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1"/>
    <p:sldMasterId id="2147483889" r:id="rId2"/>
    <p:sldMasterId id="2147483872" r:id="rId3"/>
    <p:sldMasterId id="2147483855" r:id="rId4"/>
    <p:sldMasterId id="2147483838" r:id="rId5"/>
  </p:sldMasterIdLst>
  <p:notesMasterIdLst>
    <p:notesMasterId r:id="rId75"/>
  </p:notesMasterIdLst>
  <p:sldIdLst>
    <p:sldId id="1272" r:id="rId6"/>
    <p:sldId id="256" r:id="rId7"/>
    <p:sldId id="346" r:id="rId8"/>
    <p:sldId id="292" r:id="rId9"/>
    <p:sldId id="267" r:id="rId10"/>
    <p:sldId id="265" r:id="rId11"/>
    <p:sldId id="647" r:id="rId12"/>
    <p:sldId id="1102" r:id="rId13"/>
    <p:sldId id="1100" r:id="rId14"/>
    <p:sldId id="649" r:id="rId15"/>
    <p:sldId id="1181" r:id="rId16"/>
    <p:sldId id="1104" r:id="rId17"/>
    <p:sldId id="1179" r:id="rId18"/>
    <p:sldId id="1273" r:id="rId19"/>
    <p:sldId id="1023" r:id="rId20"/>
    <p:sldId id="1164" r:id="rId21"/>
    <p:sldId id="1319" r:id="rId22"/>
    <p:sldId id="1320" r:id="rId23"/>
    <p:sldId id="1025" r:id="rId24"/>
    <p:sldId id="1080" r:id="rId25"/>
    <p:sldId id="1336" r:id="rId26"/>
    <p:sldId id="1279" r:id="rId27"/>
    <p:sldId id="1275" r:id="rId28"/>
    <p:sldId id="1280" r:id="rId29"/>
    <p:sldId id="1274" r:id="rId30"/>
    <p:sldId id="1281" r:id="rId31"/>
    <p:sldId id="1283" r:id="rId32"/>
    <p:sldId id="1277" r:id="rId33"/>
    <p:sldId id="1286" r:id="rId34"/>
    <p:sldId id="1285" r:id="rId35"/>
    <p:sldId id="1287" r:id="rId36"/>
    <p:sldId id="1327" r:id="rId37"/>
    <p:sldId id="1085" r:id="rId38"/>
    <p:sldId id="1166" r:id="rId39"/>
    <p:sldId id="1321" r:id="rId40"/>
    <p:sldId id="1322" r:id="rId41"/>
    <p:sldId id="1026" r:id="rId42"/>
    <p:sldId id="1293" r:id="rId43"/>
    <p:sldId id="1317" r:id="rId44"/>
    <p:sldId id="1318" r:id="rId45"/>
    <p:sldId id="1296" r:id="rId46"/>
    <p:sldId id="1313" r:id="rId47"/>
    <p:sldId id="1328" r:id="rId48"/>
    <p:sldId id="1329" r:id="rId49"/>
    <p:sldId id="1330" r:id="rId50"/>
    <p:sldId id="1331" r:id="rId51"/>
    <p:sldId id="1332" r:id="rId52"/>
    <p:sldId id="1299" r:id="rId53"/>
    <p:sldId id="1289" r:id="rId54"/>
    <p:sldId id="1315" r:id="rId55"/>
    <p:sldId id="1291" r:id="rId56"/>
    <p:sldId id="1323" r:id="rId57"/>
    <p:sldId id="1324" r:id="rId58"/>
    <p:sldId id="1288" r:id="rId59"/>
    <p:sldId id="1302" r:id="rId60"/>
    <p:sldId id="1303" r:id="rId61"/>
    <p:sldId id="1308" r:id="rId62"/>
    <p:sldId id="1333" r:id="rId63"/>
    <p:sldId id="1306" r:id="rId64"/>
    <p:sldId id="1305" r:id="rId65"/>
    <p:sldId id="1309" r:id="rId66"/>
    <p:sldId id="1316" r:id="rId67"/>
    <p:sldId id="1290" r:id="rId68"/>
    <p:sldId id="1292" r:id="rId69"/>
    <p:sldId id="1325" r:id="rId70"/>
    <p:sldId id="645" r:id="rId71"/>
    <p:sldId id="1174" r:id="rId72"/>
    <p:sldId id="1177" r:id="rId73"/>
    <p:sldId id="1335" r:id="rId74"/>
  </p:sldIdLst>
  <p:sldSz cx="9201150" cy="67056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633CB895-04CA-4B4C-B08F-5679897D5279}">
          <p14:sldIdLst>
            <p14:sldId id="1272"/>
            <p14:sldId id="256"/>
            <p14:sldId id="346"/>
            <p14:sldId id="292"/>
            <p14:sldId id="267"/>
            <p14:sldId id="265"/>
          </p14:sldIdLst>
        </p14:section>
        <p14:section name="Chapter 1: Intro to AML" id="{B145F074-6C33-4B61-979B-1551769D3354}">
          <p14:sldIdLst>
            <p14:sldId id="647"/>
            <p14:sldId id="1102"/>
            <p14:sldId id="1100"/>
            <p14:sldId id="649"/>
            <p14:sldId id="1181"/>
            <p14:sldId id="1104"/>
            <p14:sldId id="1179"/>
            <p14:sldId id="1273"/>
            <p14:sldId id="1023"/>
            <p14:sldId id="1164"/>
            <p14:sldId id="1319"/>
            <p14:sldId id="1320"/>
          </p14:sldIdLst>
        </p14:section>
        <p14:section name="Chapter 2: Fundamentals of AML Biology" id="{E0D0A282-ACAE-4D52-8FAB-82F7B466D10F}">
          <p14:sldIdLst>
            <p14:sldId id="1025"/>
            <p14:sldId id="1080"/>
            <p14:sldId id="1336"/>
            <p14:sldId id="1279"/>
            <p14:sldId id="1275"/>
            <p14:sldId id="1280"/>
            <p14:sldId id="1274"/>
            <p14:sldId id="1281"/>
            <p14:sldId id="1283"/>
            <p14:sldId id="1277"/>
            <p14:sldId id="1286"/>
            <p14:sldId id="1285"/>
            <p14:sldId id="1287"/>
            <p14:sldId id="1327"/>
            <p14:sldId id="1085"/>
            <p14:sldId id="1166"/>
            <p14:sldId id="1321"/>
            <p14:sldId id="1322"/>
          </p14:sldIdLst>
        </p14:section>
        <p14:section name="Chapter 3: Diagnosis of AML" id="{665EFE41-A3CD-4501-B156-B42C04F59F25}">
          <p14:sldIdLst>
            <p14:sldId id="1026"/>
            <p14:sldId id="1293"/>
            <p14:sldId id="1317"/>
            <p14:sldId id="1318"/>
            <p14:sldId id="1296"/>
            <p14:sldId id="1313"/>
            <p14:sldId id="1328"/>
            <p14:sldId id="1329"/>
            <p14:sldId id="1330"/>
            <p14:sldId id="1331"/>
            <p14:sldId id="1332"/>
            <p14:sldId id="1299"/>
            <p14:sldId id="1289"/>
            <p14:sldId id="1315"/>
            <p14:sldId id="1291"/>
            <p14:sldId id="1323"/>
            <p14:sldId id="1324"/>
          </p14:sldIdLst>
        </p14:section>
        <p14:section name="Chapter 4" id="{C007168E-8981-438B-A48D-88E4EFBE19DC}">
          <p14:sldIdLst>
            <p14:sldId id="1288"/>
            <p14:sldId id="1302"/>
            <p14:sldId id="1303"/>
            <p14:sldId id="1308"/>
            <p14:sldId id="1333"/>
            <p14:sldId id="1306"/>
            <p14:sldId id="1305"/>
            <p14:sldId id="1309"/>
            <p14:sldId id="1316"/>
            <p14:sldId id="1290"/>
            <p14:sldId id="1292"/>
            <p14:sldId id="1325"/>
          </p14:sldIdLst>
        </p14:section>
        <p14:section name="Ending Material" id="{B7EBC495-D6AB-4B1F-A4DE-9E44449B2BF2}">
          <p14:sldIdLst>
            <p14:sldId id="645"/>
            <p14:sldId id="1174"/>
            <p14:sldId id="1177"/>
            <p14:sldId id="1335"/>
          </p14:sldIdLst>
        </p14:section>
      </p14:sectionLst>
    </p:ext>
    <p:ext uri="{EFAFB233-063F-42B5-8137-9DF3F51BA10A}">
      <p15:sldGuideLst xmlns:p15="http://schemas.microsoft.com/office/powerpoint/2012/main">
        <p15:guide id="1" orient="horz" pos="840" userDrawn="1">
          <p15:clr>
            <a:srgbClr val="A4A3A4"/>
          </p15:clr>
        </p15:guide>
        <p15:guide id="2" pos="3426" userDrawn="1">
          <p15:clr>
            <a:srgbClr val="A4A3A4"/>
          </p15:clr>
        </p15:guide>
        <p15:guide id="6" orient="horz" pos="3096" userDrawn="1">
          <p15:clr>
            <a:srgbClr val="A4A3A4"/>
          </p15:clr>
        </p15:guide>
        <p15:guide id="7" pos="546" userDrawn="1">
          <p15:clr>
            <a:srgbClr val="A4A3A4"/>
          </p15:clr>
        </p15:guide>
        <p15:guide id="8" orient="horz" pos="936"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7"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2F6"/>
    <a:srgbClr val="EAF3FA"/>
    <a:srgbClr val="85EBFF"/>
    <a:srgbClr val="ADB9CA"/>
    <a:srgbClr val="FAFAFA"/>
    <a:srgbClr val="FFE29B"/>
    <a:srgbClr val="286EA1"/>
    <a:srgbClr val="FBB1B2"/>
    <a:srgbClr val="FFF9D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5" autoAdjust="0"/>
    <p:restoredTop sz="91206" autoAdjust="0"/>
  </p:normalViewPr>
  <p:slideViewPr>
    <p:cSldViewPr snapToGrid="0">
      <p:cViewPr varScale="1">
        <p:scale>
          <a:sx n="107" d="100"/>
          <a:sy n="107" d="100"/>
        </p:scale>
        <p:origin x="1890" y="114"/>
      </p:cViewPr>
      <p:guideLst>
        <p:guide orient="horz" pos="840"/>
        <p:guide pos="3426"/>
        <p:guide orient="horz" pos="3096"/>
        <p:guide pos="546"/>
        <p:guide orient="horz" pos="936"/>
      </p:guideLst>
    </p:cSldViewPr>
  </p:slideViewPr>
  <p:outlineViewPr>
    <p:cViewPr>
      <p:scale>
        <a:sx n="33" d="100"/>
        <a:sy n="33" d="100"/>
      </p:scale>
      <p:origin x="0" y="-1326"/>
    </p:cViewPr>
  </p:outlineViewPr>
  <p:notesTextViewPr>
    <p:cViewPr>
      <p:scale>
        <a:sx n="1" d="1"/>
        <a:sy n="1" d="1"/>
      </p:scale>
      <p:origin x="0" y="0"/>
    </p:cViewPr>
  </p:notesTextViewPr>
  <p:sorterViewPr>
    <p:cViewPr>
      <p:scale>
        <a:sx n="100" d="100"/>
        <a:sy n="100" d="100"/>
      </p:scale>
      <p:origin x="0" y="-19756"/>
    </p:cViewPr>
  </p:sorterViewPr>
  <p:notesViewPr>
    <p:cSldViewPr snapToGrid="0" showGuides="1">
      <p:cViewPr varScale="1">
        <p:scale>
          <a:sx n="64" d="100"/>
          <a:sy n="64" d="100"/>
        </p:scale>
        <p:origin x="2304" y="67"/>
      </p:cViewPr>
      <p:guideLst>
        <p:guide orient="horz" pos="2928"/>
        <p:guide pos="220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522146867185659"/>
          <c:y val="5.8209937346050573E-2"/>
          <c:w val="0.4517796298204193"/>
          <c:h val="0.78062064837446987"/>
        </c:manualLayout>
      </c:layout>
      <c:doughnutChart>
        <c:varyColors val="1"/>
        <c:ser>
          <c:idx val="0"/>
          <c:order val="0"/>
          <c:tx>
            <c:strRef>
              <c:f>Sheet1!$B$1</c:f>
              <c:strCache>
                <c:ptCount val="1"/>
                <c:pt idx="0">
                  <c:v>New Cases of Leukemia by Subtype</c:v>
                </c:pt>
              </c:strCache>
            </c:strRef>
          </c:tx>
          <c:spPr>
            <a:ln>
              <a:noFill/>
            </a:ln>
          </c:spPr>
          <c:dPt>
            <c:idx val="0"/>
            <c:bubble3D val="0"/>
            <c:spPr>
              <a:solidFill>
                <a:schemeClr val="accent4">
                  <a:lumMod val="40000"/>
                  <a:lumOff val="60000"/>
                </a:schemeClr>
              </a:solidFill>
              <a:ln w="9525" cap="flat" cmpd="sng" algn="ctr">
                <a:noFill/>
                <a:round/>
              </a:ln>
              <a:effectLst/>
            </c:spPr>
            <c:extLst>
              <c:ext xmlns:c16="http://schemas.microsoft.com/office/drawing/2014/chart" uri="{C3380CC4-5D6E-409C-BE32-E72D297353CC}">
                <c16:uniqueId val="{00000001-2F56-4FCF-BA97-D42C9DB15AE3}"/>
              </c:ext>
            </c:extLst>
          </c:dPt>
          <c:dPt>
            <c:idx val="1"/>
            <c:bubble3D val="0"/>
            <c:spPr>
              <a:solidFill>
                <a:schemeClr val="tx2">
                  <a:lumMod val="20000"/>
                  <a:lumOff val="80000"/>
                </a:schemeClr>
              </a:solidFill>
              <a:ln w="9525" cap="flat" cmpd="sng" algn="ctr">
                <a:noFill/>
                <a:round/>
              </a:ln>
              <a:effectLst/>
            </c:spPr>
            <c:extLst>
              <c:ext xmlns:c16="http://schemas.microsoft.com/office/drawing/2014/chart" uri="{C3380CC4-5D6E-409C-BE32-E72D297353CC}">
                <c16:uniqueId val="{00000005-2F56-4FCF-BA97-D42C9DB15AE3}"/>
              </c:ext>
            </c:extLst>
          </c:dPt>
          <c:dPt>
            <c:idx val="2"/>
            <c:bubble3D val="0"/>
            <c:spPr>
              <a:solidFill>
                <a:schemeClr val="accent1">
                  <a:lumMod val="60000"/>
                  <a:lumOff val="40000"/>
                </a:schemeClr>
              </a:solidFill>
              <a:ln w="9525" cap="flat" cmpd="sng" algn="ctr">
                <a:noFill/>
                <a:round/>
              </a:ln>
              <a:effectLst/>
            </c:spPr>
            <c:extLst>
              <c:ext xmlns:c16="http://schemas.microsoft.com/office/drawing/2014/chart" uri="{C3380CC4-5D6E-409C-BE32-E72D297353CC}">
                <c16:uniqueId val="{00000004-2F56-4FCF-BA97-D42C9DB15AE3}"/>
              </c:ext>
            </c:extLst>
          </c:dPt>
          <c:dPt>
            <c:idx val="3"/>
            <c:bubble3D val="0"/>
            <c:spPr>
              <a:solidFill>
                <a:schemeClr val="tx2"/>
              </a:solidFill>
              <a:ln w="9525" cap="flat" cmpd="sng" algn="ctr">
                <a:noFill/>
                <a:round/>
              </a:ln>
              <a:effectLst/>
            </c:spPr>
            <c:extLst>
              <c:ext xmlns:c16="http://schemas.microsoft.com/office/drawing/2014/chart" uri="{C3380CC4-5D6E-409C-BE32-E72D297353CC}">
                <c16:uniqueId val="{00000003-2F56-4FCF-BA97-D42C9DB15AE3}"/>
              </c:ext>
            </c:extLst>
          </c:dPt>
          <c:dPt>
            <c:idx val="4"/>
            <c:bubble3D val="0"/>
            <c:spPr>
              <a:solidFill>
                <a:schemeClr val="accent6">
                  <a:lumMod val="40000"/>
                  <a:lumOff val="60000"/>
                </a:schemeClr>
              </a:solidFill>
              <a:ln w="9525" cap="flat" cmpd="sng" algn="ctr">
                <a:noFill/>
                <a:round/>
              </a:ln>
              <a:effectLst/>
            </c:spPr>
            <c:extLst>
              <c:ext xmlns:c16="http://schemas.microsoft.com/office/drawing/2014/chart" uri="{C3380CC4-5D6E-409C-BE32-E72D297353CC}">
                <c16:uniqueId val="{00000002-2F56-4FCF-BA97-D42C9DB15AE3}"/>
              </c:ext>
            </c:extLst>
          </c:dPt>
          <c:dLbls>
            <c:dLbl>
              <c:idx val="0"/>
              <c:tx>
                <c:rich>
                  <a:bodyPr/>
                  <a:lstStyle/>
                  <a:p>
                    <a:fld id="{4B48566B-361F-4B44-AB02-CE444FEEEC9D}" type="PERCENTAGE">
                      <a:rPr lang="en-US" b="0">
                        <a:solidFill>
                          <a:schemeClr val="accent2"/>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F56-4FCF-BA97-D42C9DB15AE3}"/>
                </c:ext>
              </c:extLst>
            </c:dLbl>
            <c:dLbl>
              <c:idx val="1"/>
              <c:tx>
                <c:rich>
                  <a:bodyPr/>
                  <a:lstStyle/>
                  <a:p>
                    <a:fld id="{14A385F9-0B67-4473-98C0-3ACD2B706A44}" type="PERCENTAGE">
                      <a:rPr lang="en-US" b="0">
                        <a:solidFill>
                          <a:schemeClr val="accent2"/>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F56-4FCF-BA97-D42C9DB15AE3}"/>
                </c:ext>
              </c:extLst>
            </c:dLbl>
            <c:dLbl>
              <c:idx val="2"/>
              <c:tx>
                <c:rich>
                  <a:bodyPr/>
                  <a:lstStyle/>
                  <a:p>
                    <a:fld id="{A89DD02D-1018-450E-B7FA-CEE39BD819CC}" type="PERCENTAGE">
                      <a:rPr lang="en-US" b="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2F56-4FCF-BA97-D42C9DB15AE3}"/>
                </c:ext>
              </c:extLst>
            </c:dLbl>
            <c:dLbl>
              <c:idx val="3"/>
              <c:tx>
                <c:rich>
                  <a:bodyPr/>
                  <a:lstStyle/>
                  <a:p>
                    <a:fld id="{443A251F-CE59-4EA4-93F1-9875E9F244DD}" type="PERCENTAGE">
                      <a:rPr lang="en-US" b="0"/>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F56-4FCF-BA97-D42C9DB15AE3}"/>
                </c:ext>
              </c:extLst>
            </c:dLbl>
            <c:dLbl>
              <c:idx val="4"/>
              <c:tx>
                <c:rich>
                  <a:bodyPr/>
                  <a:lstStyle/>
                  <a:p>
                    <a:fld id="{0869B521-BC04-4806-97F7-56EFEAEA2AB2}" type="PERCENTAGE">
                      <a:rPr lang="en-US" b="0">
                        <a:solidFill>
                          <a:schemeClr val="accent2"/>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2F56-4FCF-BA97-D42C9DB15AE3}"/>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en-US"/>
              </a:p>
            </c:txP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Sheet1!$A$2:$A$6</c:f>
              <c:strCache>
                <c:ptCount val="5"/>
                <c:pt idx="0">
                  <c:v>AML</c:v>
                </c:pt>
                <c:pt idx="1">
                  <c:v>ALL</c:v>
                </c:pt>
                <c:pt idx="2">
                  <c:v>CML</c:v>
                </c:pt>
                <c:pt idx="3">
                  <c:v>CLL</c:v>
                </c:pt>
                <c:pt idx="4">
                  <c:v>Other</c:v>
                </c:pt>
              </c:strCache>
            </c:strRef>
          </c:cat>
          <c:val>
            <c:numRef>
              <c:f>Sheet1!$B$2:$B$6</c:f>
              <c:numCache>
                <c:formatCode>General</c:formatCode>
                <c:ptCount val="5"/>
                <c:pt idx="0">
                  <c:v>21450</c:v>
                </c:pt>
                <c:pt idx="1">
                  <c:v>5930</c:v>
                </c:pt>
                <c:pt idx="2">
                  <c:v>8990</c:v>
                </c:pt>
                <c:pt idx="3">
                  <c:v>20720</c:v>
                </c:pt>
                <c:pt idx="4">
                  <c:v>4690</c:v>
                </c:pt>
              </c:numCache>
            </c:numRef>
          </c:val>
          <c:extLst>
            <c:ext xmlns:c16="http://schemas.microsoft.com/office/drawing/2014/chart" uri="{C3380CC4-5D6E-409C-BE32-E72D297353CC}">
              <c16:uniqueId val="{00000000-2F56-4FCF-BA97-D42C9DB15AE3}"/>
            </c:ext>
          </c:extLst>
        </c:ser>
        <c:dLbls>
          <c:showLegendKey val="0"/>
          <c:showVal val="0"/>
          <c:showCatName val="0"/>
          <c:showSerName val="0"/>
          <c:showPercent val="1"/>
          <c:showBubbleSize val="0"/>
          <c:showLeaderLines val="1"/>
        </c:dLbls>
        <c:firstSliceAng val="0"/>
        <c:holeSize val="65"/>
      </c:doughnutChart>
      <c:spPr>
        <a:noFill/>
        <a:ln>
          <a:noFill/>
        </a:ln>
        <a:effectLst/>
      </c:spPr>
    </c:plotArea>
    <c:legend>
      <c:legendPos val="r"/>
      <c:layout>
        <c:manualLayout>
          <c:xMode val="edge"/>
          <c:yMode val="edge"/>
          <c:x val="0.75884898184682381"/>
          <c:y val="0.22907774251213017"/>
          <c:w val="0.13199462855067248"/>
          <c:h val="0.4337455090346265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lumMod val="60000"/>
                <a:lumOff val="40000"/>
              </a:schemeClr>
            </a:solidFill>
            <a:ln>
              <a:noFill/>
            </a:ln>
            <a:effectLst/>
          </c:spPr>
          <c:invertIfNegative val="0"/>
          <c:cat>
            <c:strRef>
              <c:f>Sheet1!$A$2:$A$9</c:f>
              <c:strCache>
                <c:ptCount val="8"/>
                <c:pt idx="0">
                  <c:v>&lt;20</c:v>
                </c:pt>
                <c:pt idx="1">
                  <c:v>20-34</c:v>
                </c:pt>
                <c:pt idx="2">
                  <c:v>35-44</c:v>
                </c:pt>
                <c:pt idx="3">
                  <c:v>45-54</c:v>
                </c:pt>
                <c:pt idx="4">
                  <c:v>55-64</c:v>
                </c:pt>
                <c:pt idx="5">
                  <c:v>65-74</c:v>
                </c:pt>
                <c:pt idx="6">
                  <c:v>75-84</c:v>
                </c:pt>
                <c:pt idx="7">
                  <c:v>&gt;84</c:v>
                </c:pt>
              </c:strCache>
            </c:strRef>
          </c:cat>
          <c:val>
            <c:numRef>
              <c:f>Sheet1!$B$2:$B$9</c:f>
              <c:numCache>
                <c:formatCode>General</c:formatCode>
                <c:ptCount val="8"/>
                <c:pt idx="0">
                  <c:v>4.5</c:v>
                </c:pt>
                <c:pt idx="1">
                  <c:v>5.7</c:v>
                </c:pt>
                <c:pt idx="2">
                  <c:v>5.3</c:v>
                </c:pt>
                <c:pt idx="3">
                  <c:v>9.1</c:v>
                </c:pt>
                <c:pt idx="4">
                  <c:v>16.8</c:v>
                </c:pt>
                <c:pt idx="5">
                  <c:v>25.1</c:v>
                </c:pt>
                <c:pt idx="6">
                  <c:v>22.7</c:v>
                </c:pt>
                <c:pt idx="7">
                  <c:v>11</c:v>
                </c:pt>
              </c:numCache>
            </c:numRef>
          </c:val>
          <c:extLst>
            <c:ext xmlns:c16="http://schemas.microsoft.com/office/drawing/2014/chart" uri="{C3380CC4-5D6E-409C-BE32-E72D297353CC}">
              <c16:uniqueId val="{00000000-34F4-4C96-B434-AF40D9DDF303}"/>
            </c:ext>
          </c:extLst>
        </c:ser>
        <c:ser>
          <c:idx val="1"/>
          <c:order val="1"/>
          <c:tx>
            <c:strRef>
              <c:f>Sheet1!$C$1</c:f>
              <c:strCache>
                <c:ptCount val="1"/>
                <c:pt idx="0">
                  <c:v>Column1</c:v>
                </c:pt>
              </c:strCache>
            </c:strRef>
          </c:tx>
          <c:spPr>
            <a:solidFill>
              <a:schemeClr val="accent4"/>
            </a:solidFill>
            <a:ln>
              <a:noFill/>
            </a:ln>
            <a:effectLst/>
          </c:spPr>
          <c:invertIfNegative val="0"/>
          <c:cat>
            <c:strRef>
              <c:f>Sheet1!$A$2:$A$9</c:f>
              <c:strCache>
                <c:ptCount val="8"/>
                <c:pt idx="0">
                  <c:v>&lt;20</c:v>
                </c:pt>
                <c:pt idx="1">
                  <c:v>20-34</c:v>
                </c:pt>
                <c:pt idx="2">
                  <c:v>35-44</c:v>
                </c:pt>
                <c:pt idx="3">
                  <c:v>45-54</c:v>
                </c:pt>
                <c:pt idx="4">
                  <c:v>55-64</c:v>
                </c:pt>
                <c:pt idx="5">
                  <c:v>65-74</c:v>
                </c:pt>
                <c:pt idx="6">
                  <c:v>75-84</c:v>
                </c:pt>
                <c:pt idx="7">
                  <c:v>&gt;84</c:v>
                </c:pt>
              </c:strCache>
            </c:strRef>
          </c:cat>
          <c:val>
            <c:numRef>
              <c:f>Sheet1!$C$2:$C$9</c:f>
              <c:numCache>
                <c:formatCode>General</c:formatCode>
                <c:ptCount val="8"/>
              </c:numCache>
            </c:numRef>
          </c:val>
          <c:extLst>
            <c:ext xmlns:c16="http://schemas.microsoft.com/office/drawing/2014/chart" uri="{C3380CC4-5D6E-409C-BE32-E72D297353CC}">
              <c16:uniqueId val="{00000001-34F4-4C96-B434-AF40D9DDF303}"/>
            </c:ext>
          </c:extLst>
        </c:ser>
        <c:ser>
          <c:idx val="2"/>
          <c:order val="2"/>
          <c:tx>
            <c:strRef>
              <c:f>Sheet1!$D$1</c:f>
              <c:strCache>
                <c:ptCount val="1"/>
                <c:pt idx="0">
                  <c:v>Column2</c:v>
                </c:pt>
              </c:strCache>
            </c:strRef>
          </c:tx>
          <c:spPr>
            <a:solidFill>
              <a:schemeClr val="accent6"/>
            </a:solidFill>
            <a:ln>
              <a:noFill/>
            </a:ln>
            <a:effectLst/>
          </c:spPr>
          <c:invertIfNegative val="0"/>
          <c:cat>
            <c:strRef>
              <c:f>Sheet1!$A$2:$A$9</c:f>
              <c:strCache>
                <c:ptCount val="8"/>
                <c:pt idx="0">
                  <c:v>&lt;20</c:v>
                </c:pt>
                <c:pt idx="1">
                  <c:v>20-34</c:v>
                </c:pt>
                <c:pt idx="2">
                  <c:v>35-44</c:v>
                </c:pt>
                <c:pt idx="3">
                  <c:v>45-54</c:v>
                </c:pt>
                <c:pt idx="4">
                  <c:v>55-64</c:v>
                </c:pt>
                <c:pt idx="5">
                  <c:v>65-74</c:v>
                </c:pt>
                <c:pt idx="6">
                  <c:v>75-84</c:v>
                </c:pt>
                <c:pt idx="7">
                  <c:v>&gt;84</c:v>
                </c:pt>
              </c:strCache>
            </c:strRef>
          </c:cat>
          <c:val>
            <c:numRef>
              <c:f>Sheet1!$D$2:$D$9</c:f>
              <c:numCache>
                <c:formatCode>General</c:formatCode>
                <c:ptCount val="8"/>
              </c:numCache>
            </c:numRef>
          </c:val>
          <c:extLst>
            <c:ext xmlns:c16="http://schemas.microsoft.com/office/drawing/2014/chart" uri="{C3380CC4-5D6E-409C-BE32-E72D297353CC}">
              <c16:uniqueId val="{00000002-34F4-4C96-B434-AF40D9DDF303}"/>
            </c:ext>
          </c:extLst>
        </c:ser>
        <c:dLbls>
          <c:showLegendKey val="0"/>
          <c:showVal val="0"/>
          <c:showCatName val="0"/>
          <c:showSerName val="0"/>
          <c:showPercent val="0"/>
          <c:showBubbleSize val="0"/>
        </c:dLbls>
        <c:gapWidth val="58"/>
        <c:overlap val="100"/>
        <c:axId val="606293904"/>
        <c:axId val="606294544"/>
      </c:barChart>
      <c:catAx>
        <c:axId val="60629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en-US"/>
          </a:p>
        </c:txPr>
        <c:crossAx val="606294544"/>
        <c:crosses val="autoZero"/>
        <c:auto val="1"/>
        <c:lblAlgn val="ctr"/>
        <c:lblOffset val="100"/>
        <c:noMultiLvlLbl val="0"/>
      </c:catAx>
      <c:valAx>
        <c:axId val="606294544"/>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en-US"/>
          </a:p>
        </c:txPr>
        <c:crossAx val="606293904"/>
        <c:crosses val="autoZero"/>
        <c:crossBetween val="between"/>
      </c:valAx>
      <c:spPr>
        <a:noFill/>
        <a:ln>
          <a:solidFill>
            <a:schemeClr val="bg1">
              <a:lumMod val="9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lumMod val="60000"/>
                <a:lumOff val="40000"/>
              </a:schemeClr>
            </a:solidFill>
            <a:ln>
              <a:noFill/>
            </a:ln>
            <a:effectLst/>
          </c:spPr>
          <c:invertIfNegative val="0"/>
          <c:cat>
            <c:strRef>
              <c:f>Sheet1!$A$2:$A$9</c:f>
              <c:strCache>
                <c:ptCount val="8"/>
                <c:pt idx="0">
                  <c:v>&lt;20</c:v>
                </c:pt>
                <c:pt idx="1">
                  <c:v>20-34</c:v>
                </c:pt>
                <c:pt idx="2">
                  <c:v>35-44</c:v>
                </c:pt>
                <c:pt idx="3">
                  <c:v>45-54</c:v>
                </c:pt>
                <c:pt idx="4">
                  <c:v>55-64</c:v>
                </c:pt>
                <c:pt idx="5">
                  <c:v>65-74</c:v>
                </c:pt>
                <c:pt idx="6">
                  <c:v>75-84</c:v>
                </c:pt>
                <c:pt idx="7">
                  <c:v>&gt;84</c:v>
                </c:pt>
              </c:strCache>
            </c:strRef>
          </c:cat>
          <c:val>
            <c:numRef>
              <c:f>Sheet1!$B$2:$B$9</c:f>
              <c:numCache>
                <c:formatCode>General</c:formatCode>
                <c:ptCount val="8"/>
                <c:pt idx="0">
                  <c:v>1.8</c:v>
                </c:pt>
                <c:pt idx="1">
                  <c:v>2.5</c:v>
                </c:pt>
                <c:pt idx="2">
                  <c:v>2.7</c:v>
                </c:pt>
                <c:pt idx="3">
                  <c:v>6.3</c:v>
                </c:pt>
                <c:pt idx="4">
                  <c:v>15.2</c:v>
                </c:pt>
                <c:pt idx="5">
                  <c:v>27.7</c:v>
                </c:pt>
                <c:pt idx="6">
                  <c:v>29.5</c:v>
                </c:pt>
                <c:pt idx="7">
                  <c:v>14.2</c:v>
                </c:pt>
              </c:numCache>
            </c:numRef>
          </c:val>
          <c:extLst>
            <c:ext xmlns:c16="http://schemas.microsoft.com/office/drawing/2014/chart" uri="{C3380CC4-5D6E-409C-BE32-E72D297353CC}">
              <c16:uniqueId val="{00000000-34F4-4C96-B434-AF40D9DDF303}"/>
            </c:ext>
          </c:extLst>
        </c:ser>
        <c:ser>
          <c:idx val="1"/>
          <c:order val="1"/>
          <c:tx>
            <c:strRef>
              <c:f>Sheet1!$C$1</c:f>
              <c:strCache>
                <c:ptCount val="1"/>
                <c:pt idx="0">
                  <c:v>Column1</c:v>
                </c:pt>
              </c:strCache>
            </c:strRef>
          </c:tx>
          <c:spPr>
            <a:solidFill>
              <a:schemeClr val="accent4"/>
            </a:solidFill>
            <a:ln>
              <a:noFill/>
            </a:ln>
            <a:effectLst/>
          </c:spPr>
          <c:invertIfNegative val="0"/>
          <c:cat>
            <c:strRef>
              <c:f>Sheet1!$A$2:$A$9</c:f>
              <c:strCache>
                <c:ptCount val="8"/>
                <c:pt idx="0">
                  <c:v>&lt;20</c:v>
                </c:pt>
                <c:pt idx="1">
                  <c:v>20-34</c:v>
                </c:pt>
                <c:pt idx="2">
                  <c:v>35-44</c:v>
                </c:pt>
                <c:pt idx="3">
                  <c:v>45-54</c:v>
                </c:pt>
                <c:pt idx="4">
                  <c:v>55-64</c:v>
                </c:pt>
                <c:pt idx="5">
                  <c:v>65-74</c:v>
                </c:pt>
                <c:pt idx="6">
                  <c:v>75-84</c:v>
                </c:pt>
                <c:pt idx="7">
                  <c:v>&gt;84</c:v>
                </c:pt>
              </c:strCache>
            </c:strRef>
          </c:cat>
          <c:val>
            <c:numRef>
              <c:f>Sheet1!$C$2:$C$9</c:f>
              <c:numCache>
                <c:formatCode>General</c:formatCode>
                <c:ptCount val="8"/>
              </c:numCache>
            </c:numRef>
          </c:val>
          <c:extLst>
            <c:ext xmlns:c16="http://schemas.microsoft.com/office/drawing/2014/chart" uri="{C3380CC4-5D6E-409C-BE32-E72D297353CC}">
              <c16:uniqueId val="{00000001-34F4-4C96-B434-AF40D9DDF303}"/>
            </c:ext>
          </c:extLst>
        </c:ser>
        <c:ser>
          <c:idx val="2"/>
          <c:order val="2"/>
          <c:tx>
            <c:strRef>
              <c:f>Sheet1!$D$1</c:f>
              <c:strCache>
                <c:ptCount val="1"/>
                <c:pt idx="0">
                  <c:v>Column2</c:v>
                </c:pt>
              </c:strCache>
            </c:strRef>
          </c:tx>
          <c:spPr>
            <a:solidFill>
              <a:schemeClr val="accent6"/>
            </a:solidFill>
            <a:ln>
              <a:noFill/>
            </a:ln>
            <a:effectLst/>
          </c:spPr>
          <c:invertIfNegative val="0"/>
          <c:cat>
            <c:strRef>
              <c:f>Sheet1!$A$2:$A$9</c:f>
              <c:strCache>
                <c:ptCount val="8"/>
                <c:pt idx="0">
                  <c:v>&lt;20</c:v>
                </c:pt>
                <c:pt idx="1">
                  <c:v>20-34</c:v>
                </c:pt>
                <c:pt idx="2">
                  <c:v>35-44</c:v>
                </c:pt>
                <c:pt idx="3">
                  <c:v>45-54</c:v>
                </c:pt>
                <c:pt idx="4">
                  <c:v>55-64</c:v>
                </c:pt>
                <c:pt idx="5">
                  <c:v>65-74</c:v>
                </c:pt>
                <c:pt idx="6">
                  <c:v>75-84</c:v>
                </c:pt>
                <c:pt idx="7">
                  <c:v>&gt;84</c:v>
                </c:pt>
              </c:strCache>
            </c:strRef>
          </c:cat>
          <c:val>
            <c:numRef>
              <c:f>Sheet1!$D$2:$D$9</c:f>
              <c:numCache>
                <c:formatCode>General</c:formatCode>
                <c:ptCount val="8"/>
              </c:numCache>
            </c:numRef>
          </c:val>
          <c:extLst>
            <c:ext xmlns:c16="http://schemas.microsoft.com/office/drawing/2014/chart" uri="{C3380CC4-5D6E-409C-BE32-E72D297353CC}">
              <c16:uniqueId val="{00000002-34F4-4C96-B434-AF40D9DDF303}"/>
            </c:ext>
          </c:extLst>
        </c:ser>
        <c:dLbls>
          <c:showLegendKey val="0"/>
          <c:showVal val="0"/>
          <c:showCatName val="0"/>
          <c:showSerName val="0"/>
          <c:showPercent val="0"/>
          <c:showBubbleSize val="0"/>
        </c:dLbls>
        <c:gapWidth val="58"/>
        <c:overlap val="100"/>
        <c:axId val="606293904"/>
        <c:axId val="606294544"/>
      </c:barChart>
      <c:catAx>
        <c:axId val="60629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en-US"/>
          </a:p>
        </c:txPr>
        <c:crossAx val="606294544"/>
        <c:crosses val="autoZero"/>
        <c:auto val="1"/>
        <c:lblAlgn val="ctr"/>
        <c:lblOffset val="100"/>
        <c:noMultiLvlLbl val="0"/>
      </c:catAx>
      <c:valAx>
        <c:axId val="606294544"/>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en-US"/>
          </a:p>
        </c:txPr>
        <c:crossAx val="606293904"/>
        <c:crosses val="autoZero"/>
        <c:crossBetween val="between"/>
      </c:valAx>
      <c:spPr>
        <a:noFill/>
        <a:ln>
          <a:solidFill>
            <a:schemeClr val="bg1">
              <a:lumMod val="9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en-US" sz="1600" b="1" dirty="0">
                <a:solidFill>
                  <a:schemeClr val="accent2"/>
                </a:solidFill>
              </a:rPr>
              <a:t>Cytogenetic abnormalities in </a:t>
            </a:r>
            <a:r>
              <a:rPr lang="en-US" sz="1600" b="1" i="1" dirty="0">
                <a:solidFill>
                  <a:schemeClr val="accent2"/>
                </a:solidFill>
              </a:rPr>
              <a:t>de novo </a:t>
            </a:r>
            <a:r>
              <a:rPr lang="en-US" sz="1600" b="1" dirty="0">
                <a:solidFill>
                  <a:schemeClr val="accent2"/>
                </a:solidFill>
              </a:rPr>
              <a:t>AML</a:t>
            </a:r>
          </a:p>
        </c:rich>
      </c:tx>
      <c:layout>
        <c:manualLayout>
          <c:xMode val="edge"/>
          <c:yMode val="edge"/>
          <c:x val="0.3215744983091936"/>
          <c:y val="7.6722369734506649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w="19050">
              <a:solidFill>
                <a:schemeClr val="lt1"/>
              </a:solidFill>
            </a:ln>
            <a:effectLst/>
          </c:spPr>
          <c:invertIfNegative val="0"/>
          <c:dLbls>
            <c:dLbl>
              <c:idx val="0"/>
              <c:tx>
                <c:rich>
                  <a:bodyPr/>
                  <a:lstStyle/>
                  <a:p>
                    <a:fld id="{3EAEC228-5EB5-4A41-B763-94EA309347F0}"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D12-492F-A1FE-C7ED9B90B5D8}"/>
                </c:ext>
              </c:extLst>
            </c:dLbl>
            <c:dLbl>
              <c:idx val="1"/>
              <c:tx>
                <c:rich>
                  <a:bodyPr/>
                  <a:lstStyle/>
                  <a:p>
                    <a:fld id="{EC57677D-CB18-4DD1-8F66-B72FC7FAAEA9}"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D12-492F-A1FE-C7ED9B90B5D8}"/>
                </c:ext>
              </c:extLst>
            </c:dLbl>
            <c:dLbl>
              <c:idx val="2"/>
              <c:tx>
                <c:rich>
                  <a:bodyPr/>
                  <a:lstStyle/>
                  <a:p>
                    <a:fld id="{00E6231D-CE1B-4ED9-B3DE-8E2D30FE82DF}"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D12-492F-A1FE-C7ED9B90B5D8}"/>
                </c:ext>
              </c:extLst>
            </c:dLbl>
            <c:dLbl>
              <c:idx val="3"/>
              <c:tx>
                <c:rich>
                  <a:bodyPr/>
                  <a:lstStyle/>
                  <a:p>
                    <a:fld id="{F4BFE684-FE5E-4AD9-A1D7-16617B7CA672}"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1D12-492F-A1FE-C7ED9B90B5D8}"/>
                </c:ext>
              </c:extLst>
            </c:dLbl>
            <c:dLbl>
              <c:idx val="4"/>
              <c:tx>
                <c:rich>
                  <a:bodyPr/>
                  <a:lstStyle/>
                  <a:p>
                    <a:fld id="{2702737D-AD71-4C50-925F-20D904DC815F}"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D12-492F-A1FE-C7ED9B90B5D8}"/>
                </c:ext>
              </c:extLst>
            </c:dLbl>
            <c:dLbl>
              <c:idx val="5"/>
              <c:tx>
                <c:rich>
                  <a:bodyPr/>
                  <a:lstStyle/>
                  <a:p>
                    <a:fld id="{FEE9F0C6-669A-4A24-9D94-A74D1B9697DE}"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1D12-492F-A1FE-C7ED9B90B5D8}"/>
                </c:ext>
              </c:extLst>
            </c:dLbl>
            <c:dLbl>
              <c:idx val="6"/>
              <c:tx>
                <c:rich>
                  <a:bodyPr/>
                  <a:lstStyle/>
                  <a:p>
                    <a:fld id="{4F9F15FB-36B8-4D34-9ABE-BDD5704BCC45}"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1D12-492F-A1FE-C7ED9B90B5D8}"/>
                </c:ext>
              </c:extLst>
            </c:dLbl>
            <c:dLbl>
              <c:idx val="7"/>
              <c:tx>
                <c:rich>
                  <a:bodyPr/>
                  <a:lstStyle/>
                  <a:p>
                    <a:fld id="{E9DABDE4-3637-4D1B-8F2A-52BAD1556905}"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1D12-492F-A1FE-C7ED9B90B5D8}"/>
                </c:ext>
              </c:extLst>
            </c:dLbl>
            <c:dLbl>
              <c:idx val="8"/>
              <c:tx>
                <c:rich>
                  <a:bodyPr/>
                  <a:lstStyle/>
                  <a:p>
                    <a:fld id="{8951AA4C-8013-4118-888E-D5350C421123}"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1D12-492F-A1FE-C7ED9B90B5D8}"/>
                </c:ext>
              </c:extLst>
            </c:dLbl>
            <c:dLbl>
              <c:idx val="9"/>
              <c:tx>
                <c:rich>
                  <a:bodyPr/>
                  <a:lstStyle/>
                  <a:p>
                    <a:fld id="{B3F9BE54-238B-40A1-9984-A1B7341B511C}" type="VALUE">
                      <a:rPr lang="en-US" smtClean="0"/>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400F-4944-A0C7-B79BBF07C7CE}"/>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Normal karyotype</c:v>
                </c:pt>
                <c:pt idx="1">
                  <c:v>t(15;17)</c:v>
                </c:pt>
                <c:pt idx="2">
                  <c:v>t(8;21)</c:v>
                </c:pt>
                <c:pt idx="3">
                  <c:v>inv(16) or t(16;16)</c:v>
                </c:pt>
                <c:pt idx="4">
                  <c:v>t(9;11)</c:v>
                </c:pt>
                <c:pt idx="5">
                  <c:v>t(v;11)(v;q23)</c:v>
                </c:pt>
                <c:pt idx="6">
                  <c:v>t(6;9)</c:v>
                </c:pt>
                <c:pt idx="7">
                  <c:v>inv(3) or t(3;3)</c:v>
                </c:pt>
                <c:pt idx="8">
                  <c:v>Other abnormalities</c:v>
                </c:pt>
                <c:pt idx="9">
                  <c:v>MDS-related cytogenetic abnormalities</c:v>
                </c:pt>
              </c:strCache>
            </c:strRef>
          </c:cat>
          <c:val>
            <c:numRef>
              <c:f>Sheet1!$B$2:$B$11</c:f>
              <c:numCache>
                <c:formatCode>General</c:formatCode>
                <c:ptCount val="10"/>
                <c:pt idx="0">
                  <c:v>49</c:v>
                </c:pt>
                <c:pt idx="1">
                  <c:v>4</c:v>
                </c:pt>
                <c:pt idx="2">
                  <c:v>5</c:v>
                </c:pt>
                <c:pt idx="3">
                  <c:v>6</c:v>
                </c:pt>
                <c:pt idx="4">
                  <c:v>1</c:v>
                </c:pt>
                <c:pt idx="5">
                  <c:v>2</c:v>
                </c:pt>
                <c:pt idx="6">
                  <c:v>1</c:v>
                </c:pt>
                <c:pt idx="7">
                  <c:v>2</c:v>
                </c:pt>
                <c:pt idx="8">
                  <c:v>14</c:v>
                </c:pt>
                <c:pt idx="9">
                  <c:v>16</c:v>
                </c:pt>
              </c:numCache>
            </c:numRef>
          </c:val>
          <c:extLst>
            <c:ext xmlns:c16="http://schemas.microsoft.com/office/drawing/2014/chart" uri="{C3380CC4-5D6E-409C-BE32-E72D297353CC}">
              <c16:uniqueId val="{00000000-1D12-492F-A1FE-C7ED9B90B5D8}"/>
            </c:ext>
          </c:extLst>
        </c:ser>
        <c:dLbls>
          <c:dLblPos val="outEnd"/>
          <c:showLegendKey val="0"/>
          <c:showVal val="1"/>
          <c:showCatName val="0"/>
          <c:showSerName val="0"/>
          <c:showPercent val="0"/>
          <c:showBubbleSize val="0"/>
        </c:dLbls>
        <c:gapWidth val="75"/>
        <c:axId val="641085912"/>
        <c:axId val="641087552"/>
      </c:barChart>
      <c:catAx>
        <c:axId val="64108591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0"/>
          <a:lstStyle/>
          <a:p>
            <a:pPr>
              <a:defRPr sz="900" b="0" i="0" u="none" strike="noStrike" kern="1200" baseline="0">
                <a:solidFill>
                  <a:schemeClr val="tx1"/>
                </a:solidFill>
                <a:latin typeface="+mn-lt"/>
                <a:ea typeface="+mn-ea"/>
                <a:cs typeface="+mn-cs"/>
              </a:defRPr>
            </a:pPr>
            <a:endParaRPr lang="en-US"/>
          </a:p>
        </c:txPr>
        <c:crossAx val="641087552"/>
        <c:crosses val="autoZero"/>
        <c:auto val="1"/>
        <c:lblAlgn val="ctr"/>
        <c:lblOffset val="100"/>
        <c:noMultiLvlLbl val="0"/>
      </c:catAx>
      <c:valAx>
        <c:axId val="641087552"/>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solidFill>
            <a:schemeClr val="bg1"/>
          </a:solidFill>
          <a:ln>
            <a:solidFill>
              <a:schemeClr val="tx1"/>
            </a:solid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641085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412377" y="5493327"/>
            <a:ext cx="6185647" cy="3326335"/>
          </a:xfrm>
          <a:prstGeom prst="rect">
            <a:avLst/>
          </a:prstGeom>
        </p:spPr>
        <p:txBody>
          <a:bodyPr vert="horz" lIns="0" tIns="0" rIns="0" bIns="0" numCol="2" spcCol="167244" rtlCol="0"/>
          <a:lstStyle/>
          <a:p>
            <a:pPr lvl="0"/>
            <a:r>
              <a:rPr lang="en-US" dirty="0"/>
              <a:t>Narration: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Image Placeholder 3"/>
          <p:cNvSpPr>
            <a:spLocks noGrp="1" noRot="1" noChangeAspect="1"/>
          </p:cNvSpPr>
          <p:nvPr>
            <p:ph type="sldImg" idx="2"/>
          </p:nvPr>
        </p:nvSpPr>
        <p:spPr>
          <a:xfrm>
            <a:off x="336550" y="714375"/>
            <a:ext cx="6337300" cy="4619625"/>
          </a:xfrm>
          <a:prstGeom prst="rect">
            <a:avLst/>
          </a:prstGeom>
          <a:noFill/>
          <a:ln w="3175">
            <a:solidFill>
              <a:schemeClr val="tx1">
                <a:lumMod val="50000"/>
                <a:lumOff val="50000"/>
              </a:schemeClr>
            </a:solidFill>
          </a:ln>
        </p:spPr>
        <p:txBody>
          <a:bodyPr vert="horz" lIns="83622" tIns="41811" rIns="83622" bIns="41811" rtlCol="0" anchor="ctr"/>
          <a:lstStyle/>
          <a:p>
            <a:endParaRPr lang="en-US" dirty="0"/>
          </a:p>
        </p:txBody>
      </p:sp>
      <p:sp>
        <p:nvSpPr>
          <p:cNvPr id="8" name="Rectangle 7">
            <a:extLst>
              <a:ext uri="{FF2B5EF4-FFF2-40B4-BE49-F238E27FC236}">
                <a16:creationId xmlns:a16="http://schemas.microsoft.com/office/drawing/2014/main" id="{1F717B2C-46DC-457C-8BBC-01906A3F4492}"/>
              </a:ext>
            </a:extLst>
          </p:cNvPr>
          <p:cNvSpPr/>
          <p:nvPr/>
        </p:nvSpPr>
        <p:spPr>
          <a:xfrm>
            <a:off x="187130" y="0"/>
            <a:ext cx="6823270" cy="504940"/>
          </a:xfrm>
          <a:prstGeom prst="rect">
            <a:avLst/>
          </a:prstGeom>
          <a:gradFill flip="none" rotWithShape="1">
            <a:gsLst>
              <a:gs pos="100000">
                <a:srgbClr val="EBFAFF">
                  <a:alpha val="45000"/>
                </a:srgbClr>
              </a:gs>
              <a:gs pos="0">
                <a:srgbClr val="C9F1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3622" tIns="41811" rIns="418109" bIns="41811" rtlCol="0" anchor="ctr"/>
          <a:lstStyle/>
          <a:p>
            <a:pPr algn="r"/>
            <a:r>
              <a:rPr lang="en-US" sz="1100" b="1" dirty="0">
                <a:solidFill>
                  <a:srgbClr val="005470"/>
                </a:solidFill>
              </a:rPr>
              <a:t>AML Disease State Essentials Module Storyboard</a:t>
            </a:r>
          </a:p>
        </p:txBody>
      </p:sp>
      <p:pic>
        <p:nvPicPr>
          <p:cNvPr id="31" name="Picture 30">
            <a:extLst>
              <a:ext uri="{FF2B5EF4-FFF2-40B4-BE49-F238E27FC236}">
                <a16:creationId xmlns:a16="http://schemas.microsoft.com/office/drawing/2014/main" id="{66F45779-CFA2-4E4F-98D5-D6D258FC541A}"/>
              </a:ext>
            </a:extLst>
          </p:cNvPr>
          <p:cNvPicPr>
            <a:picLocks noChangeAspect="1"/>
          </p:cNvPicPr>
          <p:nvPr/>
        </p:nvPicPr>
        <p:blipFill rotWithShape="1">
          <a:blip r:embed="rId2"/>
          <a:srcRect l="42494" t="10328"/>
          <a:stretch/>
        </p:blipFill>
        <p:spPr>
          <a:xfrm>
            <a:off x="1" y="0"/>
            <a:ext cx="431163" cy="715108"/>
          </a:xfrm>
          <a:prstGeom prst="rect">
            <a:avLst/>
          </a:prstGeom>
        </p:spPr>
      </p:pic>
      <p:sp>
        <p:nvSpPr>
          <p:cNvPr id="2" name="TextBox 1">
            <a:extLst>
              <a:ext uri="{FF2B5EF4-FFF2-40B4-BE49-F238E27FC236}">
                <a16:creationId xmlns:a16="http://schemas.microsoft.com/office/drawing/2014/main" id="{AC463392-49A3-4912-A212-D51EF7446E57}"/>
              </a:ext>
            </a:extLst>
          </p:cNvPr>
          <p:cNvSpPr txBox="1"/>
          <p:nvPr/>
        </p:nvSpPr>
        <p:spPr>
          <a:xfrm>
            <a:off x="412377" y="8938846"/>
            <a:ext cx="6185647" cy="142230"/>
          </a:xfrm>
          <a:prstGeom prst="rect">
            <a:avLst/>
          </a:prstGeom>
          <a:noFill/>
        </p:spPr>
        <p:txBody>
          <a:bodyPr wrap="square" lIns="0" tIns="0" rIns="0" bIns="0" rtlCol="0">
            <a:spAutoFit/>
          </a:bodyPr>
          <a:lstStyle/>
          <a:p>
            <a:pPr algn="ctr">
              <a:tabLst>
                <a:tab pos="3135821" algn="ctr"/>
                <a:tab pos="6271641" algn="r"/>
              </a:tabLst>
            </a:pPr>
            <a:r>
              <a:rPr lang="en-US" sz="900" b="0" dirty="0"/>
              <a:t>US-</a:t>
            </a:r>
            <a:r>
              <a:rPr lang="en-US" sz="900" b="0" dirty="0" err="1"/>
              <a:t>ONCA</a:t>
            </a:r>
            <a:r>
              <a:rPr lang="en-US" sz="900" b="0" dirty="0"/>
              <a:t>-200029 	</a:t>
            </a:r>
            <a:r>
              <a:rPr lang="en-US" sz="900" b="1" dirty="0"/>
              <a:t>FOR REPRESENTATIVE EDUCATION ONLY	</a:t>
            </a:r>
            <a:fld id="{B5FF652B-1D95-4C48-B79A-1366A7E80CEE}" type="slidenum">
              <a:rPr lang="en-US" sz="900" b="0" smtClean="0"/>
              <a:pPr algn="ctr">
                <a:tabLst>
                  <a:tab pos="3135821" algn="ctr"/>
                  <a:tab pos="6271641" algn="r"/>
                </a:tabLst>
              </a:pPr>
              <a:t>‹#›</a:t>
            </a:fld>
            <a:endParaRPr lang="en-US" sz="900" b="0" dirty="0"/>
          </a:p>
        </p:txBody>
      </p:sp>
    </p:spTree>
    <p:extLst>
      <p:ext uri="{BB962C8B-B14F-4D97-AF65-F5344CB8AC3E}">
        <p14:creationId xmlns:p14="http://schemas.microsoft.com/office/powerpoint/2010/main" val="2136862711"/>
      </p:ext>
    </p:extLst>
  </p:cSld>
  <p:clrMap bg1="lt1" tx1="dk1" bg2="lt2" tx2="dk2" accent1="accent1" accent2="accent2" accent3="accent3" accent4="accent4" accent5="accent5" accent6="accent6" hlink="hlink" folHlink="folHlink"/>
  <p:notesStyle>
    <a:lvl1pPr marL="0" indent="0" algn="l" defTabSz="914400" rtl="0" eaLnBrk="1" latinLnBrk="0" hangingPunct="1">
      <a:spcBef>
        <a:spcPts val="0"/>
      </a:spcBef>
      <a:spcAft>
        <a:spcPts val="400"/>
      </a:spcAft>
      <a:buFont typeface="Arial" panose="020B0604020202020204" pitchFamily="34" charset="0"/>
      <a:buNone/>
      <a:defRPr sz="1100" b="1" kern="1200">
        <a:solidFill>
          <a:srgbClr val="002060"/>
        </a:solidFill>
        <a:latin typeface="Open Sans" panose="020B0606030504020204" pitchFamily="34" charset="0"/>
        <a:ea typeface="Open Sans" panose="020B0606030504020204" pitchFamily="34" charset="0"/>
        <a:cs typeface="Open Sans" panose="020B0606030504020204" pitchFamily="34" charset="0"/>
      </a:defRPr>
    </a:lvl1pPr>
    <a:lvl2pPr marL="111125" indent="-111125" algn="l" defTabSz="914400" rtl="0" eaLnBrk="1" latinLnBrk="0" hangingPunct="1">
      <a:spcAft>
        <a:spcPts val="200"/>
      </a:spcAft>
      <a:buFont typeface="Arial" panose="020B0604020202020204" pitchFamily="34" charset="0"/>
      <a:buChar char="•"/>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1125" indent="-111125" algn="l" defTabSz="914400" rtl="0" eaLnBrk="1" latinLnBrk="0" hangingPunct="1">
      <a:spcAft>
        <a:spcPts val="200"/>
      </a:spcAft>
      <a:buFont typeface="Arial" panose="020B0604020202020204" pitchFamily="34" charset="0"/>
      <a:buChar char="•"/>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1125" indent="-111125" algn="l" defTabSz="914400" rtl="0" eaLnBrk="1" latinLnBrk="0" hangingPunct="1">
      <a:spcAft>
        <a:spcPts val="200"/>
      </a:spcAft>
      <a:buFont typeface="Arial" panose="020B0604020202020204" pitchFamily="34" charset="0"/>
      <a:buChar char="•"/>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11125" indent="-111125" algn="l" defTabSz="914400" rtl="0" eaLnBrk="1" latinLnBrk="0" hangingPunct="1">
      <a:spcAft>
        <a:spcPts val="200"/>
      </a:spcAft>
      <a:buFont typeface="Arial" panose="020B0604020202020204" pitchFamily="34" charset="0"/>
      <a:buChar char="•"/>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6748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Although AML is the most common acute leukemia in adults, it accounts for 1.2% of all new cancer cases in the United States and has a 5-year survival rate of 28.3%.</a:t>
            </a:r>
          </a:p>
          <a:p>
            <a:pPr marL="171450" indent="-171450">
              <a:buFont typeface="Arial" panose="020B0604020202020204" pitchFamily="34" charset="0"/>
              <a:buChar char="•"/>
            </a:pPr>
            <a:r>
              <a:rPr lang="en-US" b="0" dirty="0">
                <a:solidFill>
                  <a:schemeClr val="tx1"/>
                </a:solidFill>
              </a:rPr>
              <a:t>Review the events estimated to occur in 2019 here, and to learn more about Rodney’s experience, tap the button.</a:t>
            </a:r>
          </a:p>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id="{41071625-A94B-45B8-B75A-5049026810E1}"/>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3956344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6DBE1-9FCC-4FF9-9D08-5513CE1D3C21}"/>
              </a:ext>
            </a:extLst>
          </p:cNvPr>
          <p:cNvSpPr>
            <a:spLocks noGrp="1" noRot="1" noChangeAspect="1"/>
          </p:cNvSpPr>
          <p:nvPr>
            <p:ph type="sldImg"/>
          </p:nvPr>
        </p:nvSpPr>
        <p:spPr>
          <a:xfrm>
            <a:off x="336550" y="714375"/>
            <a:ext cx="6337300" cy="4619625"/>
          </a:xfrm>
        </p:spPr>
      </p:sp>
      <p:sp>
        <p:nvSpPr>
          <p:cNvPr id="3" name="Notes Placeholder 2">
            <a:extLst>
              <a:ext uri="{FF2B5EF4-FFF2-40B4-BE49-F238E27FC236}">
                <a16:creationId xmlns:a16="http://schemas.microsoft.com/office/drawing/2014/main" id="{344A786B-3CE7-4253-ADAE-384D84331B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5619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EAD77FB9-8E16-4048-8990-59FB6839F2B2}"/>
              </a:ext>
            </a:extLst>
          </p:cNvPr>
          <p:cNvSpPr>
            <a:spLocks noGrp="1" noRot="1" noChangeAspect="1"/>
          </p:cNvSpPr>
          <p:nvPr>
            <p:ph type="sldImg"/>
          </p:nvPr>
        </p:nvSpPr>
        <p:spPr>
          <a:xfrm>
            <a:off x="336550" y="714375"/>
            <a:ext cx="6337300" cy="4619625"/>
          </a:xfrm>
        </p:spPr>
      </p:sp>
      <p:sp>
        <p:nvSpPr>
          <p:cNvPr id="5" name="Notes Placeholder 4">
            <a:extLst>
              <a:ext uri="{FF2B5EF4-FFF2-40B4-BE49-F238E27FC236}">
                <a16:creationId xmlns:a16="http://schemas.microsoft.com/office/drawing/2014/main" id="{7CE7D64F-1763-4690-8082-3A017F0F6F91}"/>
              </a:ext>
            </a:extLst>
          </p:cNvPr>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One risk factor for developing AML is age. The risk of developing AML increases approximately 8-fold from ages 30–34 years to ages 65</a:t>
            </a:r>
            <a:r>
              <a:rPr lang="en-US" b="0" dirty="0">
                <a:solidFill>
                  <a:schemeClr val="tx1"/>
                </a:solidFill>
                <a:cs typeface="Calibri Light" panose="020F0302020204030204" pitchFamily="34" charset="0"/>
              </a:rPr>
              <a:t>–69 years. The median age at diagnosis for AML is 68 years.</a:t>
            </a:r>
          </a:p>
          <a:p>
            <a:pPr marL="171450" indent="-171450">
              <a:buFont typeface="Arial" panose="020B0604020202020204" pitchFamily="34" charset="0"/>
              <a:buChar char="•"/>
            </a:pPr>
            <a:r>
              <a:rPr lang="en-US" b="0" dirty="0">
                <a:solidFill>
                  <a:schemeClr val="tx1"/>
                </a:solidFill>
                <a:cs typeface="Calibri Light" panose="020F0302020204030204" pitchFamily="34" charset="0"/>
              </a:rPr>
              <a:t>Review the remaining risk factors associated with the diagnosis of AML. After, tap the buttons to view patient demographic data based on age.</a:t>
            </a:r>
          </a:p>
          <a:p>
            <a:endParaRPr lang="en-US" b="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55474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EAD77FB9-8E16-4048-8990-59FB6839F2B2}"/>
              </a:ext>
            </a:extLst>
          </p:cNvPr>
          <p:cNvSpPr>
            <a:spLocks noGrp="1" noRot="1" noChangeAspect="1"/>
          </p:cNvSpPr>
          <p:nvPr>
            <p:ph type="sldImg"/>
          </p:nvPr>
        </p:nvSpPr>
        <p:spPr>
          <a:xfrm>
            <a:off x="336550" y="714375"/>
            <a:ext cx="6337300" cy="4619625"/>
          </a:xfrm>
        </p:spPr>
      </p:sp>
      <p:sp>
        <p:nvSpPr>
          <p:cNvPr id="5" name="Notes Placeholder 4">
            <a:extLst>
              <a:ext uri="{FF2B5EF4-FFF2-40B4-BE49-F238E27FC236}">
                <a16:creationId xmlns:a16="http://schemas.microsoft.com/office/drawing/2014/main" id="{7CE7D64F-1763-4690-8082-3A017F0F6F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651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AML can be a particularly challenging disease for patients because of the speed at which it develops and progresses.</a:t>
            </a:r>
          </a:p>
          <a:p>
            <a:pPr marL="171450" indent="-171450">
              <a:buFont typeface="Arial" panose="020B0604020202020204" pitchFamily="34" charset="0"/>
              <a:buChar char="•"/>
            </a:pPr>
            <a:r>
              <a:rPr lang="en-US" b="0" dirty="0">
                <a:solidFill>
                  <a:schemeClr val="tx1"/>
                </a:solidFill>
              </a:rPr>
              <a:t>Treatment of AML should be aggressive and begin shortly after diagnosis. The main treatment option for AML is chemotherapy and patients are categorized into 2 groups largely based on their age: patients who are &lt;60 years old are considered eligible for intensive chemotherapy and patients who are ≥60 years old are considered ineligible for intensive chemotherapy.</a:t>
            </a:r>
          </a:p>
          <a:p>
            <a:pPr marL="171450" indent="-171450">
              <a:buFont typeface="Arial" panose="020B0604020202020204" pitchFamily="34" charset="0"/>
              <a:buChar char="•"/>
            </a:pPr>
            <a:r>
              <a:rPr lang="en-US" b="0" dirty="0">
                <a:solidFill>
                  <a:schemeClr val="tx1"/>
                </a:solidFill>
              </a:rPr>
              <a:t>This module will not discuss the treatment of AML further, but this distinction is critical for your understanding of how clinicians approach AML and how the AML patient journey differs among patient types.</a:t>
            </a:r>
          </a:p>
        </p:txBody>
      </p:sp>
    </p:spTree>
    <p:extLst>
      <p:ext uri="{BB962C8B-B14F-4D97-AF65-F5344CB8AC3E}">
        <p14:creationId xmlns:p14="http://schemas.microsoft.com/office/powerpoint/2010/main" val="72701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2E9FF-26CB-4F28-8071-E00FD9A9FAD0}"/>
              </a:ext>
            </a:extLst>
          </p:cNvPr>
          <p:cNvSpPr>
            <a:spLocks noGrp="1" noRot="1" noChangeAspect="1"/>
          </p:cNvSpPr>
          <p:nvPr>
            <p:ph type="sldImg"/>
          </p:nvPr>
        </p:nvSpPr>
        <p:spPr>
          <a:xfrm>
            <a:off x="336550" y="714375"/>
            <a:ext cx="6337300" cy="4619625"/>
          </a:xfrm>
        </p:spPr>
      </p:sp>
      <p:sp>
        <p:nvSpPr>
          <p:cNvPr id="3" name="Notes Placeholder 2">
            <a:extLst>
              <a:ext uri="{FF2B5EF4-FFF2-40B4-BE49-F238E27FC236}">
                <a16:creationId xmlns:a16="http://schemas.microsoft.com/office/drawing/2014/main" id="{3F37E232-EE10-4541-8F6D-7CF20A68E54C}"/>
              </a:ext>
            </a:extLst>
          </p:cNvPr>
          <p:cNvSpPr>
            <a:spLocks noGrp="1"/>
          </p:cNvSpPr>
          <p:nvPr>
            <p:ph type="body" idx="1"/>
          </p:nvPr>
        </p:nvSpPr>
        <p:spPr/>
        <p:txBody>
          <a:bodyPr/>
          <a:lstStyle/>
          <a:p>
            <a:r>
              <a:rPr lang="en-US" dirty="0"/>
              <a:t>Narration:</a:t>
            </a:r>
          </a:p>
          <a:p>
            <a:pPr marL="156791" indent="-156791">
              <a:buFont typeface="Arial" panose="020B0604020202020204" pitchFamily="34" charset="0"/>
              <a:buChar char="•"/>
            </a:pPr>
            <a:r>
              <a:rPr lang="en-US" b="0" dirty="0">
                <a:solidFill>
                  <a:schemeClr val="tx1"/>
                </a:solidFill>
              </a:rPr>
              <a:t>In this chapter we introduced the AML disease state and described the typical patient characteristics using epidemiology.</a:t>
            </a:r>
          </a:p>
          <a:p>
            <a:pPr marL="156791" indent="-156791">
              <a:buFont typeface="Arial" panose="020B0604020202020204" pitchFamily="34" charset="0"/>
              <a:buChar char="•"/>
            </a:pPr>
            <a:r>
              <a:rPr lang="en-US" b="0" dirty="0">
                <a:solidFill>
                  <a:schemeClr val="tx1"/>
                </a:solidFill>
              </a:rPr>
              <a:t>Review the key concepts we discussed from Chapter 1 here.</a:t>
            </a:r>
          </a:p>
        </p:txBody>
      </p:sp>
    </p:spTree>
    <p:extLst>
      <p:ext uri="{BB962C8B-B14F-4D97-AF65-F5344CB8AC3E}">
        <p14:creationId xmlns:p14="http://schemas.microsoft.com/office/powerpoint/2010/main" val="3992808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r>
              <a:rPr lang="en-US" dirty="0"/>
              <a:t>Remediation after answering: </a:t>
            </a:r>
          </a:p>
          <a:p>
            <a:pPr marL="156791" indent="-156791">
              <a:buFont typeface="Arial" panose="020B0604020202020204" pitchFamily="34" charset="0"/>
              <a:buChar char="•"/>
            </a:pPr>
            <a:r>
              <a:rPr lang="en-US" b="0" dirty="0">
                <a:solidFill>
                  <a:schemeClr val="tx1"/>
                </a:solidFill>
              </a:rPr>
              <a:t>Correct/incorrect. Immature myeloid cells are affected in AML.</a:t>
            </a:r>
            <a:endParaRPr lang="en-US" dirty="0"/>
          </a:p>
        </p:txBody>
      </p:sp>
    </p:spTree>
    <p:extLst>
      <p:ext uri="{BB962C8B-B14F-4D97-AF65-F5344CB8AC3E}">
        <p14:creationId xmlns:p14="http://schemas.microsoft.com/office/powerpoint/2010/main" val="1676409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r>
              <a:rPr lang="en-US" dirty="0"/>
              <a:t>Remediation after answering: </a:t>
            </a:r>
          </a:p>
          <a:p>
            <a:pPr marL="156791" indent="-156791">
              <a:buFont typeface="Arial" panose="020B0604020202020204" pitchFamily="34" charset="0"/>
              <a:buChar char="•"/>
            </a:pPr>
            <a:r>
              <a:rPr lang="en-US" b="0" dirty="0">
                <a:solidFill>
                  <a:schemeClr val="tx1"/>
                </a:solidFill>
              </a:rPr>
              <a:t>Correct/incorrect. Age, previous chemotherapy or radiation therapy, history of a blood disorder, gender, and genetic disorders are all risk factors for developing AML.</a:t>
            </a:r>
            <a:endParaRPr lang="en-US" dirty="0"/>
          </a:p>
        </p:txBody>
      </p:sp>
    </p:spTree>
    <p:extLst>
      <p:ext uri="{BB962C8B-B14F-4D97-AF65-F5344CB8AC3E}">
        <p14:creationId xmlns:p14="http://schemas.microsoft.com/office/powerpoint/2010/main" val="1362510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r>
              <a:rPr lang="en-US" dirty="0"/>
              <a:t>Remediation after answering: </a:t>
            </a:r>
          </a:p>
          <a:p>
            <a:pPr marL="156791" indent="-156791">
              <a:buFont typeface="Arial" panose="020B0604020202020204" pitchFamily="34" charset="0"/>
              <a:buChar char="•"/>
            </a:pPr>
            <a:r>
              <a:rPr lang="en-US" b="0" dirty="0">
                <a:solidFill>
                  <a:schemeClr val="tx1"/>
                </a:solidFill>
              </a:rPr>
              <a:t>Correct/incorrect. The median age at diagnosis of an AML patient is 68 years.</a:t>
            </a:r>
            <a:endParaRPr lang="en-US" dirty="0"/>
          </a:p>
        </p:txBody>
      </p:sp>
    </p:spTree>
    <p:extLst>
      <p:ext uri="{BB962C8B-B14F-4D97-AF65-F5344CB8AC3E}">
        <p14:creationId xmlns:p14="http://schemas.microsoft.com/office/powerpoint/2010/main" val="310085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To better understand the AML disease state, it’s important to understand the basics of myeloid cell biology. In this chapter, we’ll discuss the differentiation process of myeloid stem cells, the development of AML, and the AML genetic landscape.</a:t>
            </a:r>
          </a:p>
          <a:p>
            <a:pPr marL="171450" indent="-171450">
              <a:buFont typeface="Arial" panose="020B0604020202020204" pitchFamily="34" charset="0"/>
              <a:buChar char="•"/>
            </a:pPr>
            <a:r>
              <a:rPr lang="en-US" b="0" dirty="0">
                <a:solidFill>
                  <a:schemeClr val="tx1"/>
                </a:solidFill>
              </a:rPr>
              <a:t>Before we continue, take a moment to review the key learning objectives for this chapter.</a:t>
            </a:r>
          </a:p>
        </p:txBody>
      </p:sp>
      <p:sp>
        <p:nvSpPr>
          <p:cNvPr id="5" name="Slide Image Placeholder 4">
            <a:extLst>
              <a:ext uri="{FF2B5EF4-FFF2-40B4-BE49-F238E27FC236}">
                <a16:creationId xmlns:a16="http://schemas.microsoft.com/office/drawing/2014/main" id="{2B43BF52-1F63-4F68-9860-5ABE7D61FA9A}"/>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419848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a:extLst>
              <a:ext uri="{FF2B5EF4-FFF2-40B4-BE49-F238E27FC236}">
                <a16:creationId xmlns:a16="http://schemas.microsoft.com/office/drawing/2014/main" id="{24A6FADF-D950-4B0A-9F9E-1C109C868B0E}"/>
              </a:ext>
            </a:extLst>
          </p:cNvPr>
          <p:cNvSpPr>
            <a:spLocks noGrp="1"/>
          </p:cNvSpPr>
          <p:nvPr>
            <p:ph type="body" idx="1"/>
          </p:nvPr>
        </p:nvSpPr>
        <p:spPr/>
        <p:txBody>
          <a:bodyPr/>
          <a:lstStyle/>
          <a:p>
            <a:r>
              <a:rPr lang="en-US" dirty="0"/>
              <a:t>Narration:</a:t>
            </a:r>
          </a:p>
          <a:p>
            <a:pPr marL="156791" indent="-156791">
              <a:buFont typeface="Arial" panose="020B0604020202020204" pitchFamily="34" charset="0"/>
              <a:buChar char="•"/>
            </a:pPr>
            <a:r>
              <a:rPr lang="en-US" b="0" dirty="0">
                <a:solidFill>
                  <a:schemeClr val="tx1"/>
                </a:solidFill>
              </a:rPr>
              <a:t>Welcome to the Introduction to AML interactive learning experience.</a:t>
            </a:r>
          </a:p>
          <a:p>
            <a:pPr marL="156791" indent="-156791">
              <a:buFont typeface="Arial" panose="020B0604020202020204" pitchFamily="34" charset="0"/>
              <a:buChar char="•"/>
            </a:pPr>
            <a:r>
              <a:rPr lang="en-US" b="0" dirty="0">
                <a:solidFill>
                  <a:schemeClr val="tx1"/>
                </a:solidFill>
              </a:rPr>
              <a:t>In this module, you will learn the essential AML disease state background, from the biology underlying the disease to the approaches for diagnosis and classification. You’ll learn about who is most likely to develop this disease and the prognosis for patients.</a:t>
            </a:r>
          </a:p>
          <a:p>
            <a:pPr marL="156791" indent="-156791">
              <a:buFont typeface="Arial" panose="020B0604020202020204" pitchFamily="34" charset="0"/>
              <a:buChar char="•"/>
            </a:pPr>
            <a:r>
              <a:rPr lang="en-US" b="0" dirty="0">
                <a:solidFill>
                  <a:schemeClr val="tx1"/>
                </a:solidFill>
              </a:rPr>
              <a:t>Remember, the information within this module is for your education only.</a:t>
            </a:r>
          </a:p>
        </p:txBody>
      </p:sp>
      <p:sp>
        <p:nvSpPr>
          <p:cNvPr id="5" name="Slide Image Placeholder 4">
            <a:extLst>
              <a:ext uri="{FF2B5EF4-FFF2-40B4-BE49-F238E27FC236}">
                <a16:creationId xmlns:a16="http://schemas.microsoft.com/office/drawing/2014/main" id="{0B3562A0-5B6C-4384-9651-BAC227E7AD48}"/>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547948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3429114D-3BD6-4BE1-8BC5-BE663527A8A5}"/>
              </a:ext>
            </a:extLst>
          </p:cNvPr>
          <p:cNvSpPr>
            <a:spLocks noGrp="1" noRot="1" noChangeAspect="1"/>
          </p:cNvSpPr>
          <p:nvPr>
            <p:ph type="sldImg"/>
          </p:nvPr>
        </p:nvSpPr>
        <p:spPr>
          <a:xfrm>
            <a:off x="336550" y="714375"/>
            <a:ext cx="6337300" cy="4619625"/>
          </a:xfrm>
        </p:spPr>
      </p:sp>
      <p:sp>
        <p:nvSpPr>
          <p:cNvPr id="5" name="Notes Placeholder 4">
            <a:extLst>
              <a:ext uri="{FF2B5EF4-FFF2-40B4-BE49-F238E27FC236}">
                <a16:creationId xmlns:a16="http://schemas.microsoft.com/office/drawing/2014/main" id="{6AD22F47-BB01-4313-AE65-24C7087B4202}"/>
              </a:ext>
            </a:extLst>
          </p:cNvPr>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Hematopoiesis is the process by which new blood cells are formed. In adults, it occurs in the bone marrow of the skull, spine, pelvis, and ends of the long bones.</a:t>
            </a:r>
          </a:p>
          <a:p>
            <a:pPr marL="171450" indent="-171450">
              <a:buFont typeface="Arial" panose="020B0604020202020204" pitchFamily="34" charset="0"/>
              <a:buChar char="•"/>
            </a:pPr>
            <a:r>
              <a:rPr lang="en-US" b="0" dirty="0">
                <a:solidFill>
                  <a:schemeClr val="tx1"/>
                </a:solidFill>
              </a:rPr>
              <a:t>Hematopoiesis begins with the maturation and development of hematopoietic stem cells into mature, functional blood cells, such as red blood cells, white blood cells, and platelets.</a:t>
            </a:r>
          </a:p>
          <a:p>
            <a:endParaRPr lang="en-US" dirty="0"/>
          </a:p>
        </p:txBody>
      </p:sp>
    </p:spTree>
    <p:extLst>
      <p:ext uri="{BB962C8B-B14F-4D97-AF65-F5344CB8AC3E}">
        <p14:creationId xmlns:p14="http://schemas.microsoft.com/office/powerpoint/2010/main" val="262034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C9F50104-812B-40CF-93DF-D6AB85830A90}"/>
              </a:ext>
            </a:extLst>
          </p:cNvPr>
          <p:cNvSpPr>
            <a:spLocks noGrp="1" noRot="1" noChangeAspect="1"/>
          </p:cNvSpPr>
          <p:nvPr>
            <p:ph type="sldImg"/>
          </p:nvPr>
        </p:nvSpPr>
        <p:spPr>
          <a:xfrm>
            <a:off x="336550" y="714375"/>
            <a:ext cx="6337300" cy="4619625"/>
          </a:xfrm>
        </p:spPr>
      </p:sp>
      <p:sp>
        <p:nvSpPr>
          <p:cNvPr id="5" name="Notes Placeholder 4">
            <a:extLst>
              <a:ext uri="{FF2B5EF4-FFF2-40B4-BE49-F238E27FC236}">
                <a16:creationId xmlns:a16="http://schemas.microsoft.com/office/drawing/2014/main" id="{D6108FA3-CE05-48AF-9655-2D29452A7800}"/>
              </a:ext>
            </a:extLst>
          </p:cNvPr>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Hematopoietic stem cells mature and develop along 2 different pathways: the myeloid or lymphoid lineage to become progenitor cells of each lineage.</a:t>
            </a:r>
          </a:p>
          <a:p>
            <a:pPr marL="171450" indent="-171450">
              <a:buFont typeface="Arial" panose="020B0604020202020204" pitchFamily="34" charset="0"/>
              <a:buChar char="•"/>
            </a:pPr>
            <a:r>
              <a:rPr lang="en-US" b="0" dirty="0">
                <a:solidFill>
                  <a:schemeClr val="tx1"/>
                </a:solidFill>
              </a:rPr>
              <a:t>The progenitor cells are committed to their lineage and will further develop to form specific types of blood cell.</a:t>
            </a:r>
          </a:p>
          <a:p>
            <a:pPr marL="171450" indent="-171450">
              <a:buFont typeface="Arial" panose="020B0604020202020204" pitchFamily="34" charset="0"/>
              <a:buChar char="•"/>
            </a:pPr>
            <a:r>
              <a:rPr lang="en-US" b="0" dirty="0">
                <a:solidFill>
                  <a:schemeClr val="tx1"/>
                </a:solidFill>
              </a:rPr>
              <a:t>Tap on the cells to build the various lineages of hematopoietic cells.</a:t>
            </a:r>
          </a:p>
        </p:txBody>
      </p:sp>
    </p:spTree>
    <p:extLst>
      <p:ext uri="{BB962C8B-B14F-4D97-AF65-F5344CB8AC3E}">
        <p14:creationId xmlns:p14="http://schemas.microsoft.com/office/powerpoint/2010/main" val="373459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C9F50104-812B-40CF-93DF-D6AB85830A90}"/>
              </a:ext>
            </a:extLst>
          </p:cNvPr>
          <p:cNvSpPr>
            <a:spLocks noGrp="1" noRot="1" noChangeAspect="1"/>
          </p:cNvSpPr>
          <p:nvPr>
            <p:ph type="sldImg"/>
          </p:nvPr>
        </p:nvSpPr>
        <p:spPr>
          <a:xfrm>
            <a:off x="336550" y="714375"/>
            <a:ext cx="6337300" cy="4619625"/>
          </a:xfrm>
        </p:spPr>
      </p:sp>
      <p:sp>
        <p:nvSpPr>
          <p:cNvPr id="5" name="Notes Placeholder 4">
            <a:extLst>
              <a:ext uri="{FF2B5EF4-FFF2-40B4-BE49-F238E27FC236}">
                <a16:creationId xmlns:a16="http://schemas.microsoft.com/office/drawing/2014/main" id="{D6108FA3-CE05-48AF-9655-2D29452A7800}"/>
              </a:ext>
            </a:extLst>
          </p:cNvPr>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AML occurs because of genetic changes in immature myeloid cells. These changes alter the cells ability to mature into functional blood cells and instead, they rapidly grow and accumulate in the bone marrow and peripheral blood.</a:t>
            </a:r>
          </a:p>
          <a:p>
            <a:pPr marL="171450" indent="-171450">
              <a:buFont typeface="Arial" panose="020B0604020202020204" pitchFamily="34" charset="0"/>
              <a:buChar char="•"/>
            </a:pPr>
            <a:r>
              <a:rPr lang="en-US" b="0" dirty="0">
                <a:solidFill>
                  <a:schemeClr val="tx1"/>
                </a:solidFill>
              </a:rPr>
              <a:t>The immature myeloid cells, or blasts, can be in various stages of maturation when they transform into leukemic cells, which makes AML a heterogeneous disease affecting different myeloid blast lineages.</a:t>
            </a:r>
          </a:p>
          <a:p>
            <a:pPr marL="171450" indent="-171450">
              <a:buFont typeface="Arial" panose="020B0604020202020204" pitchFamily="34" charset="0"/>
              <a:buChar char="•"/>
            </a:pPr>
            <a:endParaRPr lang="en-US" b="0" dirty="0">
              <a:solidFill>
                <a:schemeClr val="tx1"/>
              </a:solidFill>
            </a:endParaRPr>
          </a:p>
        </p:txBody>
      </p:sp>
    </p:spTree>
    <p:extLst>
      <p:ext uri="{BB962C8B-B14F-4D97-AF65-F5344CB8AC3E}">
        <p14:creationId xmlns:p14="http://schemas.microsoft.com/office/powerpoint/2010/main" val="3812445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AML can be split into 2 categories based on how it develops—</a:t>
            </a:r>
            <a:r>
              <a:rPr lang="en-US" b="0" i="1" dirty="0">
                <a:solidFill>
                  <a:schemeClr val="tx1"/>
                </a:solidFill>
              </a:rPr>
              <a:t>de novo</a:t>
            </a:r>
            <a:r>
              <a:rPr lang="en-US" b="0" dirty="0">
                <a:solidFill>
                  <a:schemeClr val="tx1"/>
                </a:solidFill>
              </a:rPr>
              <a:t> AML and secondary AML.</a:t>
            </a:r>
          </a:p>
          <a:p>
            <a:pPr marL="171450" indent="-171450">
              <a:buFont typeface="Arial" panose="020B0604020202020204" pitchFamily="34" charset="0"/>
              <a:buChar char="•"/>
            </a:pPr>
            <a:r>
              <a:rPr lang="en-US" b="0" dirty="0">
                <a:solidFill>
                  <a:schemeClr val="tx1"/>
                </a:solidFill>
              </a:rPr>
              <a:t>Tap on the categories to review how each type of AML develops.</a:t>
            </a:r>
          </a:p>
        </p:txBody>
      </p:sp>
    </p:spTree>
    <p:extLst>
      <p:ext uri="{BB962C8B-B14F-4D97-AF65-F5344CB8AC3E}">
        <p14:creationId xmlns:p14="http://schemas.microsoft.com/office/powerpoint/2010/main" val="2969032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3243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Chromosomal abnormalities and specific gene mutations can occur in the DNA of myeloid blasts, causing the development of AML. Now let’s explore several of the chromosomal and genetic abnormalities and how they can influence a patient’s prognosis and treatment options.</a:t>
            </a:r>
          </a:p>
        </p:txBody>
      </p:sp>
    </p:spTree>
    <p:extLst>
      <p:ext uri="{BB962C8B-B14F-4D97-AF65-F5344CB8AC3E}">
        <p14:creationId xmlns:p14="http://schemas.microsoft.com/office/powerpoint/2010/main" val="1846019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Approximately 50% of newly-diagnosed AML patients have a detectable chromosomal abnormality. The more commonly observed abnormalities are incorporated in the AML classification systems, which we will review later in the module.</a:t>
            </a:r>
          </a:p>
          <a:p>
            <a:pPr marL="171450" indent="-171450">
              <a:buFont typeface="Arial" panose="020B0604020202020204" pitchFamily="34" charset="0"/>
              <a:buChar char="•"/>
            </a:pPr>
            <a:r>
              <a:rPr lang="en-US" b="0" dirty="0">
                <a:solidFill>
                  <a:schemeClr val="tx1"/>
                </a:solidFill>
              </a:rPr>
              <a:t>Tap the button to refresh your knowledge of cytogenetic notation.</a:t>
            </a:r>
          </a:p>
          <a:p>
            <a:pPr marL="171450" indent="-171450">
              <a:buFont typeface="Arial" panose="020B0604020202020204" pitchFamily="34" charset="0"/>
              <a:buChar char="•"/>
            </a:pPr>
            <a:endParaRPr lang="en-US" b="0" dirty="0">
              <a:solidFill>
                <a:schemeClr val="tx1"/>
              </a:solidFill>
            </a:endParaRPr>
          </a:p>
        </p:txBody>
      </p:sp>
    </p:spTree>
    <p:extLst>
      <p:ext uri="{BB962C8B-B14F-4D97-AF65-F5344CB8AC3E}">
        <p14:creationId xmlns:p14="http://schemas.microsoft.com/office/powerpoint/2010/main" val="4150612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Human chromosomes are divided into 2 arms: the short arm and the long arm. Read more to learn how to decipher the code used to describe the type chromosomal mutation and where it occurs.</a:t>
            </a:r>
          </a:p>
          <a:p>
            <a:endParaRPr lang="en-US" dirty="0"/>
          </a:p>
        </p:txBody>
      </p:sp>
    </p:spTree>
    <p:extLst>
      <p:ext uri="{BB962C8B-B14F-4D97-AF65-F5344CB8AC3E}">
        <p14:creationId xmlns:p14="http://schemas.microsoft.com/office/powerpoint/2010/main" val="3180034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Molecular genetic testing for specific genes in AML cells has become a standard part of the AML diagnostic work-up. The commonly mutated genes can be classified into functional categories that are believed to play a role in the development of AML.</a:t>
            </a:r>
          </a:p>
          <a:p>
            <a:pPr marL="171450" indent="-171450">
              <a:buFont typeface="Arial" panose="020B0604020202020204" pitchFamily="34" charset="0"/>
              <a:buChar char="•"/>
            </a:pPr>
            <a:r>
              <a:rPr lang="en-US" b="0" dirty="0">
                <a:solidFill>
                  <a:schemeClr val="tx1"/>
                </a:solidFill>
              </a:rPr>
              <a:t>Tap each gene mutation and the button at the bottom to learn more.</a:t>
            </a:r>
          </a:p>
        </p:txBody>
      </p:sp>
    </p:spTree>
    <p:extLst>
      <p:ext uri="{BB962C8B-B14F-4D97-AF65-F5344CB8AC3E}">
        <p14:creationId xmlns:p14="http://schemas.microsoft.com/office/powerpoint/2010/main" val="2096599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946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12377" y="5493327"/>
            <a:ext cx="6185647" cy="2781429"/>
          </a:xfrm>
        </p:spPr>
        <p:txBody>
          <a:bodyPr/>
          <a:lstStyle/>
          <a:p>
            <a:r>
              <a:rPr lang="en-US" dirty="0"/>
              <a:t>Narration:</a:t>
            </a:r>
          </a:p>
          <a:p>
            <a:pPr marL="156791" indent="-156791">
              <a:buFont typeface="Arial" panose="020B0604020202020204" pitchFamily="34" charset="0"/>
              <a:buChar char="•"/>
            </a:pPr>
            <a:r>
              <a:rPr lang="en-US" b="0" dirty="0">
                <a:solidFill>
                  <a:schemeClr val="tx1"/>
                </a:solidFill>
              </a:rPr>
              <a:t>Acute myeloid leukemia, or AML, is an aggressive cancer that originates in a particular type of blood cell called a myeloid cell. AML is a rare cancer that is primarily diagnosed in older adults.</a:t>
            </a:r>
          </a:p>
          <a:p>
            <a:pPr marL="156791" indent="-156791">
              <a:buFont typeface="Arial" panose="020B0604020202020204" pitchFamily="34" charset="0"/>
              <a:buChar char="•"/>
            </a:pPr>
            <a:r>
              <a:rPr lang="en-US" b="0" dirty="0">
                <a:solidFill>
                  <a:schemeClr val="tx1"/>
                </a:solidFill>
              </a:rPr>
              <a:t>Many genetic abnormalities can occur in the leukemic blasts of AML and they often influence many aspects of the AML treatment journey, including diagnosis, prognosis, and treatment options.</a:t>
            </a:r>
          </a:p>
          <a:p>
            <a:pPr marL="156791" indent="-156791">
              <a:buFont typeface="Arial" panose="020B0604020202020204" pitchFamily="34" charset="0"/>
              <a:buChar char="•"/>
            </a:pPr>
            <a:r>
              <a:rPr lang="en-US" b="0" dirty="0">
                <a:solidFill>
                  <a:schemeClr val="tx1"/>
                </a:solidFill>
              </a:rPr>
              <a:t>In this module, we will explore the AML disease state, including pathogenesis, diagnosis, classification, prognosis, and the impact of this disease on patient lives.</a:t>
            </a:r>
          </a:p>
          <a:p>
            <a:pPr marL="156791" indent="-156791">
              <a:buFont typeface="Arial" panose="020B0604020202020204" pitchFamily="34" charset="0"/>
              <a:buChar char="•"/>
            </a:pPr>
            <a:r>
              <a:rPr lang="en-US" b="0" dirty="0">
                <a:solidFill>
                  <a:schemeClr val="tx1"/>
                </a:solidFill>
              </a:rPr>
              <a:t>Throughout this module you will have the opportunity to learn about the patient experience from Rodney, a fictitious AML patient. Tap the button and take a moment to find out what he has to say.</a:t>
            </a:r>
          </a:p>
          <a:p>
            <a:pPr marL="156791" indent="-156791">
              <a:buFont typeface="Arial" panose="020B0604020202020204" pitchFamily="34" charset="0"/>
              <a:buChar char="•"/>
            </a:pPr>
            <a:endParaRPr lang="en-US" b="0" dirty="0">
              <a:solidFill>
                <a:schemeClr val="tx1"/>
              </a:solidFill>
            </a:endParaRPr>
          </a:p>
        </p:txBody>
      </p:sp>
      <p:sp>
        <p:nvSpPr>
          <p:cNvPr id="4" name="Slide Image Placeholder 3">
            <a:extLst>
              <a:ext uri="{FF2B5EF4-FFF2-40B4-BE49-F238E27FC236}">
                <a16:creationId xmlns:a16="http://schemas.microsoft.com/office/drawing/2014/main" id="{B30FBE0E-A079-4300-9ACA-A5FAD63697B6}"/>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3821833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654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8959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Read more to discover additional gene mutations found in AML blasts.</a:t>
            </a:r>
            <a:endParaRPr lang="en-US" dirty="0"/>
          </a:p>
          <a:p>
            <a:pPr marL="171450" indent="-171450">
              <a:buFont typeface="Arial" panose="020B0604020202020204" pitchFamily="34" charset="0"/>
              <a:buChar char="•"/>
            </a:pPr>
            <a:endParaRPr lang="en-US" b="0" dirty="0">
              <a:solidFill>
                <a:schemeClr val="tx1"/>
              </a:solidFill>
            </a:endParaRPr>
          </a:p>
        </p:txBody>
      </p:sp>
    </p:spTree>
    <p:extLst>
      <p:ext uri="{BB962C8B-B14F-4D97-AF65-F5344CB8AC3E}">
        <p14:creationId xmlns:p14="http://schemas.microsoft.com/office/powerpoint/2010/main" val="3295109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27D83F63-5AA2-42FF-84C2-2E70B88EFDBB}"/>
              </a:ext>
            </a:extLst>
          </p:cNvPr>
          <p:cNvSpPr>
            <a:spLocks noGrp="1" noRot="1" noChangeAspect="1"/>
          </p:cNvSpPr>
          <p:nvPr>
            <p:ph type="sldImg"/>
          </p:nvPr>
        </p:nvSpPr>
        <p:spPr>
          <a:xfrm>
            <a:off x="336550" y="714375"/>
            <a:ext cx="6337300" cy="4619625"/>
          </a:xfrm>
        </p:spPr>
      </p:sp>
      <p:sp>
        <p:nvSpPr>
          <p:cNvPr id="6" name="Notes Placeholder 5">
            <a:extLst>
              <a:ext uri="{FF2B5EF4-FFF2-40B4-BE49-F238E27FC236}">
                <a16:creationId xmlns:a16="http://schemas.microsoft.com/office/drawing/2014/main" id="{9F21F057-18DC-4C5A-81E8-8EA841E1F6F4}"/>
              </a:ext>
            </a:extLst>
          </p:cNvPr>
          <p:cNvSpPr>
            <a:spLocks noGrp="1"/>
          </p:cNvSpPr>
          <p:nvPr>
            <p:ph type="body" idx="1"/>
          </p:nvPr>
        </p:nvSpPr>
        <p:spPr/>
        <p:txBody>
          <a:bodyPr/>
          <a:lstStyle/>
          <a:p>
            <a:r>
              <a:rPr lang="en-US" dirty="0"/>
              <a:t>Narration:</a:t>
            </a:r>
          </a:p>
          <a:p>
            <a:pPr marL="156791" indent="-156791">
              <a:buFont typeface="Arial" panose="020B0604020202020204" pitchFamily="34" charset="0"/>
              <a:buChar char="•"/>
            </a:pPr>
            <a:r>
              <a:rPr lang="en-US" b="0" dirty="0">
                <a:solidFill>
                  <a:schemeClr val="tx1"/>
                </a:solidFill>
              </a:rPr>
              <a:t>In this chapter we discussed the growth of blood cells and the genetic abnormalities that can lead to the development of AML.</a:t>
            </a:r>
          </a:p>
          <a:p>
            <a:pPr marL="156791" indent="-156791">
              <a:buFont typeface="Arial" panose="020B0604020202020204" pitchFamily="34" charset="0"/>
              <a:buChar char="•"/>
            </a:pPr>
            <a:r>
              <a:rPr lang="en-US" b="0" dirty="0">
                <a:solidFill>
                  <a:schemeClr val="tx1"/>
                </a:solidFill>
              </a:rPr>
              <a:t>Review the key concepts we discussed from Chapter 2 here.</a:t>
            </a:r>
          </a:p>
          <a:p>
            <a:endParaRPr lang="en-US" b="0" dirty="0">
              <a:solidFill>
                <a:schemeClr val="tx1"/>
              </a:solidFill>
            </a:endParaRPr>
          </a:p>
        </p:txBody>
      </p:sp>
    </p:spTree>
    <p:extLst>
      <p:ext uri="{BB962C8B-B14F-4D97-AF65-F5344CB8AC3E}">
        <p14:creationId xmlns:p14="http://schemas.microsoft.com/office/powerpoint/2010/main" val="3981196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r>
              <a:rPr lang="en-US" dirty="0"/>
              <a:t>Remediation after answering: </a:t>
            </a:r>
          </a:p>
          <a:p>
            <a:pPr marL="156791" indent="-156791">
              <a:buFont typeface="Arial" panose="020B0604020202020204" pitchFamily="34" charset="0"/>
              <a:buChar char="•"/>
            </a:pPr>
            <a:r>
              <a:rPr lang="en-US" b="0" dirty="0">
                <a:solidFill>
                  <a:schemeClr val="tx1"/>
                </a:solidFill>
              </a:rPr>
              <a:t>Correct/incorrect. Myeloid progenitor cells can develop into RBCs, WBCs, and platelets.</a:t>
            </a:r>
            <a:endParaRPr lang="en-US" dirty="0"/>
          </a:p>
        </p:txBody>
      </p:sp>
    </p:spTree>
    <p:extLst>
      <p:ext uri="{BB962C8B-B14F-4D97-AF65-F5344CB8AC3E}">
        <p14:creationId xmlns:p14="http://schemas.microsoft.com/office/powerpoint/2010/main" val="2196671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r>
              <a:rPr lang="en-US" dirty="0"/>
              <a:t>Remediation after answering: </a:t>
            </a:r>
          </a:p>
          <a:p>
            <a:pPr marL="156791" indent="-156791">
              <a:buFont typeface="Arial" panose="020B0604020202020204" pitchFamily="34" charset="0"/>
              <a:buChar char="•"/>
            </a:pPr>
            <a:r>
              <a:rPr lang="en-US" b="0" dirty="0">
                <a:solidFill>
                  <a:schemeClr val="tx1"/>
                </a:solidFill>
              </a:rPr>
              <a:t>Correct/incorrect. True. AML is a heterogeneous disease with many chromosomal and molecular genetic abnormalities that can influence treatment options.</a:t>
            </a:r>
            <a:endParaRPr lang="en-US" dirty="0"/>
          </a:p>
        </p:txBody>
      </p:sp>
    </p:spTree>
    <p:extLst>
      <p:ext uri="{BB962C8B-B14F-4D97-AF65-F5344CB8AC3E}">
        <p14:creationId xmlns:p14="http://schemas.microsoft.com/office/powerpoint/2010/main" val="1214226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r>
              <a:rPr lang="en-US" dirty="0"/>
              <a:t>Remediation after answering: </a:t>
            </a:r>
          </a:p>
          <a:p>
            <a:pPr marL="156791" indent="-156791">
              <a:buFont typeface="Arial" panose="020B0604020202020204" pitchFamily="34" charset="0"/>
              <a:buChar char="•"/>
            </a:pPr>
            <a:r>
              <a:rPr lang="en-US" b="0" dirty="0">
                <a:solidFill>
                  <a:schemeClr val="tx1"/>
                </a:solidFill>
              </a:rPr>
              <a:t>Correct/incorrect. </a:t>
            </a:r>
            <a:r>
              <a:rPr lang="en-US" b="0" i="1" dirty="0">
                <a:solidFill>
                  <a:schemeClr val="tx1"/>
                </a:solidFill>
              </a:rPr>
              <a:t>FLT3, IDH1/2</a:t>
            </a:r>
            <a:r>
              <a:rPr lang="en-US" b="0" dirty="0">
                <a:solidFill>
                  <a:schemeClr val="tx1"/>
                </a:solidFill>
              </a:rPr>
              <a:t>, and </a:t>
            </a:r>
            <a:r>
              <a:rPr lang="en-US" b="0" i="1" dirty="0">
                <a:solidFill>
                  <a:schemeClr val="tx1"/>
                </a:solidFill>
              </a:rPr>
              <a:t>TP53</a:t>
            </a:r>
            <a:r>
              <a:rPr lang="en-US" b="0" dirty="0">
                <a:solidFill>
                  <a:schemeClr val="tx1"/>
                </a:solidFill>
              </a:rPr>
              <a:t> are all commonly mutated genes in AML.</a:t>
            </a:r>
            <a:endParaRPr lang="en-US" dirty="0"/>
          </a:p>
        </p:txBody>
      </p:sp>
    </p:spTree>
    <p:extLst>
      <p:ext uri="{BB962C8B-B14F-4D97-AF65-F5344CB8AC3E}">
        <p14:creationId xmlns:p14="http://schemas.microsoft.com/office/powerpoint/2010/main" val="3965193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Since AML progresses rapidly, patients often feel unwell for a short period of time before their diagnosis. In this chapter we’ll discuss the signs and symptoms of AML and the techniques used to diagnose the disease.</a:t>
            </a:r>
          </a:p>
          <a:p>
            <a:pPr marL="171450" indent="-171450">
              <a:buFont typeface="Arial" panose="020B0604020202020204" pitchFamily="34" charset="0"/>
              <a:buChar char="•"/>
            </a:pPr>
            <a:r>
              <a:rPr lang="en-US" b="0" dirty="0">
                <a:solidFill>
                  <a:schemeClr val="tx1"/>
                </a:solidFill>
              </a:rPr>
              <a:t>Before we continue, take a moment to review the learning objectives for this chapter.</a:t>
            </a:r>
          </a:p>
        </p:txBody>
      </p:sp>
      <p:sp>
        <p:nvSpPr>
          <p:cNvPr id="5" name="Slide Image Placeholder 4">
            <a:extLst>
              <a:ext uri="{FF2B5EF4-FFF2-40B4-BE49-F238E27FC236}">
                <a16:creationId xmlns:a16="http://schemas.microsoft.com/office/drawing/2014/main" id="{6EE52455-4DD0-4F19-8FAC-66648F781539}"/>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97747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Many signs and symptoms of AML can be attributed to the overproduction of myeloid blasts and shortage of healthy blood cells.</a:t>
            </a:r>
          </a:p>
          <a:p>
            <a:pPr marL="171450" indent="-171450">
              <a:buFont typeface="Arial" panose="020B0604020202020204" pitchFamily="34" charset="0"/>
              <a:buChar char="•"/>
            </a:pPr>
            <a:r>
              <a:rPr lang="en-US" b="0" dirty="0">
                <a:solidFill>
                  <a:schemeClr val="tx1"/>
                </a:solidFill>
              </a:rPr>
              <a:t>Tap each blood cell type to learn the symptoms of low cell counts.</a:t>
            </a:r>
          </a:p>
        </p:txBody>
      </p:sp>
    </p:spTree>
    <p:extLst>
      <p:ext uri="{BB962C8B-B14F-4D97-AF65-F5344CB8AC3E}">
        <p14:creationId xmlns:p14="http://schemas.microsoft.com/office/powerpoint/2010/main" val="1322623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338238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6DBE1-9FCC-4FF9-9D08-5513CE1D3C21}"/>
              </a:ext>
            </a:extLst>
          </p:cNvPr>
          <p:cNvSpPr>
            <a:spLocks noGrp="1" noRot="1" noChangeAspect="1"/>
          </p:cNvSpPr>
          <p:nvPr>
            <p:ph type="sldImg"/>
          </p:nvPr>
        </p:nvSpPr>
        <p:spPr>
          <a:xfrm>
            <a:off x="336550" y="714375"/>
            <a:ext cx="6337300" cy="4619625"/>
          </a:xfrm>
        </p:spPr>
      </p:sp>
      <p:sp>
        <p:nvSpPr>
          <p:cNvPr id="3" name="Notes Placeholder 2">
            <a:extLst>
              <a:ext uri="{FF2B5EF4-FFF2-40B4-BE49-F238E27FC236}">
                <a16:creationId xmlns:a16="http://schemas.microsoft.com/office/drawing/2014/main" id="{344A786B-3CE7-4253-ADAE-384D84331BDB}"/>
              </a:ext>
            </a:extLst>
          </p:cNvPr>
          <p:cNvSpPr>
            <a:spLocks noGrp="1"/>
          </p:cNvSpPr>
          <p:nvPr>
            <p:ph type="body" idx="1"/>
          </p:nvPr>
        </p:nvSpPr>
        <p:spPr/>
        <p:txBody>
          <a:bodyPr/>
          <a:lstStyle/>
          <a:p>
            <a:endParaRPr lang="en-US" b="0" dirty="0">
              <a:solidFill>
                <a:schemeClr val="tx1"/>
              </a:solidFill>
            </a:endParaRPr>
          </a:p>
        </p:txBody>
      </p:sp>
    </p:spTree>
    <p:extLst>
      <p:ext uri="{BB962C8B-B14F-4D97-AF65-F5344CB8AC3E}">
        <p14:creationId xmlns:p14="http://schemas.microsoft.com/office/powerpoint/2010/main" val="1739598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2525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Patients who are suspected to have AML are first evaluated through a physical exam and their medical history is taken. The patient’s blood and bone marrow is then tested to determine the percentage of blasts and their molecular and genetic features.</a:t>
            </a:r>
          </a:p>
          <a:p>
            <a:pPr marL="171450" indent="-171450">
              <a:buFont typeface="Arial" panose="020B0604020202020204" pitchFamily="34" charset="0"/>
              <a:buChar char="•"/>
            </a:pPr>
            <a:r>
              <a:rPr lang="en-US" b="0" dirty="0">
                <a:solidFill>
                  <a:schemeClr val="tx1"/>
                </a:solidFill>
              </a:rPr>
              <a:t>A diagnosis of AML can be confirmed when a patient’s peripheral blood or bone marrow contains ≥20% blasts.</a:t>
            </a:r>
          </a:p>
          <a:p>
            <a:pPr marL="171450" indent="-171450">
              <a:buFont typeface="Arial" panose="020B0604020202020204" pitchFamily="34" charset="0"/>
              <a:buChar char="•"/>
            </a:pPr>
            <a:r>
              <a:rPr lang="en-US" b="0" dirty="0">
                <a:solidFill>
                  <a:schemeClr val="tx1"/>
                </a:solidFill>
              </a:rPr>
              <a:t>Tap the button to learn more about acute promyelocytic leukemia, a specific subtype of AML.</a:t>
            </a:r>
          </a:p>
        </p:txBody>
      </p:sp>
    </p:spTree>
    <p:extLst>
      <p:ext uri="{BB962C8B-B14F-4D97-AF65-F5344CB8AC3E}">
        <p14:creationId xmlns:p14="http://schemas.microsoft.com/office/powerpoint/2010/main" val="2166564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Acute promyelocytic leukemia, or APL, is characterized by a translocation between chromosome 15 and 17, which results in the gene fusion called </a:t>
            </a:r>
            <a:r>
              <a:rPr lang="en-US" b="0" i="1" dirty="0">
                <a:solidFill>
                  <a:schemeClr val="tx1"/>
                </a:solidFill>
              </a:rPr>
              <a:t>PML-RARA</a:t>
            </a:r>
            <a:r>
              <a:rPr lang="en-US" b="0" dirty="0">
                <a:solidFill>
                  <a:schemeClr val="tx1"/>
                </a:solidFill>
              </a:rPr>
              <a:t>.</a:t>
            </a:r>
          </a:p>
          <a:p>
            <a:pPr marL="171450" indent="-171450">
              <a:buFont typeface="Arial" panose="020B0604020202020204" pitchFamily="34" charset="0"/>
              <a:buChar char="•"/>
            </a:pPr>
            <a:r>
              <a:rPr lang="en-US" b="0" dirty="0">
                <a:solidFill>
                  <a:schemeClr val="tx1"/>
                </a:solidFill>
              </a:rPr>
              <a:t>Although APL is associated with a high early death rate due to a potentially fatal bleeding disorder, the evolution of diagnostic techniques and treatment options has transformed it from the most fatal to the most curable subtype of AML in adults.</a:t>
            </a:r>
          </a:p>
          <a:p>
            <a:endParaRPr lang="en-US" dirty="0"/>
          </a:p>
        </p:txBody>
      </p:sp>
    </p:spTree>
    <p:extLst>
      <p:ext uri="{BB962C8B-B14F-4D97-AF65-F5344CB8AC3E}">
        <p14:creationId xmlns:p14="http://schemas.microsoft.com/office/powerpoint/2010/main" val="1448114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Using the blood and bone marrow samples from the patient’s initial work-up, several tests will be used to characterize and classify each patient’s AML. These include a complete blood count with differential, a peripheral blood smear, and a bone marrow aspirate and biopsy. </a:t>
            </a:r>
          </a:p>
          <a:p>
            <a:pPr marL="171450" indent="-171450">
              <a:buFont typeface="Arial" panose="020B0604020202020204" pitchFamily="34" charset="0"/>
              <a:buChar char="•"/>
            </a:pPr>
            <a:r>
              <a:rPr lang="en-US" b="0" dirty="0">
                <a:solidFill>
                  <a:schemeClr val="tx1"/>
                </a:solidFill>
              </a:rPr>
              <a:t>Tap each technique to learn more. If you'd like to learn even more about diagnostic testing for AML, tap the button on the bottom of the screen.</a:t>
            </a:r>
            <a:endParaRPr lang="en-US" dirty="0"/>
          </a:p>
        </p:txBody>
      </p:sp>
    </p:spTree>
    <p:extLst>
      <p:ext uri="{BB962C8B-B14F-4D97-AF65-F5344CB8AC3E}">
        <p14:creationId xmlns:p14="http://schemas.microsoft.com/office/powerpoint/2010/main" val="3826259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3178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600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4257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2311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2445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t>Narration:</a:t>
            </a:r>
          </a:p>
          <a:p>
            <a:pPr marL="171450" indent="-171450">
              <a:lnSpc>
                <a:spcPct val="110000"/>
              </a:lnSpc>
              <a:buFont typeface="Arial" panose="020B0604020202020204" pitchFamily="34" charset="0"/>
              <a:buChar char="•"/>
            </a:pPr>
            <a:r>
              <a:rPr lang="en-US" b="0" dirty="0">
                <a:solidFill>
                  <a:schemeClr val="tx1"/>
                </a:solidFill>
              </a:rPr>
              <a:t>In this chapter we reviewed the signs and symptoms of AML and the techniques used to diagnosis the disease.</a:t>
            </a:r>
          </a:p>
          <a:p>
            <a:pPr marL="171450" indent="-171450">
              <a:lnSpc>
                <a:spcPct val="110000"/>
              </a:lnSpc>
              <a:buFont typeface="Arial" panose="020B0604020202020204" pitchFamily="34" charset="0"/>
              <a:buChar char="•"/>
            </a:pPr>
            <a:r>
              <a:rPr lang="en-US" b="0" dirty="0">
                <a:solidFill>
                  <a:schemeClr val="tx1"/>
                </a:solidFill>
              </a:rPr>
              <a:t>Review the key concepts we discussed from Chapter 3 here and tap the button to see how Rodney is doing.</a:t>
            </a:r>
          </a:p>
          <a:p>
            <a:endParaRPr lang="en-US" dirty="0"/>
          </a:p>
        </p:txBody>
      </p:sp>
    </p:spTree>
    <p:extLst>
      <p:ext uri="{BB962C8B-B14F-4D97-AF65-F5344CB8AC3E}">
        <p14:creationId xmlns:p14="http://schemas.microsoft.com/office/powerpoint/2010/main" val="151026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Narration:</a:t>
            </a:r>
          </a:p>
          <a:p>
            <a:pPr marL="156791" indent="-156791">
              <a:buFont typeface="Arial" panose="020B0604020202020204" pitchFamily="34" charset="0"/>
              <a:buChar char="•"/>
            </a:pPr>
            <a:r>
              <a:rPr lang="en-US" b="0" dirty="0">
                <a:solidFill>
                  <a:schemeClr val="tx1"/>
                </a:solidFill>
              </a:rPr>
              <a:t>This module is designed to build a strong foundation of knowledge about the AML disease state. Take a moment to read the learning objectives for this module.</a:t>
            </a:r>
          </a:p>
          <a:p>
            <a:endParaRPr lang="en-US" dirty="0"/>
          </a:p>
        </p:txBody>
      </p:sp>
      <p:sp>
        <p:nvSpPr>
          <p:cNvPr id="5" name="Slide Image Placeholder 4">
            <a:extLst>
              <a:ext uri="{FF2B5EF4-FFF2-40B4-BE49-F238E27FC236}">
                <a16:creationId xmlns:a16="http://schemas.microsoft.com/office/drawing/2014/main" id="{D7D84BD7-4160-46A4-A6CC-7CEFCB5DE62B}"/>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33448300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6DBE1-9FCC-4FF9-9D08-5513CE1D3C21}"/>
              </a:ext>
            </a:extLst>
          </p:cNvPr>
          <p:cNvSpPr>
            <a:spLocks noGrp="1" noRot="1" noChangeAspect="1"/>
          </p:cNvSpPr>
          <p:nvPr>
            <p:ph type="sldImg"/>
          </p:nvPr>
        </p:nvSpPr>
        <p:spPr>
          <a:xfrm>
            <a:off x="336550" y="714375"/>
            <a:ext cx="6337300" cy="4619625"/>
          </a:xfrm>
        </p:spPr>
      </p:sp>
      <p:sp>
        <p:nvSpPr>
          <p:cNvPr id="3" name="Notes Placeholder 2">
            <a:extLst>
              <a:ext uri="{FF2B5EF4-FFF2-40B4-BE49-F238E27FC236}">
                <a16:creationId xmlns:a16="http://schemas.microsoft.com/office/drawing/2014/main" id="{344A786B-3CE7-4253-ADAE-384D84331B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1253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Remediation after answering:</a:t>
            </a:r>
          </a:p>
          <a:p>
            <a:pPr marL="171450" indent="-171450">
              <a:buFont typeface="Arial" panose="020B0604020202020204" pitchFamily="34" charset="0"/>
              <a:buChar char="•"/>
            </a:pPr>
            <a:r>
              <a:rPr lang="en-US" b="0" dirty="0">
                <a:solidFill>
                  <a:schemeClr val="tx1"/>
                </a:solidFill>
              </a:rPr>
              <a:t>Correct/incorrect. Fatigue, loss of appetite, weight loss, fever, and night sweats are all signs and symptoms of AML.</a:t>
            </a:r>
          </a:p>
          <a:p>
            <a:endParaRPr lang="en-US" dirty="0"/>
          </a:p>
          <a:p>
            <a:endParaRPr lang="en-US" dirty="0"/>
          </a:p>
        </p:txBody>
      </p:sp>
    </p:spTree>
    <p:extLst>
      <p:ext uri="{BB962C8B-B14F-4D97-AF65-F5344CB8AC3E}">
        <p14:creationId xmlns:p14="http://schemas.microsoft.com/office/powerpoint/2010/main" val="3564105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Remediation after answering:</a:t>
            </a:r>
          </a:p>
          <a:p>
            <a:pPr marL="171450" indent="-171450">
              <a:buFont typeface="Arial" panose="020B0604020202020204" pitchFamily="34" charset="0"/>
              <a:buChar char="•"/>
            </a:pPr>
            <a:r>
              <a:rPr lang="en-US" b="0" dirty="0">
                <a:solidFill>
                  <a:schemeClr val="tx1"/>
                </a:solidFill>
              </a:rPr>
              <a:t>Correct/incorrect. A diagnosis of AML can be confirmed when ≥20% blasts are found in the peripheral blood or bone marrow.</a:t>
            </a:r>
          </a:p>
          <a:p>
            <a:endParaRPr lang="en-US" dirty="0"/>
          </a:p>
          <a:p>
            <a:endParaRPr lang="en-US" dirty="0"/>
          </a:p>
        </p:txBody>
      </p:sp>
    </p:spTree>
    <p:extLst>
      <p:ext uri="{BB962C8B-B14F-4D97-AF65-F5344CB8AC3E}">
        <p14:creationId xmlns:p14="http://schemas.microsoft.com/office/powerpoint/2010/main" val="3774372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Remediation after answering:</a:t>
            </a:r>
          </a:p>
          <a:p>
            <a:pPr marL="171450" indent="-171450">
              <a:buFont typeface="Arial" panose="020B0604020202020204" pitchFamily="34" charset="0"/>
              <a:buChar char="•"/>
            </a:pPr>
            <a:r>
              <a:rPr lang="en-US" b="0" dirty="0">
                <a:solidFill>
                  <a:schemeClr val="tx1"/>
                </a:solidFill>
              </a:rPr>
              <a:t>Correct/incorrect. A CBC with differential, peripheral blood smear, bone marrow aspirate and biopsy, immunophenotyping, and cytogenetic and molecular genetic testing can all be used to help diagnose AML.</a:t>
            </a:r>
          </a:p>
          <a:p>
            <a:endParaRPr lang="en-US" dirty="0"/>
          </a:p>
          <a:p>
            <a:endParaRPr lang="en-US" dirty="0"/>
          </a:p>
        </p:txBody>
      </p:sp>
    </p:spTree>
    <p:extLst>
      <p:ext uri="{BB962C8B-B14F-4D97-AF65-F5344CB8AC3E}">
        <p14:creationId xmlns:p14="http://schemas.microsoft.com/office/powerpoint/2010/main" val="805598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The classification of AML is used to define the AML subtype based on immunophenotype, and genetic and clinical features. AML subtypes can influence a patient’s prognosis and treatment options.</a:t>
            </a:r>
          </a:p>
          <a:p>
            <a:pPr marL="171450" indent="-171450">
              <a:buFont typeface="Arial" panose="020B0604020202020204" pitchFamily="34" charset="0"/>
              <a:buChar char="•"/>
            </a:pPr>
            <a:r>
              <a:rPr lang="en-US" b="0" dirty="0">
                <a:solidFill>
                  <a:schemeClr val="tx1"/>
                </a:solidFill>
              </a:rPr>
              <a:t>Before we continue, take a moment to review the key learning objectives for this chapter.</a:t>
            </a:r>
          </a:p>
        </p:txBody>
      </p:sp>
    </p:spTree>
    <p:extLst>
      <p:ext uri="{BB962C8B-B14F-4D97-AF65-F5344CB8AC3E}">
        <p14:creationId xmlns:p14="http://schemas.microsoft.com/office/powerpoint/2010/main" val="1761016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The prognosis and treatment course for AML patients depends on the subtype of AML, which can be classified using the French-American-British Classification or the newer World Health Organization Classification.</a:t>
            </a:r>
          </a:p>
          <a:p>
            <a:pPr marL="171450" indent="-171450">
              <a:buFont typeface="Arial" panose="020B0604020202020204" pitchFamily="34" charset="0"/>
              <a:buChar char="•"/>
            </a:pPr>
            <a:r>
              <a:rPr lang="en-US" b="0" dirty="0">
                <a:solidFill>
                  <a:schemeClr val="tx1"/>
                </a:solidFill>
              </a:rPr>
              <a:t>The WHO Classification is more commonly used for AML and divides patients based on the morphology, immunophenotype, and genetic and clinical features of their disease.</a:t>
            </a:r>
          </a:p>
          <a:p>
            <a:pPr marL="171450" indent="-171450">
              <a:buFont typeface="Arial" panose="020B0604020202020204" pitchFamily="34" charset="0"/>
              <a:buChar char="•"/>
            </a:pPr>
            <a:r>
              <a:rPr lang="en-US" b="0" dirty="0">
                <a:solidFill>
                  <a:schemeClr val="tx1"/>
                </a:solidFill>
              </a:rPr>
              <a:t>Tap the buttons to learn more about the specific subtypes within each classification system.</a:t>
            </a:r>
          </a:p>
        </p:txBody>
      </p:sp>
    </p:spTree>
    <p:extLst>
      <p:ext uri="{BB962C8B-B14F-4D97-AF65-F5344CB8AC3E}">
        <p14:creationId xmlns:p14="http://schemas.microsoft.com/office/powerpoint/2010/main" val="15685203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The FAB classification divides AML subtypes based on the type of immature blood cell the blast originates from.</a:t>
            </a:r>
          </a:p>
        </p:txBody>
      </p:sp>
    </p:spTree>
    <p:extLst>
      <p:ext uri="{BB962C8B-B14F-4D97-AF65-F5344CB8AC3E}">
        <p14:creationId xmlns:p14="http://schemas.microsoft.com/office/powerpoint/2010/main" val="2003426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The WHO classification incorporates new clinical, prognostic, morphologic, immunophenotypic, and genetic data that can impact a patient’s prognosis and treatment selection.</a:t>
            </a:r>
          </a:p>
          <a:p>
            <a:pPr marL="171450" indent="-171450">
              <a:buFont typeface="Arial" panose="020B0604020202020204" pitchFamily="34" charset="0"/>
              <a:buChar char="•"/>
            </a:pPr>
            <a:r>
              <a:rPr lang="en-US" b="0" dirty="0">
                <a:solidFill>
                  <a:schemeClr val="tx1"/>
                </a:solidFill>
              </a:rPr>
              <a:t>Use the scroll bar to review the WHO classification system for AML.</a:t>
            </a:r>
          </a:p>
        </p:txBody>
      </p:sp>
    </p:spTree>
    <p:extLst>
      <p:ext uri="{BB962C8B-B14F-4D97-AF65-F5344CB8AC3E}">
        <p14:creationId xmlns:p14="http://schemas.microsoft.com/office/powerpoint/2010/main" val="10520699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chemeClr val="tx1"/>
              </a:solidFill>
            </a:endParaRPr>
          </a:p>
        </p:txBody>
      </p:sp>
    </p:spTree>
    <p:extLst>
      <p:ext uri="{BB962C8B-B14F-4D97-AF65-F5344CB8AC3E}">
        <p14:creationId xmlns:p14="http://schemas.microsoft.com/office/powerpoint/2010/main" val="2555847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Genetic abnormalities are strong prognostic factors in AML. Therefore, molecular and genetic risk stratification is important to predicting a patient’s outcome and can be used to guide treatment decisions.</a:t>
            </a:r>
          </a:p>
          <a:p>
            <a:pPr marL="171450" indent="-171450">
              <a:buFont typeface="Arial" panose="020B0604020202020204" pitchFamily="34" charset="0"/>
              <a:buChar char="•"/>
            </a:pPr>
            <a:r>
              <a:rPr lang="en-US" b="0" dirty="0">
                <a:solidFill>
                  <a:schemeClr val="tx1"/>
                </a:solidFill>
              </a:rPr>
              <a:t>Review the table to learn more about the European </a:t>
            </a:r>
            <a:r>
              <a:rPr lang="en-US" b="0" dirty="0" err="1">
                <a:solidFill>
                  <a:schemeClr val="tx1"/>
                </a:solidFill>
              </a:rPr>
              <a:t>LeukemiaNet</a:t>
            </a:r>
            <a:r>
              <a:rPr lang="en-US" b="0" dirty="0">
                <a:solidFill>
                  <a:schemeClr val="tx1"/>
                </a:solidFill>
              </a:rPr>
              <a:t> recommendations for AML risk stratification.</a:t>
            </a:r>
          </a:p>
        </p:txBody>
      </p:sp>
    </p:spTree>
    <p:extLst>
      <p:ext uri="{BB962C8B-B14F-4D97-AF65-F5344CB8AC3E}">
        <p14:creationId xmlns:p14="http://schemas.microsoft.com/office/powerpoint/2010/main" val="122729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Narration:</a:t>
            </a:r>
          </a:p>
          <a:p>
            <a:pPr marL="156791" indent="-156791">
              <a:buFont typeface="Arial" panose="020B0604020202020204" pitchFamily="34" charset="0"/>
              <a:buChar char="•"/>
            </a:pPr>
            <a:r>
              <a:rPr lang="en-US" b="0" dirty="0">
                <a:solidFill>
                  <a:schemeClr val="tx1"/>
                </a:solidFill>
              </a:rPr>
              <a:t>Before we dive into the module, familiarize yourself with the navigational features of the AML Foundations interactive modules. </a:t>
            </a:r>
          </a:p>
          <a:p>
            <a:endParaRPr lang="en-US" dirty="0"/>
          </a:p>
        </p:txBody>
      </p:sp>
      <p:sp>
        <p:nvSpPr>
          <p:cNvPr id="5" name="Slide Image Placeholder 4">
            <a:extLst>
              <a:ext uri="{FF2B5EF4-FFF2-40B4-BE49-F238E27FC236}">
                <a16:creationId xmlns:a16="http://schemas.microsoft.com/office/drawing/2014/main" id="{897C06F8-E16F-4AE6-8406-60531B94B217}"/>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38974994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The subtype of AML can help to determine a patient’s prognosis, however patient-related factors can also affect why some patients have a better outcome than others.</a:t>
            </a:r>
          </a:p>
          <a:p>
            <a:pPr marL="171450" indent="-171450">
              <a:buFont typeface="Arial" panose="020B0604020202020204" pitchFamily="34" charset="0"/>
              <a:buChar char="•"/>
            </a:pPr>
            <a:r>
              <a:rPr lang="en-US" b="0" dirty="0">
                <a:solidFill>
                  <a:schemeClr val="tx1"/>
                </a:solidFill>
              </a:rPr>
              <a:t>Tap each number to reveal the adverse, patient-related prognostic factors for AML and the button at the bottom to see how Rodney is doing.</a:t>
            </a:r>
          </a:p>
        </p:txBody>
      </p:sp>
    </p:spTree>
    <p:extLst>
      <p:ext uri="{BB962C8B-B14F-4D97-AF65-F5344CB8AC3E}">
        <p14:creationId xmlns:p14="http://schemas.microsoft.com/office/powerpoint/2010/main" val="3776687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37959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6DBE1-9FCC-4FF9-9D08-5513CE1D3C21}"/>
              </a:ext>
            </a:extLst>
          </p:cNvPr>
          <p:cNvSpPr>
            <a:spLocks noGrp="1" noRot="1" noChangeAspect="1"/>
          </p:cNvSpPr>
          <p:nvPr>
            <p:ph type="sldImg"/>
          </p:nvPr>
        </p:nvSpPr>
        <p:spPr>
          <a:xfrm>
            <a:off x="336550" y="714375"/>
            <a:ext cx="6337300" cy="4619625"/>
          </a:xfrm>
        </p:spPr>
      </p:sp>
      <p:sp>
        <p:nvSpPr>
          <p:cNvPr id="3" name="Notes Placeholder 2">
            <a:extLst>
              <a:ext uri="{FF2B5EF4-FFF2-40B4-BE49-F238E27FC236}">
                <a16:creationId xmlns:a16="http://schemas.microsoft.com/office/drawing/2014/main" id="{344A786B-3CE7-4253-ADAE-384D84331B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74975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The classification of AML determines the prognostic subgroup based on the morphology, immunophenotype, genetics, and clinical features of the leukemic blasts.</a:t>
            </a:r>
          </a:p>
          <a:p>
            <a:pPr marL="171450" indent="-171450">
              <a:buFont typeface="Arial" panose="020B0604020202020204" pitchFamily="34" charset="0"/>
              <a:buChar char="•"/>
            </a:pPr>
            <a:r>
              <a:rPr lang="en-US" b="0" dirty="0">
                <a:solidFill>
                  <a:schemeClr val="tx1"/>
                </a:solidFill>
              </a:rPr>
              <a:t>Genetic abnormalities are powerful prognostic factors in AML and may influence treatment options.</a:t>
            </a:r>
          </a:p>
          <a:p>
            <a:pPr marL="171450" indent="-171450">
              <a:buFont typeface="Arial" panose="020B0604020202020204" pitchFamily="34" charset="0"/>
              <a:buChar char="•"/>
            </a:pPr>
            <a:r>
              <a:rPr lang="en-US" b="0" dirty="0">
                <a:solidFill>
                  <a:schemeClr val="tx1"/>
                </a:solidFill>
              </a:rPr>
              <a:t>Review the key concepts we discussed from Chapter 4 here.</a:t>
            </a:r>
          </a:p>
        </p:txBody>
      </p:sp>
    </p:spTree>
    <p:extLst>
      <p:ext uri="{BB962C8B-B14F-4D97-AF65-F5344CB8AC3E}">
        <p14:creationId xmlns:p14="http://schemas.microsoft.com/office/powerpoint/2010/main" val="10349765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Remediation after answering:</a:t>
            </a:r>
          </a:p>
          <a:p>
            <a:pPr marL="171450" indent="-171450">
              <a:buFont typeface="Arial" panose="020B0604020202020204" pitchFamily="34" charset="0"/>
              <a:buChar char="•"/>
            </a:pPr>
            <a:r>
              <a:rPr lang="en-US" b="0" dirty="0">
                <a:solidFill>
                  <a:schemeClr val="tx1"/>
                </a:solidFill>
              </a:rPr>
              <a:t>Correct/incorrect. The WHO Classification divides AML into 6 categories based on morphology, immunophenotype, genetics, and clinical features of the patient’s disease.</a:t>
            </a:r>
          </a:p>
          <a:p>
            <a:endParaRPr lang="en-US" dirty="0"/>
          </a:p>
        </p:txBody>
      </p:sp>
    </p:spTree>
    <p:extLst>
      <p:ext uri="{BB962C8B-B14F-4D97-AF65-F5344CB8AC3E}">
        <p14:creationId xmlns:p14="http://schemas.microsoft.com/office/powerpoint/2010/main" val="1845499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Remediation after answering:</a:t>
            </a:r>
          </a:p>
          <a:p>
            <a:pPr marL="171450" indent="-171450">
              <a:buFont typeface="Arial" panose="020B0604020202020204" pitchFamily="34" charset="0"/>
              <a:buChar char="•"/>
            </a:pPr>
            <a:r>
              <a:rPr lang="en-US" b="0" dirty="0">
                <a:solidFill>
                  <a:schemeClr val="tx1"/>
                </a:solidFill>
              </a:rPr>
              <a:t>Correct/incorrect. Increased age, history of prior blood disorder, history of prior exposure to chemotherapy or radiation therapy, and poor performance status are all patient-related adverse prognostic factors.</a:t>
            </a:r>
          </a:p>
          <a:p>
            <a:endParaRPr lang="en-US" dirty="0"/>
          </a:p>
        </p:txBody>
      </p:sp>
    </p:spTree>
    <p:extLst>
      <p:ext uri="{BB962C8B-B14F-4D97-AF65-F5344CB8AC3E}">
        <p14:creationId xmlns:p14="http://schemas.microsoft.com/office/powerpoint/2010/main" val="16961300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a:extLst>
              <a:ext uri="{FF2B5EF4-FFF2-40B4-BE49-F238E27FC236}">
                <a16:creationId xmlns:a16="http://schemas.microsoft.com/office/drawing/2014/main" id="{FAEED34F-45CC-4F44-8F71-1507BFAA22DB}"/>
              </a:ext>
            </a:extLst>
          </p:cNvPr>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Congratulations, you have completed the AML Disease State Essentials module.</a:t>
            </a:r>
          </a:p>
          <a:p>
            <a:pPr marL="171450" indent="-171450">
              <a:buFont typeface="Arial" panose="020B0604020202020204" pitchFamily="34" charset="0"/>
              <a:buChar char="•"/>
            </a:pPr>
            <a:r>
              <a:rPr lang="en-US" b="0" dirty="0">
                <a:solidFill>
                  <a:schemeClr val="tx1"/>
                </a:solidFill>
              </a:rPr>
              <a:t>We hope you have found this interactive learning experience informative and helpful in your journey to understand the AML disease state.</a:t>
            </a:r>
          </a:p>
          <a:p>
            <a:pPr marL="171450" indent="-171450">
              <a:buFont typeface="Arial" panose="020B0604020202020204" pitchFamily="34" charset="0"/>
              <a:buChar char="•"/>
            </a:pPr>
            <a:r>
              <a:rPr lang="en-US" b="0" dirty="0">
                <a:solidFill>
                  <a:schemeClr val="tx1"/>
                </a:solidFill>
              </a:rPr>
              <a:t>For a quick recap of the material covered, review the module summary here.</a:t>
            </a:r>
            <a:endParaRPr lang="en-US" dirty="0">
              <a:solidFill>
                <a:schemeClr val="tx1"/>
              </a:solidFill>
            </a:endParaRPr>
          </a:p>
          <a:p>
            <a:endParaRPr lang="en-US" dirty="0"/>
          </a:p>
        </p:txBody>
      </p:sp>
      <p:sp>
        <p:nvSpPr>
          <p:cNvPr id="5" name="Slide Image Placeholder 4">
            <a:extLst>
              <a:ext uri="{FF2B5EF4-FFF2-40B4-BE49-F238E27FC236}">
                <a16:creationId xmlns:a16="http://schemas.microsoft.com/office/drawing/2014/main" id="{1715CD0A-DB36-42B3-83EE-37A3C788DFAC}"/>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159273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70252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87769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6550" y="714375"/>
            <a:ext cx="6337300" cy="46196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6784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Narration:</a:t>
            </a:r>
          </a:p>
          <a:p>
            <a:pPr marL="156791" indent="-156791">
              <a:buFont typeface="Arial" panose="020B0604020202020204" pitchFamily="34" charset="0"/>
              <a:buChar char="•"/>
            </a:pPr>
            <a:r>
              <a:rPr lang="en-US" b="0" dirty="0">
                <a:solidFill>
                  <a:schemeClr val="tx1"/>
                </a:solidFill>
              </a:rPr>
              <a:t>AML is the most common acute leukemia in adults. In this chapter we’ll introduce the AML disease state and describe who is affected by the disease.</a:t>
            </a:r>
          </a:p>
          <a:p>
            <a:pPr marL="156791" indent="-156791">
              <a:buFont typeface="Arial" panose="020B0604020202020204" pitchFamily="34" charset="0"/>
              <a:buChar char="•"/>
            </a:pPr>
            <a:r>
              <a:rPr lang="en-US" b="0" dirty="0">
                <a:solidFill>
                  <a:schemeClr val="tx1"/>
                </a:solidFill>
              </a:rPr>
              <a:t>Before we continue, take a moment to review the key learning objectives for this chapter.</a:t>
            </a:r>
          </a:p>
        </p:txBody>
      </p:sp>
      <p:sp>
        <p:nvSpPr>
          <p:cNvPr id="5" name="Slide Image Placeholder 4">
            <a:extLst>
              <a:ext uri="{FF2B5EF4-FFF2-40B4-BE49-F238E27FC236}">
                <a16:creationId xmlns:a16="http://schemas.microsoft.com/office/drawing/2014/main" id="{B6672A26-903A-4246-9C9C-00E317814D4F}"/>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125318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Narration:</a:t>
            </a:r>
          </a:p>
          <a:p>
            <a:pPr marL="171450" indent="-171450">
              <a:buFont typeface="Arial" panose="020B0604020202020204" pitchFamily="34" charset="0"/>
              <a:buChar char="•"/>
            </a:pPr>
            <a:r>
              <a:rPr lang="en-US" b="0" dirty="0">
                <a:solidFill>
                  <a:schemeClr val="tx1"/>
                </a:solidFill>
              </a:rPr>
              <a:t>AML is an aggressive cancer that begins in immature myeloid cells located in the bone marrow. These cells typically mature to become functional blood cells, but in AML, the build up of clonal myeloid blasts in the bone marrow prevents the normal production of red blood cells, white blood cells, and platelets.</a:t>
            </a:r>
          </a:p>
          <a:p>
            <a:pPr marL="171450" indent="-171450">
              <a:buFont typeface="Arial" panose="020B0604020202020204" pitchFamily="34" charset="0"/>
              <a:buChar char="•"/>
            </a:pPr>
            <a:r>
              <a:rPr lang="en-US" b="0" dirty="0">
                <a:solidFill>
                  <a:schemeClr val="tx1"/>
                </a:solidFill>
              </a:rPr>
              <a:t>Tap the button to learn more about the different types of leukemia.</a:t>
            </a:r>
          </a:p>
        </p:txBody>
      </p:sp>
      <p:sp>
        <p:nvSpPr>
          <p:cNvPr id="5" name="Slide Image Placeholder 4">
            <a:extLst>
              <a:ext uri="{FF2B5EF4-FFF2-40B4-BE49-F238E27FC236}">
                <a16:creationId xmlns:a16="http://schemas.microsoft.com/office/drawing/2014/main" id="{855294DE-7E39-44A1-B1B8-87A855C7B641}"/>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127738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Narration:</a:t>
            </a:r>
          </a:p>
          <a:p>
            <a:pPr marL="156791" indent="-156791">
              <a:buFont typeface="Arial" panose="020B0604020202020204" pitchFamily="34" charset="0"/>
              <a:buChar char="•"/>
            </a:pPr>
            <a:r>
              <a:rPr lang="en-US" b="0" dirty="0">
                <a:solidFill>
                  <a:schemeClr val="tx1"/>
                </a:solidFill>
              </a:rPr>
              <a:t>Leukemia can be classified into 4 main types based on the speed of its progression and the origin of the white blood cell it affects.</a:t>
            </a:r>
          </a:p>
          <a:p>
            <a:pPr marL="156791" indent="-156791">
              <a:buFont typeface="Arial" panose="020B0604020202020204" pitchFamily="34" charset="0"/>
              <a:buChar char="•"/>
            </a:pPr>
            <a:r>
              <a:rPr lang="en-US" b="0" dirty="0">
                <a:solidFill>
                  <a:schemeClr val="tx1"/>
                </a:solidFill>
              </a:rPr>
              <a:t>Read more to discover the similarities and differences of AML with other leukemias.</a:t>
            </a:r>
          </a:p>
          <a:p>
            <a:endParaRPr lang="en-US" dirty="0"/>
          </a:p>
          <a:p>
            <a:endParaRPr lang="en-US" dirty="0"/>
          </a:p>
        </p:txBody>
      </p:sp>
      <p:sp>
        <p:nvSpPr>
          <p:cNvPr id="5" name="Slide Image Placeholder 4">
            <a:extLst>
              <a:ext uri="{FF2B5EF4-FFF2-40B4-BE49-F238E27FC236}">
                <a16:creationId xmlns:a16="http://schemas.microsoft.com/office/drawing/2014/main" id="{ADDD6EB7-1450-4DE8-93CA-15C64022D924}"/>
              </a:ext>
            </a:extLst>
          </p:cNvPr>
          <p:cNvSpPr>
            <a:spLocks noGrp="1" noRot="1" noChangeAspect="1"/>
          </p:cNvSpPr>
          <p:nvPr>
            <p:ph type="sldImg"/>
          </p:nvPr>
        </p:nvSpPr>
        <p:spPr>
          <a:xfrm>
            <a:off x="336550" y="714375"/>
            <a:ext cx="6337300" cy="4619625"/>
          </a:xfrm>
        </p:spPr>
      </p:sp>
    </p:spTree>
    <p:extLst>
      <p:ext uri="{BB962C8B-B14F-4D97-AF65-F5344CB8AC3E}">
        <p14:creationId xmlns:p14="http://schemas.microsoft.com/office/powerpoint/2010/main" val="29028987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5.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702B2D-F8BE-4AF3-95B5-1C7DF49051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201150" cy="6374459"/>
          </a:xfrm>
          <a:prstGeom prst="rect">
            <a:avLst/>
          </a:prstGeom>
        </p:spPr>
      </p:pic>
      <p:pic>
        <p:nvPicPr>
          <p:cNvPr id="10" name="Cover FPO" hidden="1">
            <a:extLst>
              <a:ext uri="{FF2B5EF4-FFF2-40B4-BE49-F238E27FC236}">
                <a16:creationId xmlns:a16="http://schemas.microsoft.com/office/drawing/2014/main" id="{1E6E8217-92B9-49B5-9111-C14C0B5134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3" name="Text Placeholder 12">
            <a:extLst>
              <a:ext uri="{FF2B5EF4-FFF2-40B4-BE49-F238E27FC236}">
                <a16:creationId xmlns:a16="http://schemas.microsoft.com/office/drawing/2014/main" id="{EA97D07C-CE45-4D19-B2A2-4E0BF2BF3E87}"/>
              </a:ext>
            </a:extLst>
          </p:cNvPr>
          <p:cNvSpPr>
            <a:spLocks noGrp="1"/>
          </p:cNvSpPr>
          <p:nvPr>
            <p:ph type="body" sz="quarter" idx="10"/>
          </p:nvPr>
        </p:nvSpPr>
        <p:spPr>
          <a:xfrm>
            <a:off x="752475" y="2736040"/>
            <a:ext cx="4549322" cy="492443"/>
          </a:xfrm>
          <a:prstGeom prst="rect">
            <a:avLst/>
          </a:prstGeom>
          <a:noFill/>
        </p:spPr>
        <p:txBody>
          <a:bodyPr wrap="square" lIns="0" tIns="0" rIns="0" bIns="0">
            <a:noAutofit/>
          </a:bodyPr>
          <a:lstStyle>
            <a:lvl1pPr marL="0" indent="0" algn="l" defTabSz="457200" rtl="0" eaLnBrk="1" latinLnBrk="0" hangingPunct="1">
              <a:lnSpc>
                <a:spcPct val="100000"/>
              </a:lnSpc>
              <a:buNone/>
              <a:defRPr lang="en-US" sz="3200" b="0" dirty="0" smtClean="0">
                <a:solidFill>
                  <a:schemeClr val="accent2"/>
                </a:solidFill>
                <a:latin typeface="+mj-lt"/>
              </a:defRPr>
            </a:lvl1pPr>
          </a:lstStyle>
          <a:p>
            <a:pPr lvl="0"/>
            <a:r>
              <a:rPr lang="en-US" dirty="0"/>
              <a:t>Edit Master text styles</a:t>
            </a:r>
          </a:p>
        </p:txBody>
      </p:sp>
      <p:pic>
        <p:nvPicPr>
          <p:cNvPr id="15" name="Picture 14">
            <a:extLst>
              <a:ext uri="{FF2B5EF4-FFF2-40B4-BE49-F238E27FC236}">
                <a16:creationId xmlns:a16="http://schemas.microsoft.com/office/drawing/2014/main" id="{B6EF9E96-BE72-4220-8C96-04F111EB5BB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153" y="4438400"/>
            <a:ext cx="624670" cy="624670"/>
          </a:xfrm>
          <a:prstGeom prst="rect">
            <a:avLst/>
          </a:prstGeom>
        </p:spPr>
      </p:pic>
      <p:pic>
        <p:nvPicPr>
          <p:cNvPr id="17" name="Picture 16">
            <a:extLst>
              <a:ext uri="{FF2B5EF4-FFF2-40B4-BE49-F238E27FC236}">
                <a16:creationId xmlns:a16="http://schemas.microsoft.com/office/drawing/2014/main" id="{94CAA611-58E9-46FD-BAAA-7F06E5A140D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386" y="5756692"/>
            <a:ext cx="1121110" cy="195276"/>
          </a:xfrm>
          <a:prstGeom prst="rect">
            <a:avLst/>
          </a:prstGeom>
        </p:spPr>
      </p:pic>
      <p:pic>
        <p:nvPicPr>
          <p:cNvPr id="19" name="Picture 18">
            <a:extLst>
              <a:ext uri="{FF2B5EF4-FFF2-40B4-BE49-F238E27FC236}">
                <a16:creationId xmlns:a16="http://schemas.microsoft.com/office/drawing/2014/main" id="{C8254D9F-CE43-4076-9EE5-544532F4F06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5012" y="666034"/>
            <a:ext cx="1395413" cy="1245981"/>
          </a:xfrm>
          <a:prstGeom prst="rect">
            <a:avLst/>
          </a:prstGeom>
        </p:spPr>
      </p:pic>
      <p:pic>
        <p:nvPicPr>
          <p:cNvPr id="22" name="Picture 21" hidden="1">
            <a:extLst>
              <a:ext uri="{FF2B5EF4-FFF2-40B4-BE49-F238E27FC236}">
                <a16:creationId xmlns:a16="http://schemas.microsoft.com/office/drawing/2014/main" id="{FB05714D-C1E3-43FA-BDF2-5DF39AB0D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Tree>
    <p:extLst>
      <p:ext uri="{BB962C8B-B14F-4D97-AF65-F5344CB8AC3E}">
        <p14:creationId xmlns:p14="http://schemas.microsoft.com/office/powerpoint/2010/main" val="921235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pic>
        <p:nvPicPr>
          <p:cNvPr id="3" name="FPO" hidden="1">
            <a:extLst>
              <a:ext uri="{FF2B5EF4-FFF2-40B4-BE49-F238E27FC236}">
                <a16:creationId xmlns:a16="http://schemas.microsoft.com/office/drawing/2014/main" id="{9FF03E1A-FCB3-4958-ADD8-AA0F3A0276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grpSp>
        <p:nvGrpSpPr>
          <p:cNvPr id="2" name="Group 1">
            <a:extLst>
              <a:ext uri="{FF2B5EF4-FFF2-40B4-BE49-F238E27FC236}">
                <a16:creationId xmlns:a16="http://schemas.microsoft.com/office/drawing/2014/main" id="{98BC5FF3-C4B2-4CD0-9EE4-9A65BFD8533E}"/>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3A4BD06B-0371-4128-ACDE-4D6E59DEB2B1}"/>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AF67092B-E7B2-4272-9878-D889BDDAF8C1}"/>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15" name="Text Placeholder 7">
            <a:extLst>
              <a:ext uri="{FF2B5EF4-FFF2-40B4-BE49-F238E27FC236}">
                <a16:creationId xmlns:a16="http://schemas.microsoft.com/office/drawing/2014/main" id="{12754409-F1EA-4720-ACF6-5D85711753C0}"/>
              </a:ext>
            </a:extLst>
          </p:cNvPr>
          <p:cNvSpPr>
            <a:spLocks noGrp="1"/>
          </p:cNvSpPr>
          <p:nvPr>
            <p:ph type="body" sz="quarter" idx="13"/>
          </p:nvPr>
        </p:nvSpPr>
        <p:spPr>
          <a:xfrm>
            <a:off x="981075" y="1615381"/>
            <a:ext cx="7277100"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708379045"/>
      </p:ext>
    </p:extLst>
  </p:cSld>
  <p:clrMapOvr>
    <a:masterClrMapping/>
  </p:clrMapOvr>
  <p:extLst>
    <p:ext uri="{DCECCB84-F9BA-43D5-87BE-67443E8EF086}">
      <p15:sldGuideLst xmlns:p15="http://schemas.microsoft.com/office/powerpoint/2012/main">
        <p15:guide id="1" pos="5202" userDrawn="1">
          <p15:clr>
            <a:srgbClr val="FBAE40"/>
          </p15:clr>
        </p15:guide>
        <p15:guide id="2" pos="61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5A17BDD-D335-4384-A06C-30D0BF56B798}"/>
              </a:ext>
            </a:extLst>
          </p:cNvPr>
          <p:cNvSpPr/>
          <p:nvPr userDrawn="1"/>
        </p:nvSpPr>
        <p:spPr>
          <a:xfrm>
            <a:off x="0" y="355600"/>
            <a:ext cx="9201150" cy="6350000"/>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hidden="1">
            <a:extLst>
              <a:ext uri="{FF2B5EF4-FFF2-40B4-BE49-F238E27FC236}">
                <a16:creationId xmlns:a16="http://schemas.microsoft.com/office/drawing/2014/main" id="{AC820294-11A7-4905-B780-5B6130C220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pic>
        <p:nvPicPr>
          <p:cNvPr id="11" name="Picture 10">
            <a:extLst>
              <a:ext uri="{FF2B5EF4-FFF2-40B4-BE49-F238E27FC236}">
                <a16:creationId xmlns:a16="http://schemas.microsoft.com/office/drawing/2014/main" id="{27095D43-FC51-44B3-8B9F-49EAF1A12F6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872231" y="915283"/>
            <a:ext cx="2328919" cy="3977973"/>
          </a:xfrm>
          <a:prstGeom prst="rect">
            <a:avLst/>
          </a:prstGeom>
        </p:spPr>
      </p:pic>
      <p:pic>
        <p:nvPicPr>
          <p:cNvPr id="13" name="Picture 12">
            <a:extLst>
              <a:ext uri="{FF2B5EF4-FFF2-40B4-BE49-F238E27FC236}">
                <a16:creationId xmlns:a16="http://schemas.microsoft.com/office/drawing/2014/main" id="{7C46AD41-95E0-4276-BD9F-5BE763EEDE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69467" y="5617014"/>
            <a:ext cx="1454150" cy="458000"/>
          </a:xfrm>
          <a:prstGeom prst="rect">
            <a:avLst/>
          </a:prstGeom>
        </p:spPr>
      </p:pic>
      <p:sp>
        <p:nvSpPr>
          <p:cNvPr id="10" name="Title 1">
            <a:extLst>
              <a:ext uri="{FF2B5EF4-FFF2-40B4-BE49-F238E27FC236}">
                <a16:creationId xmlns:a16="http://schemas.microsoft.com/office/drawing/2014/main" id="{A9FD338B-AD14-4C16-B25A-881DAC4E4EB9}"/>
              </a:ext>
            </a:extLst>
          </p:cNvPr>
          <p:cNvSpPr txBox="1">
            <a:spLocks/>
          </p:cNvSpPr>
          <p:nvPr userDrawn="1"/>
        </p:nvSpPr>
        <p:spPr>
          <a:xfrm>
            <a:off x="630936" y="813816"/>
            <a:ext cx="7935992" cy="332399"/>
          </a:xfrm>
          <a:prstGeom prst="rect">
            <a:avLst/>
          </a:prstGeom>
        </p:spPr>
        <p:txBody>
          <a:bodyPr vert="horz" lIns="0" tIns="0" rIns="0" bIns="0" rtlCol="0" anchor="t" anchorCtr="0">
            <a:noAutofit/>
          </a:bodyPr>
          <a:lstStyle>
            <a:lvl1pPr algn="l" defTabSz="894100" rtl="0" eaLnBrk="1" latinLnBrk="0" hangingPunct="1">
              <a:lnSpc>
                <a:spcPct val="90000"/>
              </a:lnSpc>
              <a:spcBef>
                <a:spcPct val="0"/>
              </a:spcBef>
              <a:buNone/>
              <a:defRPr sz="3200" kern="1200">
                <a:solidFill>
                  <a:srgbClr val="0098FF"/>
                </a:solidFill>
                <a:latin typeface="Antenna" panose="02000503000000020004" pitchFamily="2" charset="0"/>
                <a:ea typeface="+mj-ea"/>
                <a:cs typeface="+mj-cs"/>
              </a:defRPr>
            </a:lvl1pPr>
          </a:lstStyle>
          <a:p>
            <a:pPr marL="0" marR="0" lvl="0" indent="0" algn="l" defTabSz="8941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j-ea"/>
                <a:cs typeface="+mj-cs"/>
              </a:rPr>
              <a:t>Look Within</a:t>
            </a:r>
          </a:p>
        </p:txBody>
      </p:sp>
      <p:sp>
        <p:nvSpPr>
          <p:cNvPr id="12" name="Text Placeholder 3">
            <a:extLst>
              <a:ext uri="{FF2B5EF4-FFF2-40B4-BE49-F238E27FC236}">
                <a16:creationId xmlns:a16="http://schemas.microsoft.com/office/drawing/2014/main" id="{D6F34B2A-16BA-1A47-9B8C-BDA10C1FE58C}"/>
              </a:ext>
            </a:extLst>
          </p:cNvPr>
          <p:cNvSpPr>
            <a:spLocks noGrp="1"/>
          </p:cNvSpPr>
          <p:nvPr>
            <p:ph type="body" sz="quarter" idx="14"/>
          </p:nvPr>
        </p:nvSpPr>
        <p:spPr>
          <a:xfrm>
            <a:off x="630935" y="1463040"/>
            <a:ext cx="7932039" cy="1066700"/>
          </a:xfrm>
          <a:prstGeom prst="rect">
            <a:avLst/>
          </a:prstGeom>
        </p:spPr>
        <p:txBody>
          <a:bodyPr wrap="none" lIns="0" tIns="0" rIns="0" bIns="0">
            <a:noAutofit/>
          </a:bodyPr>
          <a:lstStyle>
            <a:lvl1pPr marL="228600" indent="-228600">
              <a:lnSpc>
                <a:spcPct val="120000"/>
              </a:lnSpc>
              <a:buFont typeface="+mj-lt"/>
              <a:buAutoNum type="arabicPeriod"/>
              <a:defRPr sz="1600">
                <a:solidFill>
                  <a:schemeClr val="accent2"/>
                </a:solidFill>
                <a:latin typeface="+mj-lt"/>
              </a:defRPr>
            </a:lvl1pPr>
          </a:lstStyle>
          <a:p>
            <a:pPr lvl="0"/>
            <a:r>
              <a:rPr lang="en-US" dirty="0"/>
              <a:t>Edit Master text styles</a:t>
            </a:r>
          </a:p>
        </p:txBody>
      </p:sp>
      <p:sp>
        <p:nvSpPr>
          <p:cNvPr id="14" name="Disclaimer">
            <a:extLst>
              <a:ext uri="{FF2B5EF4-FFF2-40B4-BE49-F238E27FC236}">
                <a16:creationId xmlns:a16="http://schemas.microsoft.com/office/drawing/2014/main" id="{A487C6D0-2F60-450F-8A79-2ADDB932F460}"/>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9" name="TextBox 8">
            <a:extLst>
              <a:ext uri="{FF2B5EF4-FFF2-40B4-BE49-F238E27FC236}">
                <a16:creationId xmlns:a16="http://schemas.microsoft.com/office/drawing/2014/main" id="{A5D4FE4E-4B76-42F3-9869-57872FEC4C7F}"/>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dirty="0">
                <a:latin typeface="+mj-lt"/>
              </a:rPr>
              <a:t>US-</a:t>
            </a:r>
            <a:r>
              <a:rPr lang="en-US" sz="1000" b="0" dirty="0" err="1">
                <a:latin typeface="+mj-lt"/>
              </a:rPr>
              <a:t>ONCA</a:t>
            </a:r>
            <a:r>
              <a:rPr lang="en-US" sz="1000" b="0" dirty="0">
                <a:latin typeface="+mj-lt"/>
              </a:rPr>
              <a:t>-200029 </a:t>
            </a:r>
          </a:p>
        </p:txBody>
      </p:sp>
    </p:spTree>
    <p:extLst>
      <p:ext uri="{BB962C8B-B14F-4D97-AF65-F5344CB8AC3E}">
        <p14:creationId xmlns:p14="http://schemas.microsoft.com/office/powerpoint/2010/main" val="4172491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gress Check">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D35FB3D-640E-2E4C-8DDA-6FAC9BBA0605}"/>
              </a:ext>
            </a:extLst>
          </p:cNvPr>
          <p:cNvCxnSpPr>
            <a:cxnSpLocks/>
          </p:cNvCxnSpPr>
          <p:nvPr userDrawn="1"/>
        </p:nvCxnSpPr>
        <p:spPr>
          <a:xfrm>
            <a:off x="3178093" y="787400"/>
            <a:ext cx="0" cy="5308600"/>
          </a:xfrm>
          <a:prstGeom prst="line">
            <a:avLst/>
          </a:prstGeom>
          <a:ln w="6350">
            <a:solidFill>
              <a:srgbClr val="071D49"/>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32DBEBBD-8199-496B-BAF3-3AE81095AA45}"/>
              </a:ext>
            </a:extLst>
          </p:cNvPr>
          <p:cNvSpPr>
            <a:spLocks noGrp="1"/>
          </p:cNvSpPr>
          <p:nvPr>
            <p:ph type="title" hasCustomPrompt="1"/>
          </p:nvPr>
        </p:nvSpPr>
        <p:spPr>
          <a:xfrm>
            <a:off x="485422" y="740835"/>
            <a:ext cx="1904239" cy="369332"/>
          </a:xfrm>
          <a:prstGeom prst="rect">
            <a:avLst/>
          </a:prstGeom>
        </p:spPr>
        <p:txBody>
          <a:bodyPr vert="horz" wrap="none" lIns="0" tIns="0" rIns="0" bIns="0" rtlCol="0" anchor="ctr">
            <a:spAutoFit/>
          </a:bodyPr>
          <a:lstStyle>
            <a:lvl1pPr algn="l" defTabSz="894100" rtl="0" eaLnBrk="1" latinLnBrk="0" hangingPunct="1">
              <a:lnSpc>
                <a:spcPct val="100000"/>
              </a:lnSpc>
              <a:spcBef>
                <a:spcPts val="1200"/>
              </a:spcBef>
              <a:spcAft>
                <a:spcPts val="1600"/>
              </a:spcAft>
              <a:buNone/>
              <a:defRPr sz="2400" kern="1200">
                <a:solidFill>
                  <a:schemeClr val="tx2"/>
                </a:solidFill>
                <a:latin typeface="+mj-lt"/>
                <a:ea typeface="+mj-ea"/>
                <a:cs typeface="+mj-cs"/>
              </a:defRPr>
            </a:lvl1pPr>
          </a:lstStyle>
          <a:p>
            <a:r>
              <a:rPr lang="en-US" sz="2400" b="1" dirty="0"/>
              <a:t>Look Within</a:t>
            </a:r>
          </a:p>
        </p:txBody>
      </p:sp>
      <p:pic>
        <p:nvPicPr>
          <p:cNvPr id="10" name="Picture 9" descr="A close up of a sign&#10;&#10;Description automatically generated">
            <a:extLst>
              <a:ext uri="{FF2B5EF4-FFF2-40B4-BE49-F238E27FC236}">
                <a16:creationId xmlns:a16="http://schemas.microsoft.com/office/drawing/2014/main" id="{D5DE5431-E4FE-41BC-B092-0AEAEDA2BF58}"/>
              </a:ext>
            </a:extLst>
          </p:cNvPr>
          <p:cNvPicPr>
            <a:picLocks noChangeAspect="1"/>
          </p:cNvPicPr>
          <p:nvPr userDrawn="1"/>
        </p:nvPicPr>
        <p:blipFill rotWithShape="1">
          <a:blip r:embed="rId2">
            <a:alphaModFix amt="7000"/>
            <a:extLst>
              <a:ext uri="{28A0092B-C50C-407E-A947-70E740481C1C}">
                <a14:useLocalDpi xmlns:a14="http://schemas.microsoft.com/office/drawing/2010/main" val="0"/>
              </a:ext>
            </a:extLst>
          </a:blip>
          <a:srcRect l="28036"/>
          <a:stretch/>
        </p:blipFill>
        <p:spPr>
          <a:xfrm>
            <a:off x="0" y="3033572"/>
            <a:ext cx="2481344" cy="3448050"/>
          </a:xfrm>
          <a:prstGeom prst="rect">
            <a:avLst/>
          </a:prstGeom>
        </p:spPr>
      </p:pic>
      <p:sp>
        <p:nvSpPr>
          <p:cNvPr id="5" name="Text Placeholder 4">
            <a:extLst>
              <a:ext uri="{FF2B5EF4-FFF2-40B4-BE49-F238E27FC236}">
                <a16:creationId xmlns:a16="http://schemas.microsoft.com/office/drawing/2014/main" id="{BF20BAC4-A917-4C2D-8B15-35E9FD920C4D}"/>
              </a:ext>
            </a:extLst>
          </p:cNvPr>
          <p:cNvSpPr>
            <a:spLocks noGrp="1"/>
          </p:cNvSpPr>
          <p:nvPr>
            <p:ph type="body" sz="quarter" idx="11"/>
          </p:nvPr>
        </p:nvSpPr>
        <p:spPr>
          <a:xfrm>
            <a:off x="485775" y="1311261"/>
            <a:ext cx="2594305" cy="4510708"/>
          </a:xfrm>
          <a:prstGeom prst="rect">
            <a:avLst/>
          </a:prstGeom>
        </p:spPr>
        <p:txBody>
          <a:bodyPr vert="horz" lIns="0" tIns="0" rIns="0" bIns="0" rtlCol="0">
            <a:noAutofit/>
          </a:bodyPr>
          <a:lstStyle>
            <a:lvl1pPr marL="0" indent="0" algn="l" defTabSz="894100" rtl="0" eaLnBrk="1" latinLnBrk="0" hangingPunct="1">
              <a:lnSpc>
                <a:spcPct val="110000"/>
              </a:lnSpc>
              <a:spcBef>
                <a:spcPts val="978"/>
              </a:spcBef>
              <a:spcAft>
                <a:spcPts val="600"/>
              </a:spcAft>
              <a:buFont typeface="Arial" panose="020B0604020202020204" pitchFamily="34" charset="0"/>
              <a:buNone/>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174625" indent="-169863"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02336" indent="-219456" algn="l" defTabSz="894100" rtl="0" eaLnBrk="1" latinLnBrk="0" hangingPunct="1">
              <a:lnSpc>
                <a:spcPct val="110000"/>
              </a:lnSpc>
              <a:spcBef>
                <a:spcPts val="489"/>
              </a:spcBef>
              <a:spcAft>
                <a:spcPts val="600"/>
              </a:spcAft>
              <a:buClr>
                <a:schemeClr val="accent3"/>
              </a:buClr>
              <a:buFont typeface="System Font Regular"/>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574675" indent="-152400"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44538" indent="-152400"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4794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042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4946" y="813816"/>
            <a:ext cx="6929244" cy="415498"/>
          </a:xfrm>
          <a:prstGeom prst="rect">
            <a:avLst/>
          </a:prstGeom>
        </p:spPr>
        <p:txBody>
          <a:bodyPr wrap="square" lIns="0" tIns="0" rIns="0" bIns="0" anchor="t" anchorCtr="0">
            <a:noAutofit/>
          </a:bodyPr>
          <a:lstStyle>
            <a:lvl1pPr>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grpSp>
        <p:nvGrpSpPr>
          <p:cNvPr id="11" name="Group 10">
            <a:extLst>
              <a:ext uri="{FF2B5EF4-FFF2-40B4-BE49-F238E27FC236}">
                <a16:creationId xmlns:a16="http://schemas.microsoft.com/office/drawing/2014/main" id="{8B738568-F952-403E-B0FD-C83775544770}"/>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2D450C40-A934-4F5A-B7E3-2EC30807A2AA}"/>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63F39B9D-D0D9-42FB-8E0E-329363DBC367}"/>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4" name="Content Placeholder 3">
            <a:extLst>
              <a:ext uri="{FF2B5EF4-FFF2-40B4-BE49-F238E27FC236}">
                <a16:creationId xmlns:a16="http://schemas.microsoft.com/office/drawing/2014/main" id="{51CB42C4-CD60-4C48-B348-1E285739D66B}"/>
              </a:ext>
            </a:extLst>
          </p:cNvPr>
          <p:cNvSpPr>
            <a:spLocks noGrp="1"/>
          </p:cNvSpPr>
          <p:nvPr>
            <p:ph sz="quarter" idx="11"/>
          </p:nvPr>
        </p:nvSpPr>
        <p:spPr>
          <a:xfrm>
            <a:off x="995363" y="1782128"/>
            <a:ext cx="7315200" cy="4237672"/>
          </a:xfrm>
          <a:prstGeom prst="rect">
            <a:avLst/>
          </a:prstGeom>
        </p:spPr>
        <p:txBody>
          <a:bodyPr lIns="0" tIns="0" rIns="0" bIns="0"/>
          <a:lstStyle>
            <a:lvl1pPr>
              <a:lnSpc>
                <a:spcPct val="110000"/>
              </a:lnSpc>
              <a:spcAft>
                <a:spcPts val="600"/>
              </a:spcAft>
              <a:defRPr lang="en-US" sz="1100" b="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894100" rtl="0" eaLnBrk="1" latinLnBrk="0" hangingPunct="1">
              <a:lnSpc>
                <a:spcPct val="90000"/>
              </a:lnSpc>
              <a:spcBef>
                <a:spcPts val="978"/>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862262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702B2D-F8BE-4AF3-95B5-1C7DF49051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201150" cy="6374459"/>
          </a:xfrm>
          <a:prstGeom prst="rect">
            <a:avLst/>
          </a:prstGeom>
        </p:spPr>
      </p:pic>
      <p:pic>
        <p:nvPicPr>
          <p:cNvPr id="10" name="Cover FPO" hidden="1">
            <a:extLst>
              <a:ext uri="{FF2B5EF4-FFF2-40B4-BE49-F238E27FC236}">
                <a16:creationId xmlns:a16="http://schemas.microsoft.com/office/drawing/2014/main" id="{1E6E8217-92B9-49B5-9111-C14C0B5134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3" name="Text Placeholder 12">
            <a:extLst>
              <a:ext uri="{FF2B5EF4-FFF2-40B4-BE49-F238E27FC236}">
                <a16:creationId xmlns:a16="http://schemas.microsoft.com/office/drawing/2014/main" id="{EA97D07C-CE45-4D19-B2A2-4E0BF2BF3E87}"/>
              </a:ext>
            </a:extLst>
          </p:cNvPr>
          <p:cNvSpPr>
            <a:spLocks noGrp="1"/>
          </p:cNvSpPr>
          <p:nvPr>
            <p:ph type="body" sz="quarter" idx="10"/>
          </p:nvPr>
        </p:nvSpPr>
        <p:spPr>
          <a:xfrm>
            <a:off x="752475" y="2736040"/>
            <a:ext cx="4549322" cy="492443"/>
          </a:xfrm>
          <a:prstGeom prst="rect">
            <a:avLst/>
          </a:prstGeom>
          <a:noFill/>
        </p:spPr>
        <p:txBody>
          <a:bodyPr wrap="square" lIns="0" tIns="0" rIns="0" bIns="0">
            <a:noAutofit/>
          </a:bodyPr>
          <a:lstStyle>
            <a:lvl1pPr marL="0" indent="0" algn="l" defTabSz="457200" rtl="0" eaLnBrk="1" latinLnBrk="0" hangingPunct="1">
              <a:lnSpc>
                <a:spcPct val="100000"/>
              </a:lnSpc>
              <a:buNone/>
              <a:defRPr lang="en-US" sz="3200" b="0" dirty="0" smtClean="0">
                <a:solidFill>
                  <a:schemeClr val="accent2"/>
                </a:solidFill>
                <a:latin typeface="+mj-lt"/>
              </a:defRPr>
            </a:lvl1pPr>
          </a:lstStyle>
          <a:p>
            <a:pPr lvl="0"/>
            <a:r>
              <a:rPr lang="en-US" dirty="0"/>
              <a:t>Edit Master text styles</a:t>
            </a:r>
          </a:p>
        </p:txBody>
      </p:sp>
      <p:pic>
        <p:nvPicPr>
          <p:cNvPr id="15" name="Picture 14">
            <a:extLst>
              <a:ext uri="{FF2B5EF4-FFF2-40B4-BE49-F238E27FC236}">
                <a16:creationId xmlns:a16="http://schemas.microsoft.com/office/drawing/2014/main" id="{B6EF9E96-BE72-4220-8C96-04F111EB5BB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153" y="4438400"/>
            <a:ext cx="624670" cy="624670"/>
          </a:xfrm>
          <a:prstGeom prst="rect">
            <a:avLst/>
          </a:prstGeom>
        </p:spPr>
      </p:pic>
      <p:pic>
        <p:nvPicPr>
          <p:cNvPr id="17" name="Picture 16">
            <a:extLst>
              <a:ext uri="{FF2B5EF4-FFF2-40B4-BE49-F238E27FC236}">
                <a16:creationId xmlns:a16="http://schemas.microsoft.com/office/drawing/2014/main" id="{94CAA611-58E9-46FD-BAAA-7F06E5A140D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386" y="5756692"/>
            <a:ext cx="1121110" cy="195276"/>
          </a:xfrm>
          <a:prstGeom prst="rect">
            <a:avLst/>
          </a:prstGeom>
        </p:spPr>
      </p:pic>
      <p:pic>
        <p:nvPicPr>
          <p:cNvPr id="19" name="Picture 18">
            <a:extLst>
              <a:ext uri="{FF2B5EF4-FFF2-40B4-BE49-F238E27FC236}">
                <a16:creationId xmlns:a16="http://schemas.microsoft.com/office/drawing/2014/main" id="{C8254D9F-CE43-4076-9EE5-544532F4F06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5012" y="666034"/>
            <a:ext cx="1395413" cy="1245981"/>
          </a:xfrm>
          <a:prstGeom prst="rect">
            <a:avLst/>
          </a:prstGeom>
        </p:spPr>
      </p:pic>
      <p:pic>
        <p:nvPicPr>
          <p:cNvPr id="22" name="Picture 21" hidden="1">
            <a:extLst>
              <a:ext uri="{FF2B5EF4-FFF2-40B4-BE49-F238E27FC236}">
                <a16:creationId xmlns:a16="http://schemas.microsoft.com/office/drawing/2014/main" id="{FB05714D-C1E3-43FA-BDF2-5DF39AB0D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Tree>
    <p:extLst>
      <p:ext uri="{BB962C8B-B14F-4D97-AF65-F5344CB8AC3E}">
        <p14:creationId xmlns:p14="http://schemas.microsoft.com/office/powerpoint/2010/main" val="15636273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95C40F6-0A78-46F8-88F6-2B7C67B1FC9F}"/>
              </a:ext>
            </a:extLst>
          </p:cNvPr>
          <p:cNvSpPr>
            <a:spLocks noGrp="1"/>
          </p:cNvSpPr>
          <p:nvPr>
            <p:ph type="pic" sz="quarter" idx="13"/>
          </p:nvPr>
        </p:nvSpPr>
        <p:spPr>
          <a:xfrm>
            <a:off x="0" y="357044"/>
            <a:ext cx="9201149" cy="3131222"/>
          </a:xfrm>
          <a:prstGeom prst="rect">
            <a:avLst/>
          </a:prstGeom>
          <a:solidFill>
            <a:schemeClr val="bg1"/>
          </a:solidFill>
          <a:ln>
            <a:noFill/>
          </a:ln>
        </p:spPr>
        <p:txBody>
          <a:bodyPr/>
          <a:lstStyle>
            <a:lvl1pPr marL="0" indent="0" algn="ctr">
              <a:buNone/>
              <a:defRPr>
                <a:latin typeface="+mj-lt"/>
              </a:defRPr>
            </a:lvl1pPr>
          </a:lstStyle>
          <a:p>
            <a:r>
              <a:rPr lang="en-US" dirty="0"/>
              <a:t>Click icon to add picture</a:t>
            </a:r>
          </a:p>
        </p:txBody>
      </p:sp>
      <p:pic>
        <p:nvPicPr>
          <p:cNvPr id="7" name="FPO" hidden="1">
            <a:extLst>
              <a:ext uri="{FF2B5EF4-FFF2-40B4-BE49-F238E27FC236}">
                <a16:creationId xmlns:a16="http://schemas.microsoft.com/office/drawing/2014/main" id="{30FB2D88-D185-4897-A2D3-2BAAEB061B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3" name="Subtitle 2"/>
          <p:cNvSpPr>
            <a:spLocks noGrp="1"/>
          </p:cNvSpPr>
          <p:nvPr>
            <p:ph type="subTitle" idx="1" hasCustomPrompt="1"/>
          </p:nvPr>
        </p:nvSpPr>
        <p:spPr>
          <a:xfrm>
            <a:off x="4639733" y="3928109"/>
            <a:ext cx="3923242" cy="193899"/>
          </a:xfrm>
          <a:prstGeom prst="rect">
            <a:avLst/>
          </a:prstGeom>
        </p:spPr>
        <p:txBody>
          <a:bodyPr wrap="square" lIns="0" tIns="0" rIns="0" bIns="0">
            <a:noAutofit/>
          </a:bodyPr>
          <a:lstStyle>
            <a:lvl1pPr marL="0" indent="0" algn="r">
              <a:buNone/>
              <a:defRPr sz="1400" b="1">
                <a:solidFill>
                  <a:schemeClr val="accent1"/>
                </a:solidFill>
                <a:latin typeface="+mj-lt"/>
              </a:defRPr>
            </a:lvl1pPr>
            <a:lvl2pPr marL="447050" indent="0" algn="ctr">
              <a:buNone/>
              <a:defRPr sz="1956"/>
            </a:lvl2pPr>
            <a:lvl3pPr marL="894100" indent="0" algn="ctr">
              <a:buNone/>
              <a:defRPr sz="1760"/>
            </a:lvl3pPr>
            <a:lvl4pPr marL="1341150" indent="0" algn="ctr">
              <a:buNone/>
              <a:defRPr sz="1564"/>
            </a:lvl4pPr>
            <a:lvl5pPr marL="1788201" indent="0" algn="ctr">
              <a:buNone/>
              <a:defRPr sz="1564"/>
            </a:lvl5pPr>
            <a:lvl6pPr marL="2235251" indent="0" algn="ctr">
              <a:buNone/>
              <a:defRPr sz="1564"/>
            </a:lvl6pPr>
            <a:lvl7pPr marL="2682301" indent="0" algn="ctr">
              <a:buNone/>
              <a:defRPr sz="1564"/>
            </a:lvl7pPr>
            <a:lvl8pPr marL="3129351" indent="0" algn="ctr">
              <a:buNone/>
              <a:defRPr sz="1564"/>
            </a:lvl8pPr>
            <a:lvl9pPr marL="3576401" indent="0" algn="ctr">
              <a:buNone/>
              <a:defRPr sz="1564"/>
            </a:lvl9pPr>
          </a:lstStyle>
          <a:p>
            <a:r>
              <a:rPr lang="en-US" dirty="0"/>
              <a:t>CLICK TO EDIT MASTER SUBTITLE STYLE</a:t>
            </a:r>
          </a:p>
        </p:txBody>
      </p:sp>
      <p:pic>
        <p:nvPicPr>
          <p:cNvPr id="12" name="fpopoly" hidden="1">
            <a:extLst>
              <a:ext uri="{FF2B5EF4-FFF2-40B4-BE49-F238E27FC236}">
                <a16:creationId xmlns:a16="http://schemas.microsoft.com/office/drawing/2014/main" id="{8B242535-B371-4397-B269-2CF0188093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694021" y="357044"/>
            <a:ext cx="1507129" cy="1964516"/>
          </a:xfrm>
          <a:prstGeom prst="rect">
            <a:avLst/>
          </a:prstGeom>
        </p:spPr>
      </p:pic>
      <p:sp>
        <p:nvSpPr>
          <p:cNvPr id="9" name="Text Placeholder 7">
            <a:extLst>
              <a:ext uri="{FF2B5EF4-FFF2-40B4-BE49-F238E27FC236}">
                <a16:creationId xmlns:a16="http://schemas.microsoft.com/office/drawing/2014/main" id="{1327F621-1C13-634D-AB3D-6C7A0C2A6626}"/>
              </a:ext>
            </a:extLst>
          </p:cNvPr>
          <p:cNvSpPr>
            <a:spLocks noGrp="1"/>
          </p:cNvSpPr>
          <p:nvPr>
            <p:ph type="body" sz="quarter" idx="14"/>
          </p:nvPr>
        </p:nvSpPr>
        <p:spPr>
          <a:xfrm>
            <a:off x="3263900" y="4441680"/>
            <a:ext cx="5299075" cy="633743"/>
          </a:xfrm>
          <a:prstGeom prst="rect">
            <a:avLst/>
          </a:prstGeom>
        </p:spPr>
        <p:txBody>
          <a:bodyPr wrap="square" lIns="0" tIns="0" rIns="0" bIns="0">
            <a:noAutofit/>
          </a:bodyPr>
          <a:lstStyle>
            <a:lvl1pPr marL="0" indent="0" algn="r">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1246048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Section">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2950916"/>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3569239"/>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6" name="Rectangle 15">
            <a:extLst>
              <a:ext uri="{FF2B5EF4-FFF2-40B4-BE49-F238E27FC236}">
                <a16:creationId xmlns:a16="http://schemas.microsoft.com/office/drawing/2014/main" id="{6CD0423F-FAF3-4200-AFE8-41C167FED59D}"/>
              </a:ext>
            </a:extLst>
          </p:cNvPr>
          <p:cNvSpPr/>
          <p:nvPr userDrawn="1"/>
        </p:nvSpPr>
        <p:spPr>
          <a:xfrm>
            <a:off x="0" y="360678"/>
            <a:ext cx="9201150" cy="2070868"/>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CC4400E5-DFED-4BF6-9226-0B379B2579E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814" t="18615" r="5092" b="3735"/>
          <a:stretch/>
        </p:blipFill>
        <p:spPr>
          <a:xfrm>
            <a:off x="7833361" y="360679"/>
            <a:ext cx="1367790" cy="2070867"/>
          </a:xfrm>
          <a:prstGeom prst="rect">
            <a:avLst/>
          </a:prstGeom>
        </p:spPr>
      </p:pic>
      <p:pic>
        <p:nvPicPr>
          <p:cNvPr id="18" name="Picture 17">
            <a:extLst>
              <a:ext uri="{FF2B5EF4-FFF2-40B4-BE49-F238E27FC236}">
                <a16:creationId xmlns:a16="http://schemas.microsoft.com/office/drawing/2014/main" id="{36097C50-E9F5-42D0-81C1-0A00E60CAF66}"/>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2" r="8592" b="36993"/>
          <a:stretch/>
        </p:blipFill>
        <p:spPr>
          <a:xfrm>
            <a:off x="2996443" y="1179114"/>
            <a:ext cx="1945553" cy="1252433"/>
          </a:xfrm>
          <a:prstGeom prst="rect">
            <a:avLst/>
          </a:prstGeom>
        </p:spPr>
      </p:pic>
      <p:pic>
        <p:nvPicPr>
          <p:cNvPr id="19" name="Picture 18">
            <a:extLst>
              <a:ext uri="{FF2B5EF4-FFF2-40B4-BE49-F238E27FC236}">
                <a16:creationId xmlns:a16="http://schemas.microsoft.com/office/drawing/2014/main" id="{84D134F2-5932-4793-B9B5-266F52C9AE9D}"/>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45160" r="-1" b="31853"/>
          <a:stretch/>
        </p:blipFill>
        <p:spPr>
          <a:xfrm>
            <a:off x="-1" y="1278961"/>
            <a:ext cx="1026161" cy="1152585"/>
          </a:xfrm>
          <a:prstGeom prst="rect">
            <a:avLst/>
          </a:prstGeom>
        </p:spPr>
      </p:pic>
      <p:pic>
        <p:nvPicPr>
          <p:cNvPr id="20" name="Picture 19">
            <a:extLst>
              <a:ext uri="{FF2B5EF4-FFF2-40B4-BE49-F238E27FC236}">
                <a16:creationId xmlns:a16="http://schemas.microsoft.com/office/drawing/2014/main" id="{008B2196-C94E-4450-8611-DB29E61393EA}"/>
              </a:ext>
            </a:extLst>
          </p:cNvPr>
          <p:cNvPicPr>
            <a:picLocks noChangeAspect="1"/>
          </p:cNvPicPr>
          <p:nvPr userDrawn="1"/>
        </p:nvPicPr>
        <p:blipFill rotWithShape="1">
          <a:blip r:embed="rId5">
            <a:alphaModFix amt="63000"/>
            <a:extLst>
              <a:ext uri="{28A0092B-C50C-407E-A947-70E740481C1C}">
                <a14:useLocalDpi xmlns:a14="http://schemas.microsoft.com/office/drawing/2010/main" val="0"/>
              </a:ext>
            </a:extLst>
          </a:blip>
          <a:srcRect l="-6236" t="-26286" r="6236" b="29507"/>
          <a:stretch/>
        </p:blipFill>
        <p:spPr>
          <a:xfrm>
            <a:off x="5481325" y="374023"/>
            <a:ext cx="2352035" cy="2057523"/>
          </a:xfrm>
          <a:prstGeom prst="rect">
            <a:avLst/>
          </a:prstGeom>
        </p:spPr>
      </p:pic>
      <p:pic>
        <p:nvPicPr>
          <p:cNvPr id="22" name="Picture 21">
            <a:extLst>
              <a:ext uri="{FF2B5EF4-FFF2-40B4-BE49-F238E27FC236}">
                <a16:creationId xmlns:a16="http://schemas.microsoft.com/office/drawing/2014/main" id="{B8A332E0-32E7-4590-98FA-ABD29159AD37}"/>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1" r="8592" b="-12604"/>
          <a:stretch/>
        </p:blipFill>
        <p:spPr>
          <a:xfrm>
            <a:off x="1168274" y="665773"/>
            <a:ext cx="1303568" cy="1423548"/>
          </a:xfrm>
          <a:prstGeom prst="rect">
            <a:avLst/>
          </a:prstGeom>
        </p:spPr>
      </p:pic>
    </p:spTree>
    <p:extLst>
      <p:ext uri="{BB962C8B-B14F-4D97-AF65-F5344CB8AC3E}">
        <p14:creationId xmlns:p14="http://schemas.microsoft.com/office/powerpoint/2010/main" val="2045093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Summary">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6" name="Picture 5">
            <a:extLst>
              <a:ext uri="{FF2B5EF4-FFF2-40B4-BE49-F238E27FC236}">
                <a16:creationId xmlns:a16="http://schemas.microsoft.com/office/drawing/2014/main" id="{E7FA84F7-3492-4915-A763-86288584D09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4526433"/>
            <a:ext cx="1490134" cy="2179167"/>
          </a:xfrm>
          <a:prstGeom prst="rect">
            <a:avLst/>
          </a:prstGeom>
        </p:spPr>
      </p:pic>
      <p:pic>
        <p:nvPicPr>
          <p:cNvPr id="9" name="Picture 8">
            <a:extLst>
              <a:ext uri="{FF2B5EF4-FFF2-40B4-BE49-F238E27FC236}">
                <a16:creationId xmlns:a16="http://schemas.microsoft.com/office/drawing/2014/main" id="{E562C0D1-A38C-447C-9054-CF0EEEC09620}"/>
              </a:ext>
            </a:extLst>
          </p:cNvPr>
          <p:cNvPicPr>
            <a:picLocks noChangeAspect="1"/>
          </p:cNvPicPr>
          <p:nvPr userDrawn="1"/>
        </p:nvPicPr>
        <p:blipFill>
          <a:blip r:embed="rId5">
            <a:alphaModFix amt="50000"/>
            <a:extLst>
              <a:ext uri="{28A0092B-C50C-407E-A947-70E740481C1C}">
                <a14:useLocalDpi xmlns:a14="http://schemas.microsoft.com/office/drawing/2010/main" val="0"/>
              </a:ext>
            </a:extLst>
          </a:blip>
          <a:stretch>
            <a:fillRect/>
          </a:stretch>
        </p:blipFill>
        <p:spPr>
          <a:xfrm>
            <a:off x="4966282" y="2772908"/>
            <a:ext cx="2032575" cy="1837236"/>
          </a:xfrm>
          <a:prstGeom prst="rect">
            <a:avLst/>
          </a:prstGeom>
        </p:spPr>
      </p:pic>
      <p:pic>
        <p:nvPicPr>
          <p:cNvPr id="10" name="Picture 9">
            <a:extLst>
              <a:ext uri="{FF2B5EF4-FFF2-40B4-BE49-F238E27FC236}">
                <a16:creationId xmlns:a16="http://schemas.microsoft.com/office/drawing/2014/main" id="{50DAF2ED-1A1E-412C-B88B-A62C4BC243D0}"/>
              </a:ext>
            </a:extLst>
          </p:cNvPr>
          <p:cNvPicPr>
            <a:picLocks noChangeAspect="1"/>
          </p:cNvPicPr>
          <p:nvPr userDrawn="1"/>
        </p:nvPicPr>
        <p:blipFill>
          <a:blip r:embed="rId5">
            <a:alphaModFix amt="53000"/>
            <a:extLst>
              <a:ext uri="{28A0092B-C50C-407E-A947-70E740481C1C}">
                <a14:useLocalDpi xmlns:a14="http://schemas.microsoft.com/office/drawing/2010/main" val="0"/>
              </a:ext>
            </a:extLst>
          </a:blip>
          <a:stretch>
            <a:fillRect/>
          </a:stretch>
        </p:blipFill>
        <p:spPr>
          <a:xfrm>
            <a:off x="6441203" y="1854289"/>
            <a:ext cx="2032575" cy="1837236"/>
          </a:xfrm>
          <a:prstGeom prst="rect">
            <a:avLst/>
          </a:prstGeom>
        </p:spPr>
      </p:pic>
      <p:pic>
        <p:nvPicPr>
          <p:cNvPr id="11" name="Picture 10">
            <a:extLst>
              <a:ext uri="{FF2B5EF4-FFF2-40B4-BE49-F238E27FC236}">
                <a16:creationId xmlns:a16="http://schemas.microsoft.com/office/drawing/2014/main" id="{23B25745-6898-4794-9905-938653A5149B}"/>
              </a:ext>
            </a:extLst>
          </p:cNvPr>
          <p:cNvPicPr>
            <a:picLocks noChangeAspect="1"/>
          </p:cNvPicPr>
          <p:nvPr userDrawn="1"/>
        </p:nvPicPr>
        <p:blipFill>
          <a:blip r:embed="rId5">
            <a:alphaModFix amt="38000"/>
            <a:extLst>
              <a:ext uri="{28A0092B-C50C-407E-A947-70E740481C1C}">
                <a14:useLocalDpi xmlns:a14="http://schemas.microsoft.com/office/drawing/2010/main" val="0"/>
              </a:ext>
            </a:extLst>
          </a:blip>
          <a:stretch>
            <a:fillRect/>
          </a:stretch>
        </p:blipFill>
        <p:spPr>
          <a:xfrm>
            <a:off x="5038358" y="1151395"/>
            <a:ext cx="1708906" cy="1544673"/>
          </a:xfrm>
          <a:prstGeom prst="rect">
            <a:avLst/>
          </a:prstGeom>
        </p:spPr>
      </p:pic>
      <p:pic>
        <p:nvPicPr>
          <p:cNvPr id="12" name="Picture 11">
            <a:extLst>
              <a:ext uri="{FF2B5EF4-FFF2-40B4-BE49-F238E27FC236}">
                <a16:creationId xmlns:a16="http://schemas.microsoft.com/office/drawing/2014/main" id="{0889D973-2F29-4BF9-A64D-C7F183865AFF}"/>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6685823" y="3828136"/>
            <a:ext cx="1336286" cy="1207864"/>
          </a:xfrm>
          <a:prstGeom prst="rect">
            <a:avLst/>
          </a:prstGeom>
        </p:spPr>
      </p:pic>
      <p:pic>
        <p:nvPicPr>
          <p:cNvPr id="13" name="Picture 12">
            <a:extLst>
              <a:ext uri="{FF2B5EF4-FFF2-40B4-BE49-F238E27FC236}">
                <a16:creationId xmlns:a16="http://schemas.microsoft.com/office/drawing/2014/main" id="{5C52B8E0-904B-4EB1-B22E-43EA85CF5F41}"/>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7656707" y="1032775"/>
            <a:ext cx="853686" cy="771644"/>
          </a:xfrm>
          <a:prstGeom prst="rect">
            <a:avLst/>
          </a:prstGeom>
        </p:spPr>
      </p:pic>
    </p:spTree>
    <p:extLst>
      <p:ext uri="{BB962C8B-B14F-4D97-AF65-F5344CB8AC3E}">
        <p14:creationId xmlns:p14="http://schemas.microsoft.com/office/powerpoint/2010/main" val="27407810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7E4E32A-B212-42B4-B5FB-FD15C3B76450}"/>
              </a:ext>
            </a:extLst>
          </p:cNvPr>
          <p:cNvSpPr/>
          <p:nvPr userDrawn="1"/>
        </p:nvSpPr>
        <p:spPr>
          <a:xfrm>
            <a:off x="0" y="360363"/>
            <a:ext cx="9201150" cy="6345236"/>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pic>
        <p:nvPicPr>
          <p:cNvPr id="5" name="FPO" hidden="1">
            <a:extLst>
              <a:ext uri="{FF2B5EF4-FFF2-40B4-BE49-F238E27FC236}">
                <a16:creationId xmlns:a16="http://schemas.microsoft.com/office/drawing/2014/main" id="{0656AD4B-0DB6-4808-9C88-9468470859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2" name="Title 1"/>
          <p:cNvSpPr>
            <a:spLocks noGrp="1"/>
          </p:cNvSpPr>
          <p:nvPr>
            <p:ph type="title"/>
          </p:nvPr>
        </p:nvSpPr>
        <p:spPr>
          <a:xfrm>
            <a:off x="632143" y="816980"/>
            <a:ext cx="7935991" cy="443198"/>
          </a:xfrm>
          <a:prstGeom prst="rect">
            <a:avLst/>
          </a:prstGeom>
        </p:spPr>
        <p:txBody>
          <a:bodyPr wrap="none" lIns="0" tIns="0" rIns="0" bIns="0" anchor="t" anchorCtr="0">
            <a:noAutofit/>
          </a:bodyPr>
          <a:lstStyle>
            <a:lvl1pPr>
              <a:defRPr sz="2400">
                <a:solidFill>
                  <a:schemeClr val="accent1"/>
                </a:solidFill>
                <a:latin typeface="+mj-lt"/>
              </a:defRPr>
            </a:lvl1pPr>
          </a:lstStyle>
          <a:p>
            <a:r>
              <a:rPr lang="en-US" dirty="0"/>
              <a:t>Click to edit Master title style</a:t>
            </a:r>
          </a:p>
        </p:txBody>
      </p:sp>
      <p:pic>
        <p:nvPicPr>
          <p:cNvPr id="7" name="Picture 6">
            <a:extLst>
              <a:ext uri="{FF2B5EF4-FFF2-40B4-BE49-F238E27FC236}">
                <a16:creationId xmlns:a16="http://schemas.microsoft.com/office/drawing/2014/main" id="{8377AE55-4C7C-4130-883F-2FF7BB72F53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14" name="Picture 13">
            <a:extLst>
              <a:ext uri="{FF2B5EF4-FFF2-40B4-BE49-F238E27FC236}">
                <a16:creationId xmlns:a16="http://schemas.microsoft.com/office/drawing/2014/main" id="{739BBC55-3402-45CD-A470-11EBEEB58F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0" name="Content Placeholder 2">
            <a:extLst>
              <a:ext uri="{FF2B5EF4-FFF2-40B4-BE49-F238E27FC236}">
                <a16:creationId xmlns:a16="http://schemas.microsoft.com/office/drawing/2014/main" id="{A309B673-A8CA-6C46-AD7B-908AAA52E6BC}"/>
              </a:ext>
            </a:extLst>
          </p:cNvPr>
          <p:cNvSpPr>
            <a:spLocks noGrp="1"/>
          </p:cNvSpPr>
          <p:nvPr>
            <p:ph idx="1"/>
          </p:nvPr>
        </p:nvSpPr>
        <p:spPr>
          <a:xfrm>
            <a:off x="626982" y="1463040"/>
            <a:ext cx="3840480" cy="236951"/>
          </a:xfrm>
          <a:prstGeom prst="rect">
            <a:avLst/>
          </a:prstGeom>
        </p:spPr>
        <p:txBody>
          <a:bodyPr wrap="square" lIns="0" tIns="0" rIns="0" bIns="0">
            <a:noAutofit/>
          </a:bodyPr>
          <a:lstStyle>
            <a:lvl1pPr marL="0" indent="0">
              <a:lnSpc>
                <a:spcPct val="120000"/>
              </a:lnSpc>
              <a:buNone/>
              <a:defRPr sz="1100">
                <a:solidFill>
                  <a:schemeClr val="tx1"/>
                </a:solidFill>
                <a:latin typeface="+mj-lt"/>
              </a:defRPr>
            </a:lvl1pPr>
          </a:lstStyle>
          <a:p>
            <a:pPr lvl="0"/>
            <a:r>
              <a:rPr lang="en-US" dirty="0"/>
              <a:t>Edit Master text styles</a:t>
            </a:r>
          </a:p>
        </p:txBody>
      </p:sp>
      <p:sp>
        <p:nvSpPr>
          <p:cNvPr id="11" name="Disclaimer">
            <a:extLst>
              <a:ext uri="{FF2B5EF4-FFF2-40B4-BE49-F238E27FC236}">
                <a16:creationId xmlns:a16="http://schemas.microsoft.com/office/drawing/2014/main" id="{93DA25CB-1E84-4A55-8D3E-E18C5B1348F8}"/>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9" name="TextBox 8">
            <a:extLst>
              <a:ext uri="{FF2B5EF4-FFF2-40B4-BE49-F238E27FC236}">
                <a16:creationId xmlns:a16="http://schemas.microsoft.com/office/drawing/2014/main" id="{72139ED6-36B5-453A-BD3E-3884635D39A9}"/>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j-lt"/>
                <a:ea typeface="+mn-ea"/>
                <a:cs typeface="+mn-cs"/>
              </a:rPr>
              <a:t>US-</a:t>
            </a:r>
            <a:r>
              <a:rPr lang="en-US" sz="1000" b="0" kern="1200" dirty="0" err="1">
                <a:solidFill>
                  <a:schemeClr val="tx1"/>
                </a:solidFill>
                <a:latin typeface="+mj-lt"/>
                <a:ea typeface="+mn-ea"/>
                <a:cs typeface="+mn-cs"/>
              </a:rPr>
              <a:t>ONCA</a:t>
            </a:r>
            <a:r>
              <a:rPr lang="en-US" sz="1000" b="0" kern="1200" dirty="0">
                <a:solidFill>
                  <a:schemeClr val="tx1"/>
                </a:solidFill>
                <a:latin typeface="+mj-lt"/>
                <a:ea typeface="+mn-ea"/>
                <a:cs typeface="+mn-cs"/>
              </a:rPr>
              <a:t>-200029 </a:t>
            </a:r>
          </a:p>
        </p:txBody>
      </p:sp>
    </p:spTree>
    <p:extLst>
      <p:ext uri="{BB962C8B-B14F-4D97-AF65-F5344CB8AC3E}">
        <p14:creationId xmlns:p14="http://schemas.microsoft.com/office/powerpoint/2010/main" val="165721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95C40F6-0A78-46F8-88F6-2B7C67B1FC9F}"/>
              </a:ext>
            </a:extLst>
          </p:cNvPr>
          <p:cNvSpPr>
            <a:spLocks noGrp="1"/>
          </p:cNvSpPr>
          <p:nvPr>
            <p:ph type="pic" sz="quarter" idx="13"/>
          </p:nvPr>
        </p:nvSpPr>
        <p:spPr>
          <a:xfrm>
            <a:off x="0" y="357044"/>
            <a:ext cx="9201149" cy="3131222"/>
          </a:xfrm>
          <a:prstGeom prst="rect">
            <a:avLst/>
          </a:prstGeom>
          <a:solidFill>
            <a:schemeClr val="bg1"/>
          </a:solidFill>
          <a:ln>
            <a:noFill/>
          </a:ln>
        </p:spPr>
        <p:txBody>
          <a:bodyPr/>
          <a:lstStyle>
            <a:lvl1pPr marL="0" indent="0" algn="ctr">
              <a:buNone/>
              <a:defRPr>
                <a:latin typeface="+mj-lt"/>
              </a:defRPr>
            </a:lvl1pPr>
          </a:lstStyle>
          <a:p>
            <a:r>
              <a:rPr lang="en-US" dirty="0"/>
              <a:t>Click icon to add picture</a:t>
            </a:r>
          </a:p>
        </p:txBody>
      </p:sp>
      <p:pic>
        <p:nvPicPr>
          <p:cNvPr id="7" name="FPO" hidden="1">
            <a:extLst>
              <a:ext uri="{FF2B5EF4-FFF2-40B4-BE49-F238E27FC236}">
                <a16:creationId xmlns:a16="http://schemas.microsoft.com/office/drawing/2014/main" id="{30FB2D88-D185-4897-A2D3-2BAAEB061B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3" name="Subtitle 2"/>
          <p:cNvSpPr>
            <a:spLocks noGrp="1"/>
          </p:cNvSpPr>
          <p:nvPr>
            <p:ph type="subTitle" idx="1" hasCustomPrompt="1"/>
          </p:nvPr>
        </p:nvSpPr>
        <p:spPr>
          <a:xfrm>
            <a:off x="4639733" y="3928109"/>
            <a:ext cx="3923242" cy="193899"/>
          </a:xfrm>
          <a:prstGeom prst="rect">
            <a:avLst/>
          </a:prstGeom>
        </p:spPr>
        <p:txBody>
          <a:bodyPr wrap="square" lIns="0" tIns="0" rIns="0" bIns="0">
            <a:noAutofit/>
          </a:bodyPr>
          <a:lstStyle>
            <a:lvl1pPr marL="0" indent="0" algn="r">
              <a:buNone/>
              <a:defRPr sz="1400" b="1">
                <a:solidFill>
                  <a:schemeClr val="accent1"/>
                </a:solidFill>
                <a:latin typeface="+mj-lt"/>
              </a:defRPr>
            </a:lvl1pPr>
            <a:lvl2pPr marL="447050" indent="0" algn="ctr">
              <a:buNone/>
              <a:defRPr sz="1956"/>
            </a:lvl2pPr>
            <a:lvl3pPr marL="894100" indent="0" algn="ctr">
              <a:buNone/>
              <a:defRPr sz="1760"/>
            </a:lvl3pPr>
            <a:lvl4pPr marL="1341150" indent="0" algn="ctr">
              <a:buNone/>
              <a:defRPr sz="1564"/>
            </a:lvl4pPr>
            <a:lvl5pPr marL="1788201" indent="0" algn="ctr">
              <a:buNone/>
              <a:defRPr sz="1564"/>
            </a:lvl5pPr>
            <a:lvl6pPr marL="2235251" indent="0" algn="ctr">
              <a:buNone/>
              <a:defRPr sz="1564"/>
            </a:lvl6pPr>
            <a:lvl7pPr marL="2682301" indent="0" algn="ctr">
              <a:buNone/>
              <a:defRPr sz="1564"/>
            </a:lvl7pPr>
            <a:lvl8pPr marL="3129351" indent="0" algn="ctr">
              <a:buNone/>
              <a:defRPr sz="1564"/>
            </a:lvl8pPr>
            <a:lvl9pPr marL="3576401" indent="0" algn="ctr">
              <a:buNone/>
              <a:defRPr sz="1564"/>
            </a:lvl9pPr>
          </a:lstStyle>
          <a:p>
            <a:r>
              <a:rPr lang="en-US" dirty="0"/>
              <a:t>CLICK TO EDIT MASTER SUBTITLE STYLE</a:t>
            </a:r>
          </a:p>
        </p:txBody>
      </p:sp>
      <p:pic>
        <p:nvPicPr>
          <p:cNvPr id="12" name="fpopoly" hidden="1">
            <a:extLst>
              <a:ext uri="{FF2B5EF4-FFF2-40B4-BE49-F238E27FC236}">
                <a16:creationId xmlns:a16="http://schemas.microsoft.com/office/drawing/2014/main" id="{8B242535-B371-4397-B269-2CF0188093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694021" y="357044"/>
            <a:ext cx="1507129" cy="1964516"/>
          </a:xfrm>
          <a:prstGeom prst="rect">
            <a:avLst/>
          </a:prstGeom>
        </p:spPr>
      </p:pic>
      <p:sp>
        <p:nvSpPr>
          <p:cNvPr id="9" name="Text Placeholder 7">
            <a:extLst>
              <a:ext uri="{FF2B5EF4-FFF2-40B4-BE49-F238E27FC236}">
                <a16:creationId xmlns:a16="http://schemas.microsoft.com/office/drawing/2014/main" id="{1327F621-1C13-634D-AB3D-6C7A0C2A6626}"/>
              </a:ext>
            </a:extLst>
          </p:cNvPr>
          <p:cNvSpPr>
            <a:spLocks noGrp="1"/>
          </p:cNvSpPr>
          <p:nvPr>
            <p:ph type="body" sz="quarter" idx="14"/>
          </p:nvPr>
        </p:nvSpPr>
        <p:spPr>
          <a:xfrm>
            <a:off x="3263900" y="4441680"/>
            <a:ext cx="5299075" cy="633743"/>
          </a:xfrm>
          <a:prstGeom prst="rect">
            <a:avLst/>
          </a:prstGeom>
        </p:spPr>
        <p:txBody>
          <a:bodyPr wrap="square" lIns="0" tIns="0" rIns="0" bIns="0">
            <a:noAutofit/>
          </a:bodyPr>
          <a:lstStyle>
            <a:lvl1pPr marL="0" indent="0" algn="r">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3712153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B03C63D6-0C2F-478B-8F04-FFF7746A4E4F}"/>
              </a:ext>
            </a:extLst>
          </p:cNvPr>
          <p:cNvSpPr>
            <a:spLocks noGrp="1"/>
          </p:cNvSpPr>
          <p:nvPr>
            <p:ph type="body" sz="quarter" idx="13"/>
          </p:nvPr>
        </p:nvSpPr>
        <p:spPr>
          <a:xfrm>
            <a:off x="632143" y="1463040"/>
            <a:ext cx="7930832" cy="1562992"/>
          </a:xfrm>
          <a:prstGeom prst="rect">
            <a:avLst/>
          </a:prstGeom>
        </p:spPr>
        <p:txBody>
          <a:bodyPr wrap="square" lIns="0" tIns="0" rIns="0" bIns="0">
            <a:noAutofit/>
          </a:bodyPr>
          <a:lstStyle>
            <a:lvl1pPr marL="171450" indent="-171450">
              <a:lnSpc>
                <a:spcPct val="120000"/>
              </a:lnSpc>
              <a:spcBef>
                <a:spcPts val="0"/>
              </a:spcBef>
              <a:spcAft>
                <a:spcPts val="300"/>
              </a:spcAft>
              <a:buClr>
                <a:schemeClr val="accent1"/>
              </a:buClr>
              <a:buSzPct val="100000"/>
              <a:buFont typeface="Helvetica" pitchFamily="2" charset="0"/>
              <a:buChar char="●"/>
              <a:defRPr sz="1100" b="0">
                <a:solidFill>
                  <a:schemeClr val="tx1"/>
                </a:solidFill>
                <a:latin typeface="+mj-lt"/>
              </a:defRPr>
            </a:lvl1pPr>
            <a:lvl2pPr marL="458787" indent="-171450">
              <a:lnSpc>
                <a:spcPct val="120000"/>
              </a:lnSpc>
              <a:spcBef>
                <a:spcPts val="0"/>
              </a:spcBef>
              <a:spcAft>
                <a:spcPts val="300"/>
              </a:spcAft>
              <a:buClr>
                <a:schemeClr val="accent1"/>
              </a:buClr>
              <a:buSzPct val="100000"/>
              <a:buFont typeface="Courier New" panose="02070309020205020404" pitchFamily="49" charset="0"/>
              <a:buChar char="o"/>
              <a:defRPr sz="1100">
                <a:latin typeface="+mj-lt"/>
              </a:defRPr>
            </a:lvl2pPr>
            <a:lvl3pPr marL="728662" indent="-171450">
              <a:lnSpc>
                <a:spcPct val="120000"/>
              </a:lnSpc>
              <a:spcBef>
                <a:spcPts val="0"/>
              </a:spcBef>
              <a:spcAft>
                <a:spcPts val="300"/>
              </a:spcAft>
              <a:buClr>
                <a:schemeClr val="accent1"/>
              </a:buClr>
              <a:buFont typeface="Apple Symbols" panose="02000000000000000000" pitchFamily="2" charset="-79"/>
              <a:buChar char="⎻"/>
              <a:tabLst/>
              <a:defRPr>
                <a:latin typeface="+mj-lt"/>
              </a:defRPr>
            </a:lvl3pPr>
            <a:lvl4pPr marL="917575" indent="-171450">
              <a:lnSpc>
                <a:spcPct val="120000"/>
              </a:lnSpc>
              <a:spcBef>
                <a:spcPts val="0"/>
              </a:spcBef>
              <a:spcAft>
                <a:spcPts val="300"/>
              </a:spcAft>
              <a:buClr>
                <a:schemeClr val="accent1"/>
              </a:buClr>
              <a:buFont typeface="Arial" panose="020B0604020202020204" pitchFamily="34" charset="0"/>
              <a:buChar char="•"/>
              <a:tabLst/>
              <a:defRPr>
                <a:latin typeface="+mj-lt"/>
              </a:defRPr>
            </a:lvl4pPr>
            <a:lvl5pPr marL="1143000" indent="-171450">
              <a:lnSpc>
                <a:spcPct val="120000"/>
              </a:lnSpc>
              <a:spcAft>
                <a:spcPts val="600"/>
              </a:spcAft>
              <a:buClr>
                <a:schemeClr val="accent1"/>
              </a:buClr>
              <a:buFont typeface="System Font Regular"/>
              <a:buChar char="•"/>
              <a:tabLst/>
              <a:defRPr/>
            </a:lvl5pPr>
            <a:lvl6pPr marL="1257300" indent="-171450">
              <a:defRPr sz="1100"/>
            </a:lvl6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46607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no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2417534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op-Up info">
    <p:spTree>
      <p:nvGrpSpPr>
        <p:cNvPr id="1" name=""/>
        <p:cNvGrpSpPr/>
        <p:nvPr/>
      </p:nvGrpSpPr>
      <p:grpSpPr>
        <a:xfrm>
          <a:off x="0" y="0"/>
          <a:ext cx="0" cy="0"/>
          <a:chOff x="0" y="0"/>
          <a:chExt cx="0" cy="0"/>
        </a:xfrm>
      </p:grpSpPr>
      <p:pic>
        <p:nvPicPr>
          <p:cNvPr id="4" name="FPO" hidden="1">
            <a:extLst>
              <a:ext uri="{FF2B5EF4-FFF2-40B4-BE49-F238E27FC236}">
                <a16:creationId xmlns:a16="http://schemas.microsoft.com/office/drawing/2014/main" id="{951E3BB6-E5B7-4813-BD12-17BE5F6D7B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8" name="Rectangle 7">
            <a:extLst>
              <a:ext uri="{FF2B5EF4-FFF2-40B4-BE49-F238E27FC236}">
                <a16:creationId xmlns:a16="http://schemas.microsoft.com/office/drawing/2014/main" id="{ED7E3A60-C135-4B74-BEA0-5387CCC76B20}"/>
              </a:ext>
            </a:extLst>
          </p:cNvPr>
          <p:cNvSpPr/>
          <p:nvPr userDrawn="1"/>
        </p:nvSpPr>
        <p:spPr>
          <a:xfrm>
            <a:off x="0" y="0"/>
            <a:ext cx="9201150" cy="6705599"/>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81E8D24-7F90-4463-932B-42B17DBADB21}"/>
              </a:ext>
            </a:extLst>
          </p:cNvPr>
          <p:cNvGrpSpPr/>
          <p:nvPr userDrawn="1"/>
        </p:nvGrpSpPr>
        <p:grpSpPr>
          <a:xfrm>
            <a:off x="631202" y="528570"/>
            <a:ext cx="7938746" cy="5658870"/>
            <a:chOff x="631201" y="528570"/>
            <a:chExt cx="8032173" cy="5658870"/>
          </a:xfrm>
          <a:effectLst>
            <a:outerShdw blurRad="50800" dist="38100" dir="2700000" algn="tl" rotWithShape="0">
              <a:prstClr val="black">
                <a:alpha val="20000"/>
              </a:prstClr>
            </a:outerShdw>
          </a:effectLst>
        </p:grpSpPr>
        <p:sp>
          <p:nvSpPr>
            <p:cNvPr id="12" name="Rectangle 11">
              <a:extLst>
                <a:ext uri="{FF2B5EF4-FFF2-40B4-BE49-F238E27FC236}">
                  <a16:creationId xmlns:a16="http://schemas.microsoft.com/office/drawing/2014/main" id="{4B06198A-8160-46F0-87FE-2415A7FE28A2}"/>
                </a:ext>
              </a:extLst>
            </p:cNvPr>
            <p:cNvSpPr/>
            <p:nvPr userDrawn="1"/>
          </p:nvSpPr>
          <p:spPr>
            <a:xfrm>
              <a:off x="3723640" y="532130"/>
              <a:ext cx="4939734" cy="5655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AC1ADCB-A9AF-44D7-80E6-F48C6F3403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201" y="528570"/>
              <a:ext cx="3085261" cy="5658870"/>
            </a:xfrm>
            <a:prstGeom prst="rect">
              <a:avLst/>
            </a:prstGeom>
          </p:spPr>
        </p:pic>
      </p:grpSp>
      <p:pic>
        <p:nvPicPr>
          <p:cNvPr id="19" name="Picture 18">
            <a:extLst>
              <a:ext uri="{FF2B5EF4-FFF2-40B4-BE49-F238E27FC236}">
                <a16:creationId xmlns:a16="http://schemas.microsoft.com/office/drawing/2014/main" id="{9D391D16-6D96-41D2-83DD-82BF04B040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71492" y="4104310"/>
            <a:ext cx="1591483" cy="1738843"/>
          </a:xfrm>
          <a:prstGeom prst="rect">
            <a:avLst/>
          </a:prstGeom>
        </p:spPr>
      </p:pic>
      <p:sp>
        <p:nvSpPr>
          <p:cNvPr id="2" name="Title 1"/>
          <p:cNvSpPr>
            <a:spLocks noGrp="1"/>
          </p:cNvSpPr>
          <p:nvPr userDrawn="1">
            <p:ph type="title"/>
          </p:nvPr>
        </p:nvSpPr>
        <p:spPr>
          <a:xfrm>
            <a:off x="886336" y="2702939"/>
            <a:ext cx="2525731" cy="1246495"/>
          </a:xfrm>
          <a:prstGeom prst="rect">
            <a:avLst/>
          </a:prstGeom>
        </p:spPr>
        <p:txBody>
          <a:bodyPr lIns="0" tIns="0" rIns="0" bIns="0" anchor="t" anchorCtr="0">
            <a:noAutofit/>
          </a:bodyPr>
          <a:lstStyle>
            <a:lvl1pPr>
              <a:defRPr sz="3000">
                <a:solidFill>
                  <a:schemeClr val="bg1"/>
                </a:solidFill>
                <a:latin typeface="+mj-lt"/>
              </a:defRPr>
            </a:lvl1pPr>
          </a:lstStyle>
          <a:p>
            <a:r>
              <a:rPr lang="en-US" dirty="0"/>
              <a:t>Click to edit Master title style</a:t>
            </a:r>
          </a:p>
        </p:txBody>
      </p:sp>
      <p:pic>
        <p:nvPicPr>
          <p:cNvPr id="13" name="Picture 12">
            <a:extLst>
              <a:ext uri="{FF2B5EF4-FFF2-40B4-BE49-F238E27FC236}">
                <a16:creationId xmlns:a16="http://schemas.microsoft.com/office/drawing/2014/main" id="{A74760A4-57B8-45ED-9E5F-81EC0740877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1" name="Text Placeholder 14">
            <a:extLst>
              <a:ext uri="{FF2B5EF4-FFF2-40B4-BE49-F238E27FC236}">
                <a16:creationId xmlns:a16="http://schemas.microsoft.com/office/drawing/2014/main" id="{3A190AAB-5FA3-FB46-A54D-D1FB44DD9F25}"/>
              </a:ext>
            </a:extLst>
          </p:cNvPr>
          <p:cNvSpPr>
            <a:spLocks noGrp="1"/>
          </p:cNvSpPr>
          <p:nvPr>
            <p:ph type="body" sz="quarter" idx="10"/>
          </p:nvPr>
        </p:nvSpPr>
        <p:spPr>
          <a:xfrm>
            <a:off x="4607670" y="1066800"/>
            <a:ext cx="3729037" cy="221599"/>
          </a:xfrm>
          <a:prstGeom prst="rect">
            <a:avLst/>
          </a:prstGeom>
        </p:spPr>
        <p:txBody>
          <a:bodyPr wrap="square" lIns="0" tIns="0" rIns="0" bIns="0">
            <a:noAutofit/>
          </a:bodyPr>
          <a:lstStyle>
            <a:lvl1pPr marL="0" indent="0">
              <a:lnSpc>
                <a:spcPct val="120000"/>
              </a:lnSpc>
              <a:buNone/>
              <a:defRPr sz="1100" b="0">
                <a:solidFill>
                  <a:schemeClr val="tx1"/>
                </a:solidFill>
                <a:latin typeface="+mj-lt"/>
              </a:defRPr>
            </a:lvl1pPr>
            <a:lvl2pPr marL="447050" indent="0">
              <a:buNone/>
              <a:defRPr sz="1400">
                <a:latin typeface="Antenna" panose="02000503000000020004" pitchFamily="2" charset="0"/>
              </a:defRPr>
            </a:lvl2pPr>
          </a:lstStyle>
          <a:p>
            <a:pPr lvl="0"/>
            <a:r>
              <a:rPr lang="en-US" dirty="0"/>
              <a:t>Edit Master text styles</a:t>
            </a:r>
          </a:p>
        </p:txBody>
      </p:sp>
    </p:spTree>
    <p:extLst>
      <p:ext uri="{BB962C8B-B14F-4D97-AF65-F5344CB8AC3E}">
        <p14:creationId xmlns:p14="http://schemas.microsoft.com/office/powerpoint/2010/main" val="37336141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0A27B8-3299-4936-A1E0-7178251A6BBA}"/>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7293DC83-6573-4EAA-B0A1-CB59A7F664AF}"/>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3" name="Rectangle 12">
              <a:extLst>
                <a:ext uri="{FF2B5EF4-FFF2-40B4-BE49-F238E27FC236}">
                  <a16:creationId xmlns:a16="http://schemas.microsoft.com/office/drawing/2014/main" id="{D845B50D-3EFE-456F-BA66-69D16B383CB0}"/>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513D8B6C-BA06-47EC-9F2E-9CAA41875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5" name="Picture 14">
            <a:extLst>
              <a:ext uri="{FF2B5EF4-FFF2-40B4-BE49-F238E27FC236}">
                <a16:creationId xmlns:a16="http://schemas.microsoft.com/office/drawing/2014/main" id="{C18D86E9-2385-48B5-AC57-4AB8730F30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99983484-9932-4747-B097-DA942D972E21}"/>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sp>
        <p:nvSpPr>
          <p:cNvPr id="19" name="Picture Placeholder 18">
            <a:extLst>
              <a:ext uri="{FF2B5EF4-FFF2-40B4-BE49-F238E27FC236}">
                <a16:creationId xmlns:a16="http://schemas.microsoft.com/office/drawing/2014/main" id="{16B7FC52-6A1D-47C2-877A-E17C7FA31F83}"/>
              </a:ext>
            </a:extLst>
          </p:cNvPr>
          <p:cNvSpPr>
            <a:spLocks noGrp="1"/>
          </p:cNvSpPr>
          <p:nvPr>
            <p:ph type="pic" sz="quarter" idx="10"/>
          </p:nvPr>
        </p:nvSpPr>
        <p:spPr>
          <a:xfrm>
            <a:off x="638175" y="1319213"/>
            <a:ext cx="3140075" cy="4868862"/>
          </a:xfrm>
          <a:prstGeom prst="rect">
            <a:avLst/>
          </a:prstGeom>
        </p:spPr>
        <p:txBody>
          <a:bodyPr/>
          <a:lstStyle/>
          <a:p>
            <a:endParaRPr lang="en-US" dirty="0"/>
          </a:p>
        </p:txBody>
      </p:sp>
      <p:sp>
        <p:nvSpPr>
          <p:cNvPr id="21" name="Content Placeholder 20">
            <a:extLst>
              <a:ext uri="{FF2B5EF4-FFF2-40B4-BE49-F238E27FC236}">
                <a16:creationId xmlns:a16="http://schemas.microsoft.com/office/drawing/2014/main" id="{CD99A600-3E6F-4400-AB18-065EBD249859}"/>
              </a:ext>
            </a:extLst>
          </p:cNvPr>
          <p:cNvSpPr>
            <a:spLocks noGrp="1"/>
          </p:cNvSpPr>
          <p:nvPr>
            <p:ph sz="quarter" idx="11"/>
          </p:nvPr>
        </p:nvSpPr>
        <p:spPr>
          <a:xfrm>
            <a:off x="4273550" y="1746250"/>
            <a:ext cx="3867150" cy="3829050"/>
          </a:xfrm>
          <a:prstGeom prst="rect">
            <a:avLst/>
          </a:prstGeom>
        </p:spPr>
        <p:txBody>
          <a:bodyPr/>
          <a:lstStyle>
            <a:lvl1pPr marL="0" indent="0">
              <a:lnSpc>
                <a:spcPct val="110000"/>
              </a:lnSpc>
              <a:spcAft>
                <a:spcPts val="600"/>
              </a:spcAft>
              <a:buNone/>
              <a:defRPr sz="1400" b="1"/>
            </a:lvl1pPr>
            <a:lvl2pPr marL="219075" indent="0">
              <a:buNone/>
              <a:defRPr/>
            </a:lvl2pPr>
            <a:lvl3pPr marL="438150" indent="0">
              <a:buNone/>
              <a:defRPr/>
            </a:lvl3pPr>
            <a:lvl4pPr marL="769937" indent="0">
              <a:buNone/>
              <a:defRPr/>
            </a:lvl4pPr>
            <a:lvl5pPr marL="103505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oup 22">
            <a:extLst>
              <a:ext uri="{FF2B5EF4-FFF2-40B4-BE49-F238E27FC236}">
                <a16:creationId xmlns:a16="http://schemas.microsoft.com/office/drawing/2014/main" id="{372C30B1-16A6-4424-9199-AA777FC055A6}"/>
              </a:ext>
            </a:extLst>
          </p:cNvPr>
          <p:cNvGrpSpPr/>
          <p:nvPr userDrawn="1"/>
        </p:nvGrpSpPr>
        <p:grpSpPr>
          <a:xfrm>
            <a:off x="7934952" y="778279"/>
            <a:ext cx="323223" cy="323223"/>
            <a:chOff x="7934952" y="778279"/>
            <a:chExt cx="323223" cy="323223"/>
          </a:xfrm>
        </p:grpSpPr>
        <p:sp>
          <p:nvSpPr>
            <p:cNvPr id="24" name="Oval 23">
              <a:extLst>
                <a:ext uri="{FF2B5EF4-FFF2-40B4-BE49-F238E27FC236}">
                  <a16:creationId xmlns:a16="http://schemas.microsoft.com/office/drawing/2014/main" id="{BEB09AA4-BA2C-4214-8111-F2E78D9B2E72}"/>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25" name="Graphic 30">
              <a:extLst>
                <a:ext uri="{FF2B5EF4-FFF2-40B4-BE49-F238E27FC236}">
                  <a16:creationId xmlns:a16="http://schemas.microsoft.com/office/drawing/2014/main" id="{99947E96-C29B-45BF-87F5-088369EE56F4}"/>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029394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pic>
        <p:nvPicPr>
          <p:cNvPr id="3" name="FPO" hidden="1">
            <a:extLst>
              <a:ext uri="{FF2B5EF4-FFF2-40B4-BE49-F238E27FC236}">
                <a16:creationId xmlns:a16="http://schemas.microsoft.com/office/drawing/2014/main" id="{9FF03E1A-FCB3-4958-ADD8-AA0F3A0276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grpSp>
        <p:nvGrpSpPr>
          <p:cNvPr id="2" name="Group 1">
            <a:extLst>
              <a:ext uri="{FF2B5EF4-FFF2-40B4-BE49-F238E27FC236}">
                <a16:creationId xmlns:a16="http://schemas.microsoft.com/office/drawing/2014/main" id="{98BC5FF3-C4B2-4CD0-9EE4-9A65BFD8533E}"/>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3A4BD06B-0371-4128-ACDE-4D6E59DEB2B1}"/>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AF67092B-E7B2-4272-9878-D889BDDAF8C1}"/>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15" name="Text Placeholder 7">
            <a:extLst>
              <a:ext uri="{FF2B5EF4-FFF2-40B4-BE49-F238E27FC236}">
                <a16:creationId xmlns:a16="http://schemas.microsoft.com/office/drawing/2014/main" id="{12754409-F1EA-4720-ACF6-5D85711753C0}"/>
              </a:ext>
            </a:extLst>
          </p:cNvPr>
          <p:cNvSpPr>
            <a:spLocks noGrp="1"/>
          </p:cNvSpPr>
          <p:nvPr>
            <p:ph type="body" sz="quarter" idx="13"/>
          </p:nvPr>
        </p:nvSpPr>
        <p:spPr>
          <a:xfrm>
            <a:off x="981075" y="1615381"/>
            <a:ext cx="7277100"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210425784"/>
      </p:ext>
    </p:extLst>
  </p:cSld>
  <p:clrMapOvr>
    <a:masterClrMapping/>
  </p:clrMapOvr>
  <p:extLst>
    <p:ext uri="{DCECCB84-F9BA-43D5-87BE-67443E8EF086}">
      <p15:sldGuideLst xmlns:p15="http://schemas.microsoft.com/office/powerpoint/2012/main">
        <p15:guide id="1" pos="5202">
          <p15:clr>
            <a:srgbClr val="FBAE40"/>
          </p15:clr>
        </p15:guide>
        <p15:guide id="2" pos="6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5A17BDD-D335-4384-A06C-30D0BF56B798}"/>
              </a:ext>
            </a:extLst>
          </p:cNvPr>
          <p:cNvSpPr/>
          <p:nvPr userDrawn="1"/>
        </p:nvSpPr>
        <p:spPr>
          <a:xfrm>
            <a:off x="0" y="355600"/>
            <a:ext cx="9201150" cy="6350000"/>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hidden="1">
            <a:extLst>
              <a:ext uri="{FF2B5EF4-FFF2-40B4-BE49-F238E27FC236}">
                <a16:creationId xmlns:a16="http://schemas.microsoft.com/office/drawing/2014/main" id="{AC820294-11A7-4905-B780-5B6130C220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pic>
        <p:nvPicPr>
          <p:cNvPr id="11" name="Picture 10">
            <a:extLst>
              <a:ext uri="{FF2B5EF4-FFF2-40B4-BE49-F238E27FC236}">
                <a16:creationId xmlns:a16="http://schemas.microsoft.com/office/drawing/2014/main" id="{27095D43-FC51-44B3-8B9F-49EAF1A12F6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872231" y="915283"/>
            <a:ext cx="2328919" cy="3977973"/>
          </a:xfrm>
          <a:prstGeom prst="rect">
            <a:avLst/>
          </a:prstGeom>
        </p:spPr>
      </p:pic>
      <p:pic>
        <p:nvPicPr>
          <p:cNvPr id="13" name="Picture 12">
            <a:extLst>
              <a:ext uri="{FF2B5EF4-FFF2-40B4-BE49-F238E27FC236}">
                <a16:creationId xmlns:a16="http://schemas.microsoft.com/office/drawing/2014/main" id="{7C46AD41-95E0-4276-BD9F-5BE763EEDE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69467" y="5617014"/>
            <a:ext cx="1454150" cy="458000"/>
          </a:xfrm>
          <a:prstGeom prst="rect">
            <a:avLst/>
          </a:prstGeom>
        </p:spPr>
      </p:pic>
      <p:sp>
        <p:nvSpPr>
          <p:cNvPr id="10" name="Title 1">
            <a:extLst>
              <a:ext uri="{FF2B5EF4-FFF2-40B4-BE49-F238E27FC236}">
                <a16:creationId xmlns:a16="http://schemas.microsoft.com/office/drawing/2014/main" id="{A9FD338B-AD14-4C16-B25A-881DAC4E4EB9}"/>
              </a:ext>
            </a:extLst>
          </p:cNvPr>
          <p:cNvSpPr txBox="1">
            <a:spLocks/>
          </p:cNvSpPr>
          <p:nvPr userDrawn="1"/>
        </p:nvSpPr>
        <p:spPr>
          <a:xfrm>
            <a:off x="630936" y="813816"/>
            <a:ext cx="7935992" cy="332399"/>
          </a:xfrm>
          <a:prstGeom prst="rect">
            <a:avLst/>
          </a:prstGeom>
        </p:spPr>
        <p:txBody>
          <a:bodyPr vert="horz" lIns="0" tIns="0" rIns="0" bIns="0" rtlCol="0" anchor="t" anchorCtr="0">
            <a:noAutofit/>
          </a:bodyPr>
          <a:lstStyle>
            <a:lvl1pPr algn="l" defTabSz="894100" rtl="0" eaLnBrk="1" latinLnBrk="0" hangingPunct="1">
              <a:lnSpc>
                <a:spcPct val="90000"/>
              </a:lnSpc>
              <a:spcBef>
                <a:spcPct val="0"/>
              </a:spcBef>
              <a:buNone/>
              <a:defRPr sz="3200" kern="1200">
                <a:solidFill>
                  <a:srgbClr val="0098FF"/>
                </a:solidFill>
                <a:latin typeface="Antenna" panose="02000503000000020004" pitchFamily="2" charset="0"/>
                <a:ea typeface="+mj-ea"/>
                <a:cs typeface="+mj-cs"/>
              </a:defRPr>
            </a:lvl1pPr>
          </a:lstStyle>
          <a:p>
            <a:pPr marL="0" marR="0" lvl="0" indent="0" algn="l" defTabSz="8941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j-ea"/>
                <a:cs typeface="+mj-cs"/>
              </a:rPr>
              <a:t>Look Within</a:t>
            </a:r>
          </a:p>
        </p:txBody>
      </p:sp>
      <p:sp>
        <p:nvSpPr>
          <p:cNvPr id="12" name="Text Placeholder 3">
            <a:extLst>
              <a:ext uri="{FF2B5EF4-FFF2-40B4-BE49-F238E27FC236}">
                <a16:creationId xmlns:a16="http://schemas.microsoft.com/office/drawing/2014/main" id="{D6F34B2A-16BA-1A47-9B8C-BDA10C1FE58C}"/>
              </a:ext>
            </a:extLst>
          </p:cNvPr>
          <p:cNvSpPr>
            <a:spLocks noGrp="1"/>
          </p:cNvSpPr>
          <p:nvPr>
            <p:ph type="body" sz="quarter" idx="14"/>
          </p:nvPr>
        </p:nvSpPr>
        <p:spPr>
          <a:xfrm>
            <a:off x="630935" y="1463040"/>
            <a:ext cx="7932039" cy="1066700"/>
          </a:xfrm>
          <a:prstGeom prst="rect">
            <a:avLst/>
          </a:prstGeom>
        </p:spPr>
        <p:txBody>
          <a:bodyPr wrap="none" lIns="0" tIns="0" rIns="0" bIns="0">
            <a:noAutofit/>
          </a:bodyPr>
          <a:lstStyle>
            <a:lvl1pPr marL="228600" indent="-228600">
              <a:lnSpc>
                <a:spcPct val="120000"/>
              </a:lnSpc>
              <a:buFont typeface="+mj-lt"/>
              <a:buAutoNum type="arabicPeriod"/>
              <a:defRPr sz="1600">
                <a:solidFill>
                  <a:schemeClr val="accent2"/>
                </a:solidFill>
                <a:latin typeface="+mj-lt"/>
              </a:defRPr>
            </a:lvl1pPr>
          </a:lstStyle>
          <a:p>
            <a:pPr lvl="0"/>
            <a:r>
              <a:rPr lang="en-US" dirty="0"/>
              <a:t>Edit Master text styles</a:t>
            </a:r>
          </a:p>
        </p:txBody>
      </p:sp>
      <p:sp>
        <p:nvSpPr>
          <p:cNvPr id="14" name="Disclaimer">
            <a:extLst>
              <a:ext uri="{FF2B5EF4-FFF2-40B4-BE49-F238E27FC236}">
                <a16:creationId xmlns:a16="http://schemas.microsoft.com/office/drawing/2014/main" id="{A487C6D0-2F60-450F-8A79-2ADDB932F460}"/>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9" name="TextBox 8">
            <a:extLst>
              <a:ext uri="{FF2B5EF4-FFF2-40B4-BE49-F238E27FC236}">
                <a16:creationId xmlns:a16="http://schemas.microsoft.com/office/drawing/2014/main" id="{A7C3894A-F0BD-4B7C-B25C-9F92C2E1FA6E}"/>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j-lt"/>
                <a:ea typeface="+mn-ea"/>
                <a:cs typeface="+mn-cs"/>
              </a:rPr>
              <a:t>US-</a:t>
            </a:r>
            <a:r>
              <a:rPr lang="en-US" sz="1000" b="0" kern="1200" dirty="0" err="1">
                <a:solidFill>
                  <a:schemeClr val="tx1"/>
                </a:solidFill>
                <a:latin typeface="+mj-lt"/>
                <a:ea typeface="+mn-ea"/>
                <a:cs typeface="+mn-cs"/>
              </a:rPr>
              <a:t>ONCA</a:t>
            </a:r>
            <a:r>
              <a:rPr lang="en-US" sz="1000" b="0" kern="1200" dirty="0">
                <a:solidFill>
                  <a:schemeClr val="tx1"/>
                </a:solidFill>
                <a:latin typeface="+mj-lt"/>
                <a:ea typeface="+mn-ea"/>
                <a:cs typeface="+mn-cs"/>
              </a:rPr>
              <a:t>-200029 </a:t>
            </a:r>
          </a:p>
        </p:txBody>
      </p:sp>
    </p:spTree>
    <p:extLst>
      <p:ext uri="{BB962C8B-B14F-4D97-AF65-F5344CB8AC3E}">
        <p14:creationId xmlns:p14="http://schemas.microsoft.com/office/powerpoint/2010/main" val="2973929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8101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4946" y="813816"/>
            <a:ext cx="6929244" cy="415498"/>
          </a:xfrm>
          <a:prstGeom prst="rect">
            <a:avLst/>
          </a:prstGeom>
        </p:spPr>
        <p:txBody>
          <a:bodyPr wrap="square" lIns="0" tIns="0" rIns="0" bIns="0" anchor="t" anchorCtr="0">
            <a:noAutofit/>
          </a:bodyPr>
          <a:lstStyle>
            <a:lvl1pPr>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grpSp>
        <p:nvGrpSpPr>
          <p:cNvPr id="11" name="Group 10">
            <a:extLst>
              <a:ext uri="{FF2B5EF4-FFF2-40B4-BE49-F238E27FC236}">
                <a16:creationId xmlns:a16="http://schemas.microsoft.com/office/drawing/2014/main" id="{8B738568-F952-403E-B0FD-C83775544770}"/>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2D450C40-A934-4F5A-B7E3-2EC30807A2AA}"/>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63F39B9D-D0D9-42FB-8E0E-329363DBC367}"/>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4" name="Content Placeholder 3">
            <a:extLst>
              <a:ext uri="{FF2B5EF4-FFF2-40B4-BE49-F238E27FC236}">
                <a16:creationId xmlns:a16="http://schemas.microsoft.com/office/drawing/2014/main" id="{51CB42C4-CD60-4C48-B348-1E285739D66B}"/>
              </a:ext>
            </a:extLst>
          </p:cNvPr>
          <p:cNvSpPr>
            <a:spLocks noGrp="1"/>
          </p:cNvSpPr>
          <p:nvPr>
            <p:ph sz="quarter" idx="11"/>
          </p:nvPr>
        </p:nvSpPr>
        <p:spPr>
          <a:xfrm>
            <a:off x="995363" y="1782128"/>
            <a:ext cx="7315200" cy="4237672"/>
          </a:xfrm>
          <a:prstGeom prst="rect">
            <a:avLst/>
          </a:prstGeom>
        </p:spPr>
        <p:txBody>
          <a:bodyPr lIns="0" tIns="0" rIns="0" bIns="0"/>
          <a:lstStyle>
            <a:lvl1pPr>
              <a:lnSpc>
                <a:spcPct val="110000"/>
              </a:lnSpc>
              <a:spcAft>
                <a:spcPts val="600"/>
              </a:spcAft>
              <a:defRPr lang="en-US" sz="1100" b="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894100" rtl="0" eaLnBrk="1" latinLnBrk="0" hangingPunct="1">
              <a:lnSpc>
                <a:spcPct val="90000"/>
              </a:lnSpc>
              <a:spcBef>
                <a:spcPts val="978"/>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884843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4DD72144-4DA3-4046-BD7B-57C49195B800}"/>
              </a:ext>
            </a:extLst>
          </p:cNvPr>
          <p:cNvSpPr>
            <a:spLocks noGrp="1"/>
          </p:cNvSpPr>
          <p:nvPr>
            <p:ph type="title" hasCustomPrompt="1"/>
          </p:nvPr>
        </p:nvSpPr>
        <p:spPr>
          <a:xfrm>
            <a:off x="412466" y="840777"/>
            <a:ext cx="8376220" cy="349002"/>
          </a:xfrm>
          <a:prstGeom prst="rect">
            <a:avLst/>
          </a:prstGeom>
        </p:spPr>
        <p:txBody>
          <a:bodyPr vert="horz" lIns="0" tIns="45720" rIns="0" bIns="45720" rtlCol="0" anchor="t">
            <a:noAutofit/>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Slide</a:t>
            </a:r>
          </a:p>
        </p:txBody>
      </p:sp>
      <p:sp>
        <p:nvSpPr>
          <p:cNvPr id="10" name="Text Placeholder 2">
            <a:extLst>
              <a:ext uri="{FF2B5EF4-FFF2-40B4-BE49-F238E27FC236}">
                <a16:creationId xmlns:a16="http://schemas.microsoft.com/office/drawing/2014/main" id="{C784FCB0-DFA5-4176-8584-BDD2DEE2E25F}"/>
              </a:ext>
            </a:extLst>
          </p:cNvPr>
          <p:cNvSpPr>
            <a:spLocks noGrp="1"/>
          </p:cNvSpPr>
          <p:nvPr>
            <p:ph idx="1" hasCustomPrompt="1"/>
          </p:nvPr>
        </p:nvSpPr>
        <p:spPr>
          <a:xfrm>
            <a:off x="412468" y="1370627"/>
            <a:ext cx="8376221" cy="4876510"/>
          </a:xfrm>
          <a:prstGeom prst="rect">
            <a:avLst/>
          </a:prstGeom>
        </p:spPr>
        <p:txBody>
          <a:bodyPr vert="horz" lIns="0" tIns="45720" rIns="0" bIns="45720" numCol="2" spcCol="365760" rtlCol="0">
            <a:noAutofit/>
          </a:bodyPr>
          <a:lstStyle>
            <a:lvl1pPr>
              <a:defRPr sz="1069">
                <a:latin typeface="Open Sans" panose="020B0606030504020204" pitchFamily="34" charset="0"/>
                <a:ea typeface="Open Sans" panose="020B0606030504020204" pitchFamily="34" charset="0"/>
                <a:cs typeface="Open Sans" panose="020B0606030504020204" pitchFamily="34" charset="0"/>
              </a:defRPr>
            </a:lvl1pPr>
            <a:lvl2pPr>
              <a:defRPr sz="1069">
                <a:latin typeface="Open Sans" panose="020B0606030504020204" pitchFamily="34" charset="0"/>
                <a:ea typeface="Open Sans" panose="020B0606030504020204" pitchFamily="34" charset="0"/>
                <a:cs typeface="Open Sans" panose="020B0606030504020204" pitchFamily="34" charset="0"/>
              </a:defRPr>
            </a:lvl2pPr>
            <a:lvl3pPr>
              <a:defRPr sz="1069">
                <a:latin typeface="Open Sans" panose="020B0606030504020204" pitchFamily="34" charset="0"/>
                <a:ea typeface="Open Sans" panose="020B0606030504020204" pitchFamily="34" charset="0"/>
                <a:cs typeface="Open Sans" panose="020B0606030504020204" pitchFamily="34" charset="0"/>
              </a:defRPr>
            </a:lvl3pPr>
            <a:lvl4pPr>
              <a:defRPr sz="1069">
                <a:latin typeface="Open Sans" panose="020B0606030504020204" pitchFamily="34" charset="0"/>
                <a:ea typeface="Open Sans" panose="020B0606030504020204" pitchFamily="34" charset="0"/>
                <a:cs typeface="Open Sans" panose="020B0606030504020204" pitchFamily="34" charset="0"/>
              </a:defRPr>
            </a:lvl4pPr>
            <a:lvl5pPr>
              <a:defRPr sz="1069">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64508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_1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771" y="744799"/>
            <a:ext cx="8229605" cy="369332"/>
          </a:xfrm>
        </p:spPr>
        <p:txBody>
          <a:bodyPr wrap="square" anchor="t">
            <a:spAutoFit/>
          </a:bodyPr>
          <a:lstStyle>
            <a:lvl1pPr marL="0" marR="0" indent="0" algn="l" defTabSz="914400" rtl="0" eaLnBrk="1" fontAlgn="auto" latinLnBrk="0" hangingPunct="1">
              <a:lnSpc>
                <a:spcPct val="100000"/>
              </a:lnSpc>
              <a:spcBef>
                <a:spcPts val="1200"/>
              </a:spcBef>
              <a:spcAft>
                <a:spcPts val="1200"/>
              </a:spcAft>
              <a:buClrTx/>
              <a:buSzTx/>
              <a:buFontTx/>
              <a:buNone/>
              <a:tabLst/>
              <a:defRPr/>
            </a:lvl1p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2400" b="0" i="0" u="none" strike="noStrike" kern="1200" cap="none" spc="0" normalizeH="0" baseline="0" noProof="0" dirty="0">
                <a:ln>
                  <a:noFill/>
                </a:ln>
                <a:solidFill>
                  <a:srgbClr val="071D49"/>
                </a:solidFill>
                <a:effectLst/>
                <a:uLnTx/>
                <a:uFillTx/>
                <a:latin typeface="+mj-lt"/>
                <a:ea typeface="+mn-ea"/>
                <a:cs typeface="+mn-cs"/>
              </a:rPr>
              <a:t>Section Title</a:t>
            </a:r>
          </a:p>
        </p:txBody>
      </p:sp>
      <p:sp>
        <p:nvSpPr>
          <p:cNvPr id="3" name="Content Placeholder 2"/>
          <p:cNvSpPr>
            <a:spLocks noGrp="1"/>
          </p:cNvSpPr>
          <p:nvPr>
            <p:ph idx="1" hasCustomPrompt="1"/>
          </p:nvPr>
        </p:nvSpPr>
        <p:spPr>
          <a:xfrm>
            <a:off x="485769" y="1309511"/>
            <a:ext cx="8229605" cy="4800600"/>
          </a:xfrm>
        </p:spPr>
        <p:txBody>
          <a:bodyPr numCol="1" spcCol="283464"/>
          <a:lstStyle>
            <a:lvl1pPr marL="0" marR="0" indent="0" algn="l" defTabSz="914400" rtl="0" eaLnBrk="1" fontAlgn="auto" latinLnBrk="0" hangingPunct="1">
              <a:lnSpc>
                <a:spcPct val="100000"/>
              </a:lnSpc>
              <a:spcBef>
                <a:spcPts val="1200"/>
              </a:spcBef>
              <a:spcAft>
                <a:spcPts val="1200"/>
              </a:spcAft>
              <a:buClrTx/>
              <a:buSzTx/>
              <a:buFontTx/>
              <a:buNone/>
              <a:tabLst/>
              <a:defRPr/>
            </a:lvl1pPr>
            <a:lvl2pPr marL="0" marR="0" indent="0" algn="l" defTabSz="914400" rtl="0" eaLnBrk="1" fontAlgn="auto" latinLnBrk="0" hangingPunct="1">
              <a:lnSpc>
                <a:spcPct val="110000"/>
              </a:lnSpc>
              <a:spcBef>
                <a:spcPts val="0"/>
              </a:spcBef>
              <a:spcAft>
                <a:spcPts val="600"/>
              </a:spcAft>
              <a:buClr>
                <a:srgbClr val="071D49"/>
              </a:buClr>
              <a:buSzPct val="85000"/>
              <a:buFont typeface="Arial" panose="020B0604020202020204" pitchFamily="34" charset="0"/>
              <a:buNone/>
              <a:tabLst>
                <a:tab pos="171450" algn="l"/>
              </a:tabLst>
              <a:defRPr sz="1100"/>
            </a:lvl2pPr>
            <a:lvl3pPr>
              <a:defRPr sz="1100"/>
            </a:lvl3pPr>
          </a:lstStyle>
          <a:p>
            <a:pPr marL="171450" marR="0" lvl="1" indent="-171450" algn="l" defTabSz="914400" rtl="0" eaLnBrk="1" fontAlgn="auto" latinLnBrk="0" hangingPunct="1">
              <a:lnSpc>
                <a:spcPct val="110000"/>
              </a:lnSpc>
              <a:spcBef>
                <a:spcPts val="0"/>
              </a:spcBef>
              <a:spcAft>
                <a:spcPts val="600"/>
              </a:spcAft>
              <a:buClr>
                <a:srgbClr val="071D49"/>
              </a:buClr>
              <a:buSzPct val="85000"/>
              <a:tabLst>
                <a:tab pos="171450" algn="l"/>
              </a:tabLst>
              <a:defRPr/>
            </a:pPr>
            <a:r>
              <a:rPr kumimoji="0" lang="en-US" sz="11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itchFamily="34" charset="0"/>
              </a:rPr>
              <a:t>Body text</a:t>
            </a:r>
          </a:p>
        </p:txBody>
      </p:sp>
    </p:spTree>
    <p:extLst>
      <p:ext uri="{BB962C8B-B14F-4D97-AF65-F5344CB8AC3E}">
        <p14:creationId xmlns:p14="http://schemas.microsoft.com/office/powerpoint/2010/main" val="1298447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ection">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2950916"/>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3569239"/>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6" name="Rectangle 15">
            <a:extLst>
              <a:ext uri="{FF2B5EF4-FFF2-40B4-BE49-F238E27FC236}">
                <a16:creationId xmlns:a16="http://schemas.microsoft.com/office/drawing/2014/main" id="{6CD0423F-FAF3-4200-AFE8-41C167FED59D}"/>
              </a:ext>
            </a:extLst>
          </p:cNvPr>
          <p:cNvSpPr/>
          <p:nvPr userDrawn="1"/>
        </p:nvSpPr>
        <p:spPr>
          <a:xfrm>
            <a:off x="0" y="360678"/>
            <a:ext cx="9201150" cy="2070868"/>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CC4400E5-DFED-4BF6-9226-0B379B2579E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814" t="18615" r="5092" b="3735"/>
          <a:stretch/>
        </p:blipFill>
        <p:spPr>
          <a:xfrm>
            <a:off x="7833361" y="360679"/>
            <a:ext cx="1367790" cy="2070867"/>
          </a:xfrm>
          <a:prstGeom prst="rect">
            <a:avLst/>
          </a:prstGeom>
        </p:spPr>
      </p:pic>
      <p:pic>
        <p:nvPicPr>
          <p:cNvPr id="18" name="Picture 17">
            <a:extLst>
              <a:ext uri="{FF2B5EF4-FFF2-40B4-BE49-F238E27FC236}">
                <a16:creationId xmlns:a16="http://schemas.microsoft.com/office/drawing/2014/main" id="{36097C50-E9F5-42D0-81C1-0A00E60CAF66}"/>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2" r="8592" b="36993"/>
          <a:stretch/>
        </p:blipFill>
        <p:spPr>
          <a:xfrm>
            <a:off x="2996443" y="1179114"/>
            <a:ext cx="1945553" cy="1252433"/>
          </a:xfrm>
          <a:prstGeom prst="rect">
            <a:avLst/>
          </a:prstGeom>
        </p:spPr>
      </p:pic>
      <p:pic>
        <p:nvPicPr>
          <p:cNvPr id="19" name="Picture 18">
            <a:extLst>
              <a:ext uri="{FF2B5EF4-FFF2-40B4-BE49-F238E27FC236}">
                <a16:creationId xmlns:a16="http://schemas.microsoft.com/office/drawing/2014/main" id="{84D134F2-5932-4793-B9B5-266F52C9AE9D}"/>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45160" r="-1" b="31853"/>
          <a:stretch/>
        </p:blipFill>
        <p:spPr>
          <a:xfrm>
            <a:off x="-1" y="1278961"/>
            <a:ext cx="1026161" cy="1152585"/>
          </a:xfrm>
          <a:prstGeom prst="rect">
            <a:avLst/>
          </a:prstGeom>
        </p:spPr>
      </p:pic>
      <p:pic>
        <p:nvPicPr>
          <p:cNvPr id="20" name="Picture 19">
            <a:extLst>
              <a:ext uri="{FF2B5EF4-FFF2-40B4-BE49-F238E27FC236}">
                <a16:creationId xmlns:a16="http://schemas.microsoft.com/office/drawing/2014/main" id="{008B2196-C94E-4450-8611-DB29E61393EA}"/>
              </a:ext>
            </a:extLst>
          </p:cNvPr>
          <p:cNvPicPr>
            <a:picLocks noChangeAspect="1"/>
          </p:cNvPicPr>
          <p:nvPr userDrawn="1"/>
        </p:nvPicPr>
        <p:blipFill rotWithShape="1">
          <a:blip r:embed="rId5">
            <a:alphaModFix amt="63000"/>
            <a:extLst>
              <a:ext uri="{28A0092B-C50C-407E-A947-70E740481C1C}">
                <a14:useLocalDpi xmlns:a14="http://schemas.microsoft.com/office/drawing/2010/main" val="0"/>
              </a:ext>
            </a:extLst>
          </a:blip>
          <a:srcRect l="-6236" t="-26286" r="6236" b="29507"/>
          <a:stretch/>
        </p:blipFill>
        <p:spPr>
          <a:xfrm>
            <a:off x="5481325" y="374023"/>
            <a:ext cx="2352035" cy="2057523"/>
          </a:xfrm>
          <a:prstGeom prst="rect">
            <a:avLst/>
          </a:prstGeom>
        </p:spPr>
      </p:pic>
      <p:pic>
        <p:nvPicPr>
          <p:cNvPr id="22" name="Picture 21">
            <a:extLst>
              <a:ext uri="{FF2B5EF4-FFF2-40B4-BE49-F238E27FC236}">
                <a16:creationId xmlns:a16="http://schemas.microsoft.com/office/drawing/2014/main" id="{B8A332E0-32E7-4590-98FA-ABD29159AD37}"/>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1" r="8592" b="-12604"/>
          <a:stretch/>
        </p:blipFill>
        <p:spPr>
          <a:xfrm>
            <a:off x="1168274" y="665773"/>
            <a:ext cx="1303568" cy="1423548"/>
          </a:xfrm>
          <a:prstGeom prst="rect">
            <a:avLst/>
          </a:prstGeom>
        </p:spPr>
      </p:pic>
    </p:spTree>
    <p:extLst>
      <p:ext uri="{BB962C8B-B14F-4D97-AF65-F5344CB8AC3E}">
        <p14:creationId xmlns:p14="http://schemas.microsoft.com/office/powerpoint/2010/main" val="15000219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702B2D-F8BE-4AF3-95B5-1C7DF49051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201150" cy="6374459"/>
          </a:xfrm>
          <a:prstGeom prst="rect">
            <a:avLst/>
          </a:prstGeom>
        </p:spPr>
      </p:pic>
      <p:pic>
        <p:nvPicPr>
          <p:cNvPr id="10" name="Cover FPO" hidden="1">
            <a:extLst>
              <a:ext uri="{FF2B5EF4-FFF2-40B4-BE49-F238E27FC236}">
                <a16:creationId xmlns:a16="http://schemas.microsoft.com/office/drawing/2014/main" id="{1E6E8217-92B9-49B5-9111-C14C0B5134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3" name="Text Placeholder 12">
            <a:extLst>
              <a:ext uri="{FF2B5EF4-FFF2-40B4-BE49-F238E27FC236}">
                <a16:creationId xmlns:a16="http://schemas.microsoft.com/office/drawing/2014/main" id="{EA97D07C-CE45-4D19-B2A2-4E0BF2BF3E87}"/>
              </a:ext>
            </a:extLst>
          </p:cNvPr>
          <p:cNvSpPr>
            <a:spLocks noGrp="1"/>
          </p:cNvSpPr>
          <p:nvPr>
            <p:ph type="body" sz="quarter" idx="10"/>
          </p:nvPr>
        </p:nvSpPr>
        <p:spPr>
          <a:xfrm>
            <a:off x="752475" y="2736040"/>
            <a:ext cx="4549322" cy="492443"/>
          </a:xfrm>
          <a:prstGeom prst="rect">
            <a:avLst/>
          </a:prstGeom>
          <a:noFill/>
        </p:spPr>
        <p:txBody>
          <a:bodyPr wrap="square" lIns="0" tIns="0" rIns="0" bIns="0">
            <a:noAutofit/>
          </a:bodyPr>
          <a:lstStyle>
            <a:lvl1pPr marL="0" indent="0" algn="l" defTabSz="457200" rtl="0" eaLnBrk="1" latinLnBrk="0" hangingPunct="1">
              <a:lnSpc>
                <a:spcPct val="100000"/>
              </a:lnSpc>
              <a:buNone/>
              <a:defRPr lang="en-US" sz="3200" b="0" dirty="0" smtClean="0">
                <a:solidFill>
                  <a:schemeClr val="accent2"/>
                </a:solidFill>
                <a:latin typeface="+mj-lt"/>
              </a:defRPr>
            </a:lvl1pPr>
          </a:lstStyle>
          <a:p>
            <a:pPr lvl="0"/>
            <a:r>
              <a:rPr lang="en-US" dirty="0"/>
              <a:t>Edit Master text styles</a:t>
            </a:r>
          </a:p>
        </p:txBody>
      </p:sp>
      <p:pic>
        <p:nvPicPr>
          <p:cNvPr id="15" name="Picture 14">
            <a:extLst>
              <a:ext uri="{FF2B5EF4-FFF2-40B4-BE49-F238E27FC236}">
                <a16:creationId xmlns:a16="http://schemas.microsoft.com/office/drawing/2014/main" id="{B6EF9E96-BE72-4220-8C96-04F111EB5BB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153" y="4438400"/>
            <a:ext cx="624670" cy="624670"/>
          </a:xfrm>
          <a:prstGeom prst="rect">
            <a:avLst/>
          </a:prstGeom>
        </p:spPr>
      </p:pic>
      <p:pic>
        <p:nvPicPr>
          <p:cNvPr id="17" name="Picture 16">
            <a:extLst>
              <a:ext uri="{FF2B5EF4-FFF2-40B4-BE49-F238E27FC236}">
                <a16:creationId xmlns:a16="http://schemas.microsoft.com/office/drawing/2014/main" id="{94CAA611-58E9-46FD-BAAA-7F06E5A140D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386" y="5756692"/>
            <a:ext cx="1121110" cy="195276"/>
          </a:xfrm>
          <a:prstGeom prst="rect">
            <a:avLst/>
          </a:prstGeom>
        </p:spPr>
      </p:pic>
      <p:pic>
        <p:nvPicPr>
          <p:cNvPr id="19" name="Picture 18">
            <a:extLst>
              <a:ext uri="{FF2B5EF4-FFF2-40B4-BE49-F238E27FC236}">
                <a16:creationId xmlns:a16="http://schemas.microsoft.com/office/drawing/2014/main" id="{C8254D9F-CE43-4076-9EE5-544532F4F06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5012" y="666034"/>
            <a:ext cx="1395413" cy="1245981"/>
          </a:xfrm>
          <a:prstGeom prst="rect">
            <a:avLst/>
          </a:prstGeom>
        </p:spPr>
      </p:pic>
      <p:pic>
        <p:nvPicPr>
          <p:cNvPr id="22" name="Picture 21" hidden="1">
            <a:extLst>
              <a:ext uri="{FF2B5EF4-FFF2-40B4-BE49-F238E27FC236}">
                <a16:creationId xmlns:a16="http://schemas.microsoft.com/office/drawing/2014/main" id="{FB05714D-C1E3-43FA-BDF2-5DF39AB0D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Tree>
    <p:extLst>
      <p:ext uri="{BB962C8B-B14F-4D97-AF65-F5344CB8AC3E}">
        <p14:creationId xmlns:p14="http://schemas.microsoft.com/office/powerpoint/2010/main" val="214332301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95C40F6-0A78-46F8-88F6-2B7C67B1FC9F}"/>
              </a:ext>
            </a:extLst>
          </p:cNvPr>
          <p:cNvSpPr>
            <a:spLocks noGrp="1"/>
          </p:cNvSpPr>
          <p:nvPr>
            <p:ph type="pic" sz="quarter" idx="13"/>
          </p:nvPr>
        </p:nvSpPr>
        <p:spPr>
          <a:xfrm>
            <a:off x="0" y="357044"/>
            <a:ext cx="9201149" cy="3131222"/>
          </a:xfrm>
          <a:prstGeom prst="rect">
            <a:avLst/>
          </a:prstGeom>
          <a:solidFill>
            <a:schemeClr val="bg1"/>
          </a:solidFill>
          <a:ln>
            <a:noFill/>
          </a:ln>
        </p:spPr>
        <p:txBody>
          <a:bodyPr/>
          <a:lstStyle>
            <a:lvl1pPr marL="0" indent="0" algn="ctr">
              <a:buNone/>
              <a:defRPr>
                <a:latin typeface="+mj-lt"/>
              </a:defRPr>
            </a:lvl1pPr>
          </a:lstStyle>
          <a:p>
            <a:r>
              <a:rPr lang="en-US" dirty="0"/>
              <a:t>Click icon to add picture</a:t>
            </a:r>
          </a:p>
        </p:txBody>
      </p:sp>
      <p:pic>
        <p:nvPicPr>
          <p:cNvPr id="7" name="FPO" hidden="1">
            <a:extLst>
              <a:ext uri="{FF2B5EF4-FFF2-40B4-BE49-F238E27FC236}">
                <a16:creationId xmlns:a16="http://schemas.microsoft.com/office/drawing/2014/main" id="{30FB2D88-D185-4897-A2D3-2BAAEB061B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3" name="Subtitle 2"/>
          <p:cNvSpPr>
            <a:spLocks noGrp="1"/>
          </p:cNvSpPr>
          <p:nvPr>
            <p:ph type="subTitle" idx="1" hasCustomPrompt="1"/>
          </p:nvPr>
        </p:nvSpPr>
        <p:spPr>
          <a:xfrm>
            <a:off x="4639733" y="3928109"/>
            <a:ext cx="3923242" cy="193899"/>
          </a:xfrm>
          <a:prstGeom prst="rect">
            <a:avLst/>
          </a:prstGeom>
        </p:spPr>
        <p:txBody>
          <a:bodyPr wrap="square" lIns="0" tIns="0" rIns="0" bIns="0">
            <a:noAutofit/>
          </a:bodyPr>
          <a:lstStyle>
            <a:lvl1pPr marL="0" indent="0" algn="r">
              <a:buNone/>
              <a:defRPr sz="1400" b="1">
                <a:solidFill>
                  <a:schemeClr val="accent1"/>
                </a:solidFill>
                <a:latin typeface="+mj-lt"/>
              </a:defRPr>
            </a:lvl1pPr>
            <a:lvl2pPr marL="447050" indent="0" algn="ctr">
              <a:buNone/>
              <a:defRPr sz="1956"/>
            </a:lvl2pPr>
            <a:lvl3pPr marL="894100" indent="0" algn="ctr">
              <a:buNone/>
              <a:defRPr sz="1760"/>
            </a:lvl3pPr>
            <a:lvl4pPr marL="1341150" indent="0" algn="ctr">
              <a:buNone/>
              <a:defRPr sz="1564"/>
            </a:lvl4pPr>
            <a:lvl5pPr marL="1788201" indent="0" algn="ctr">
              <a:buNone/>
              <a:defRPr sz="1564"/>
            </a:lvl5pPr>
            <a:lvl6pPr marL="2235251" indent="0" algn="ctr">
              <a:buNone/>
              <a:defRPr sz="1564"/>
            </a:lvl6pPr>
            <a:lvl7pPr marL="2682301" indent="0" algn="ctr">
              <a:buNone/>
              <a:defRPr sz="1564"/>
            </a:lvl7pPr>
            <a:lvl8pPr marL="3129351" indent="0" algn="ctr">
              <a:buNone/>
              <a:defRPr sz="1564"/>
            </a:lvl8pPr>
            <a:lvl9pPr marL="3576401" indent="0" algn="ctr">
              <a:buNone/>
              <a:defRPr sz="1564"/>
            </a:lvl9pPr>
          </a:lstStyle>
          <a:p>
            <a:r>
              <a:rPr lang="en-US" dirty="0"/>
              <a:t>CLICK TO EDIT MASTER SUBTITLE STYLE</a:t>
            </a:r>
          </a:p>
        </p:txBody>
      </p:sp>
      <p:pic>
        <p:nvPicPr>
          <p:cNvPr id="12" name="fpopoly" hidden="1">
            <a:extLst>
              <a:ext uri="{FF2B5EF4-FFF2-40B4-BE49-F238E27FC236}">
                <a16:creationId xmlns:a16="http://schemas.microsoft.com/office/drawing/2014/main" id="{8B242535-B371-4397-B269-2CF0188093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694021" y="357044"/>
            <a:ext cx="1507129" cy="1964516"/>
          </a:xfrm>
          <a:prstGeom prst="rect">
            <a:avLst/>
          </a:prstGeom>
        </p:spPr>
      </p:pic>
      <p:sp>
        <p:nvSpPr>
          <p:cNvPr id="9" name="Text Placeholder 7">
            <a:extLst>
              <a:ext uri="{FF2B5EF4-FFF2-40B4-BE49-F238E27FC236}">
                <a16:creationId xmlns:a16="http://schemas.microsoft.com/office/drawing/2014/main" id="{1327F621-1C13-634D-AB3D-6C7A0C2A6626}"/>
              </a:ext>
            </a:extLst>
          </p:cNvPr>
          <p:cNvSpPr>
            <a:spLocks noGrp="1"/>
          </p:cNvSpPr>
          <p:nvPr>
            <p:ph type="body" sz="quarter" idx="14"/>
          </p:nvPr>
        </p:nvSpPr>
        <p:spPr>
          <a:xfrm>
            <a:off x="3263900" y="4441680"/>
            <a:ext cx="5299075" cy="633743"/>
          </a:xfrm>
          <a:prstGeom prst="rect">
            <a:avLst/>
          </a:prstGeom>
        </p:spPr>
        <p:txBody>
          <a:bodyPr wrap="square" lIns="0" tIns="0" rIns="0" bIns="0">
            <a:noAutofit/>
          </a:bodyPr>
          <a:lstStyle>
            <a:lvl1pPr marL="0" indent="0" algn="r">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1276115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pter Section">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2950916"/>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3569239"/>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6" name="Rectangle 15">
            <a:extLst>
              <a:ext uri="{FF2B5EF4-FFF2-40B4-BE49-F238E27FC236}">
                <a16:creationId xmlns:a16="http://schemas.microsoft.com/office/drawing/2014/main" id="{6CD0423F-FAF3-4200-AFE8-41C167FED59D}"/>
              </a:ext>
            </a:extLst>
          </p:cNvPr>
          <p:cNvSpPr/>
          <p:nvPr userDrawn="1"/>
        </p:nvSpPr>
        <p:spPr>
          <a:xfrm>
            <a:off x="0" y="360678"/>
            <a:ext cx="9201150" cy="2070868"/>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CC4400E5-DFED-4BF6-9226-0B379B2579E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814" t="18615" r="5092" b="3735"/>
          <a:stretch/>
        </p:blipFill>
        <p:spPr>
          <a:xfrm>
            <a:off x="7833361" y="360679"/>
            <a:ext cx="1367790" cy="2070867"/>
          </a:xfrm>
          <a:prstGeom prst="rect">
            <a:avLst/>
          </a:prstGeom>
        </p:spPr>
      </p:pic>
      <p:pic>
        <p:nvPicPr>
          <p:cNvPr id="18" name="Picture 17">
            <a:extLst>
              <a:ext uri="{FF2B5EF4-FFF2-40B4-BE49-F238E27FC236}">
                <a16:creationId xmlns:a16="http://schemas.microsoft.com/office/drawing/2014/main" id="{36097C50-E9F5-42D0-81C1-0A00E60CAF66}"/>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2" r="8592" b="36993"/>
          <a:stretch/>
        </p:blipFill>
        <p:spPr>
          <a:xfrm>
            <a:off x="2996443" y="1179114"/>
            <a:ext cx="1945553" cy="1252433"/>
          </a:xfrm>
          <a:prstGeom prst="rect">
            <a:avLst/>
          </a:prstGeom>
        </p:spPr>
      </p:pic>
      <p:pic>
        <p:nvPicPr>
          <p:cNvPr id="19" name="Picture 18">
            <a:extLst>
              <a:ext uri="{FF2B5EF4-FFF2-40B4-BE49-F238E27FC236}">
                <a16:creationId xmlns:a16="http://schemas.microsoft.com/office/drawing/2014/main" id="{84D134F2-5932-4793-B9B5-266F52C9AE9D}"/>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45160" r="-1" b="31853"/>
          <a:stretch/>
        </p:blipFill>
        <p:spPr>
          <a:xfrm>
            <a:off x="-1" y="1278961"/>
            <a:ext cx="1026161" cy="1152585"/>
          </a:xfrm>
          <a:prstGeom prst="rect">
            <a:avLst/>
          </a:prstGeom>
        </p:spPr>
      </p:pic>
      <p:pic>
        <p:nvPicPr>
          <p:cNvPr id="20" name="Picture 19">
            <a:extLst>
              <a:ext uri="{FF2B5EF4-FFF2-40B4-BE49-F238E27FC236}">
                <a16:creationId xmlns:a16="http://schemas.microsoft.com/office/drawing/2014/main" id="{008B2196-C94E-4450-8611-DB29E61393EA}"/>
              </a:ext>
            </a:extLst>
          </p:cNvPr>
          <p:cNvPicPr>
            <a:picLocks noChangeAspect="1"/>
          </p:cNvPicPr>
          <p:nvPr userDrawn="1"/>
        </p:nvPicPr>
        <p:blipFill rotWithShape="1">
          <a:blip r:embed="rId5">
            <a:alphaModFix amt="63000"/>
            <a:extLst>
              <a:ext uri="{28A0092B-C50C-407E-A947-70E740481C1C}">
                <a14:useLocalDpi xmlns:a14="http://schemas.microsoft.com/office/drawing/2010/main" val="0"/>
              </a:ext>
            </a:extLst>
          </a:blip>
          <a:srcRect l="-6236" t="-26286" r="6236" b="29507"/>
          <a:stretch/>
        </p:blipFill>
        <p:spPr>
          <a:xfrm>
            <a:off x="5481325" y="374023"/>
            <a:ext cx="2352035" cy="2057523"/>
          </a:xfrm>
          <a:prstGeom prst="rect">
            <a:avLst/>
          </a:prstGeom>
        </p:spPr>
      </p:pic>
      <p:pic>
        <p:nvPicPr>
          <p:cNvPr id="22" name="Picture 21">
            <a:extLst>
              <a:ext uri="{FF2B5EF4-FFF2-40B4-BE49-F238E27FC236}">
                <a16:creationId xmlns:a16="http://schemas.microsoft.com/office/drawing/2014/main" id="{B8A332E0-32E7-4590-98FA-ABD29159AD37}"/>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1" r="8592" b="-12604"/>
          <a:stretch/>
        </p:blipFill>
        <p:spPr>
          <a:xfrm>
            <a:off x="1168274" y="665773"/>
            <a:ext cx="1303568" cy="1423548"/>
          </a:xfrm>
          <a:prstGeom prst="rect">
            <a:avLst/>
          </a:prstGeom>
        </p:spPr>
      </p:pic>
    </p:spTree>
    <p:extLst>
      <p:ext uri="{BB962C8B-B14F-4D97-AF65-F5344CB8AC3E}">
        <p14:creationId xmlns:p14="http://schemas.microsoft.com/office/powerpoint/2010/main" val="1191328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pter Summary">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6" name="Picture 5">
            <a:extLst>
              <a:ext uri="{FF2B5EF4-FFF2-40B4-BE49-F238E27FC236}">
                <a16:creationId xmlns:a16="http://schemas.microsoft.com/office/drawing/2014/main" id="{E7FA84F7-3492-4915-A763-86288584D09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4526433"/>
            <a:ext cx="1490134" cy="2179167"/>
          </a:xfrm>
          <a:prstGeom prst="rect">
            <a:avLst/>
          </a:prstGeom>
        </p:spPr>
      </p:pic>
      <p:pic>
        <p:nvPicPr>
          <p:cNvPr id="9" name="Picture 8">
            <a:extLst>
              <a:ext uri="{FF2B5EF4-FFF2-40B4-BE49-F238E27FC236}">
                <a16:creationId xmlns:a16="http://schemas.microsoft.com/office/drawing/2014/main" id="{D3F7D295-8161-48E2-9F86-7DFDAAE5DA6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10" name="Picture 9">
            <a:extLst>
              <a:ext uri="{FF2B5EF4-FFF2-40B4-BE49-F238E27FC236}">
                <a16:creationId xmlns:a16="http://schemas.microsoft.com/office/drawing/2014/main" id="{D4304A37-E4F9-42D6-82A2-F72D35B73AC4}"/>
              </a:ext>
            </a:extLst>
          </p:cNvPr>
          <p:cNvPicPr>
            <a:picLocks noChangeAspect="1"/>
          </p:cNvPicPr>
          <p:nvPr userDrawn="1"/>
        </p:nvPicPr>
        <p:blipFill>
          <a:blip r:embed="rId5">
            <a:alphaModFix amt="50000"/>
            <a:extLst>
              <a:ext uri="{28A0092B-C50C-407E-A947-70E740481C1C}">
                <a14:useLocalDpi xmlns:a14="http://schemas.microsoft.com/office/drawing/2010/main" val="0"/>
              </a:ext>
            </a:extLst>
          </a:blip>
          <a:stretch>
            <a:fillRect/>
          </a:stretch>
        </p:blipFill>
        <p:spPr>
          <a:xfrm>
            <a:off x="4966282" y="2772908"/>
            <a:ext cx="2032575" cy="1837236"/>
          </a:xfrm>
          <a:prstGeom prst="rect">
            <a:avLst/>
          </a:prstGeom>
        </p:spPr>
      </p:pic>
      <p:pic>
        <p:nvPicPr>
          <p:cNvPr id="11" name="Picture 10">
            <a:extLst>
              <a:ext uri="{FF2B5EF4-FFF2-40B4-BE49-F238E27FC236}">
                <a16:creationId xmlns:a16="http://schemas.microsoft.com/office/drawing/2014/main" id="{829B956E-875C-46B1-9EC8-08365A6D3A98}"/>
              </a:ext>
            </a:extLst>
          </p:cNvPr>
          <p:cNvPicPr>
            <a:picLocks noChangeAspect="1"/>
          </p:cNvPicPr>
          <p:nvPr userDrawn="1"/>
        </p:nvPicPr>
        <p:blipFill>
          <a:blip r:embed="rId5">
            <a:alphaModFix amt="53000"/>
            <a:extLst>
              <a:ext uri="{28A0092B-C50C-407E-A947-70E740481C1C}">
                <a14:useLocalDpi xmlns:a14="http://schemas.microsoft.com/office/drawing/2010/main" val="0"/>
              </a:ext>
            </a:extLst>
          </a:blip>
          <a:stretch>
            <a:fillRect/>
          </a:stretch>
        </p:blipFill>
        <p:spPr>
          <a:xfrm>
            <a:off x="6441203" y="1854289"/>
            <a:ext cx="2032575" cy="1837236"/>
          </a:xfrm>
          <a:prstGeom prst="rect">
            <a:avLst/>
          </a:prstGeom>
        </p:spPr>
      </p:pic>
      <p:pic>
        <p:nvPicPr>
          <p:cNvPr id="12" name="Picture 11">
            <a:extLst>
              <a:ext uri="{FF2B5EF4-FFF2-40B4-BE49-F238E27FC236}">
                <a16:creationId xmlns:a16="http://schemas.microsoft.com/office/drawing/2014/main" id="{45E9CE5A-AB89-4948-AAB2-4271698FAF10}"/>
              </a:ext>
            </a:extLst>
          </p:cNvPr>
          <p:cNvPicPr>
            <a:picLocks noChangeAspect="1"/>
          </p:cNvPicPr>
          <p:nvPr userDrawn="1"/>
        </p:nvPicPr>
        <p:blipFill>
          <a:blip r:embed="rId5">
            <a:alphaModFix amt="38000"/>
            <a:extLst>
              <a:ext uri="{28A0092B-C50C-407E-A947-70E740481C1C}">
                <a14:useLocalDpi xmlns:a14="http://schemas.microsoft.com/office/drawing/2010/main" val="0"/>
              </a:ext>
            </a:extLst>
          </a:blip>
          <a:stretch>
            <a:fillRect/>
          </a:stretch>
        </p:blipFill>
        <p:spPr>
          <a:xfrm>
            <a:off x="5038358" y="1151395"/>
            <a:ext cx="1708906" cy="1544673"/>
          </a:xfrm>
          <a:prstGeom prst="rect">
            <a:avLst/>
          </a:prstGeom>
        </p:spPr>
      </p:pic>
      <p:pic>
        <p:nvPicPr>
          <p:cNvPr id="13" name="Picture 12">
            <a:extLst>
              <a:ext uri="{FF2B5EF4-FFF2-40B4-BE49-F238E27FC236}">
                <a16:creationId xmlns:a16="http://schemas.microsoft.com/office/drawing/2014/main" id="{C9A56D85-8143-45DD-94A9-8E6D8EDBB6F1}"/>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6685823" y="3828136"/>
            <a:ext cx="1336286" cy="1207864"/>
          </a:xfrm>
          <a:prstGeom prst="rect">
            <a:avLst/>
          </a:prstGeom>
        </p:spPr>
      </p:pic>
      <p:pic>
        <p:nvPicPr>
          <p:cNvPr id="14" name="Picture 13">
            <a:extLst>
              <a:ext uri="{FF2B5EF4-FFF2-40B4-BE49-F238E27FC236}">
                <a16:creationId xmlns:a16="http://schemas.microsoft.com/office/drawing/2014/main" id="{634452D8-6727-44D4-A304-2EBBCE3DBCAC}"/>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7656707" y="1032775"/>
            <a:ext cx="853686" cy="771644"/>
          </a:xfrm>
          <a:prstGeom prst="rect">
            <a:avLst/>
          </a:prstGeom>
        </p:spPr>
      </p:pic>
    </p:spTree>
    <p:extLst>
      <p:ext uri="{BB962C8B-B14F-4D97-AF65-F5344CB8AC3E}">
        <p14:creationId xmlns:p14="http://schemas.microsoft.com/office/powerpoint/2010/main" val="13657734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7E4E32A-B212-42B4-B5FB-FD15C3B76450}"/>
              </a:ext>
            </a:extLst>
          </p:cNvPr>
          <p:cNvSpPr/>
          <p:nvPr userDrawn="1"/>
        </p:nvSpPr>
        <p:spPr>
          <a:xfrm>
            <a:off x="0" y="360363"/>
            <a:ext cx="9201150" cy="6345236"/>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pic>
        <p:nvPicPr>
          <p:cNvPr id="5" name="FPO" hidden="1">
            <a:extLst>
              <a:ext uri="{FF2B5EF4-FFF2-40B4-BE49-F238E27FC236}">
                <a16:creationId xmlns:a16="http://schemas.microsoft.com/office/drawing/2014/main" id="{0656AD4B-0DB6-4808-9C88-9468470859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2" name="Title 1"/>
          <p:cNvSpPr>
            <a:spLocks noGrp="1"/>
          </p:cNvSpPr>
          <p:nvPr>
            <p:ph type="title"/>
          </p:nvPr>
        </p:nvSpPr>
        <p:spPr>
          <a:xfrm>
            <a:off x="632143" y="816980"/>
            <a:ext cx="7935991" cy="443198"/>
          </a:xfrm>
          <a:prstGeom prst="rect">
            <a:avLst/>
          </a:prstGeom>
        </p:spPr>
        <p:txBody>
          <a:bodyPr wrap="none" lIns="0" tIns="0" rIns="0" bIns="0" anchor="t" anchorCtr="0">
            <a:noAutofit/>
          </a:bodyPr>
          <a:lstStyle>
            <a:lvl1pPr>
              <a:defRPr sz="2400">
                <a:solidFill>
                  <a:schemeClr val="accent1"/>
                </a:solidFill>
                <a:latin typeface="+mj-lt"/>
              </a:defRPr>
            </a:lvl1pPr>
          </a:lstStyle>
          <a:p>
            <a:r>
              <a:rPr lang="en-US" dirty="0"/>
              <a:t>Click to edit Master title style</a:t>
            </a:r>
          </a:p>
        </p:txBody>
      </p:sp>
      <p:pic>
        <p:nvPicPr>
          <p:cNvPr id="7" name="Picture 6">
            <a:extLst>
              <a:ext uri="{FF2B5EF4-FFF2-40B4-BE49-F238E27FC236}">
                <a16:creationId xmlns:a16="http://schemas.microsoft.com/office/drawing/2014/main" id="{8377AE55-4C7C-4130-883F-2FF7BB72F53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14" name="Picture 13">
            <a:extLst>
              <a:ext uri="{FF2B5EF4-FFF2-40B4-BE49-F238E27FC236}">
                <a16:creationId xmlns:a16="http://schemas.microsoft.com/office/drawing/2014/main" id="{739BBC55-3402-45CD-A470-11EBEEB58F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0" name="Content Placeholder 2">
            <a:extLst>
              <a:ext uri="{FF2B5EF4-FFF2-40B4-BE49-F238E27FC236}">
                <a16:creationId xmlns:a16="http://schemas.microsoft.com/office/drawing/2014/main" id="{A309B673-A8CA-6C46-AD7B-908AAA52E6BC}"/>
              </a:ext>
            </a:extLst>
          </p:cNvPr>
          <p:cNvSpPr>
            <a:spLocks noGrp="1"/>
          </p:cNvSpPr>
          <p:nvPr>
            <p:ph idx="1"/>
          </p:nvPr>
        </p:nvSpPr>
        <p:spPr>
          <a:xfrm>
            <a:off x="626982" y="1463040"/>
            <a:ext cx="3840480" cy="236951"/>
          </a:xfrm>
          <a:prstGeom prst="rect">
            <a:avLst/>
          </a:prstGeom>
        </p:spPr>
        <p:txBody>
          <a:bodyPr wrap="square" lIns="0" tIns="0" rIns="0" bIns="0">
            <a:noAutofit/>
          </a:bodyPr>
          <a:lstStyle>
            <a:lvl1pPr marL="0" indent="0">
              <a:lnSpc>
                <a:spcPct val="120000"/>
              </a:lnSpc>
              <a:buNone/>
              <a:defRPr sz="1100">
                <a:solidFill>
                  <a:schemeClr val="tx1"/>
                </a:solidFill>
                <a:latin typeface="+mj-lt"/>
              </a:defRPr>
            </a:lvl1pPr>
          </a:lstStyle>
          <a:p>
            <a:pPr lvl="0"/>
            <a:r>
              <a:rPr lang="en-US" dirty="0"/>
              <a:t>Edit Master text styles</a:t>
            </a:r>
          </a:p>
        </p:txBody>
      </p:sp>
      <p:sp>
        <p:nvSpPr>
          <p:cNvPr id="11" name="Disclaimer">
            <a:extLst>
              <a:ext uri="{FF2B5EF4-FFF2-40B4-BE49-F238E27FC236}">
                <a16:creationId xmlns:a16="http://schemas.microsoft.com/office/drawing/2014/main" id="{93DA25CB-1E84-4A55-8D3E-E18C5B1348F8}"/>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18" name="TextBox 17">
            <a:extLst>
              <a:ext uri="{FF2B5EF4-FFF2-40B4-BE49-F238E27FC236}">
                <a16:creationId xmlns:a16="http://schemas.microsoft.com/office/drawing/2014/main" id="{67FA185A-F4E4-456F-B339-00C1B17E8F96}"/>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n-lt"/>
                <a:ea typeface="+mn-ea"/>
                <a:cs typeface="+mn-cs"/>
              </a:rPr>
              <a:t>US-</a:t>
            </a:r>
            <a:r>
              <a:rPr lang="en-US" sz="1000" b="0" kern="1200" dirty="0" err="1">
                <a:solidFill>
                  <a:schemeClr val="tx1"/>
                </a:solidFill>
                <a:latin typeface="+mn-lt"/>
                <a:ea typeface="+mn-ea"/>
                <a:cs typeface="+mn-cs"/>
              </a:rPr>
              <a:t>ONCA</a:t>
            </a:r>
            <a:r>
              <a:rPr lang="en-US" sz="1000" b="0" kern="1200" dirty="0">
                <a:solidFill>
                  <a:schemeClr val="tx1"/>
                </a:solidFill>
                <a:latin typeface="+mn-lt"/>
                <a:ea typeface="+mn-ea"/>
                <a:cs typeface="+mn-cs"/>
              </a:rPr>
              <a:t>-200029 </a:t>
            </a:r>
          </a:p>
        </p:txBody>
      </p:sp>
    </p:spTree>
    <p:extLst>
      <p:ext uri="{BB962C8B-B14F-4D97-AF65-F5344CB8AC3E}">
        <p14:creationId xmlns:p14="http://schemas.microsoft.com/office/powerpoint/2010/main" val="279909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B03C63D6-0C2F-478B-8F04-FFF7746A4E4F}"/>
              </a:ext>
            </a:extLst>
          </p:cNvPr>
          <p:cNvSpPr>
            <a:spLocks noGrp="1"/>
          </p:cNvSpPr>
          <p:nvPr>
            <p:ph type="body" sz="quarter" idx="13"/>
          </p:nvPr>
        </p:nvSpPr>
        <p:spPr>
          <a:xfrm>
            <a:off x="632143" y="1463040"/>
            <a:ext cx="7930832" cy="1562992"/>
          </a:xfrm>
          <a:prstGeom prst="rect">
            <a:avLst/>
          </a:prstGeom>
        </p:spPr>
        <p:txBody>
          <a:bodyPr wrap="square" lIns="0" tIns="0" rIns="0" bIns="0">
            <a:noAutofit/>
          </a:bodyPr>
          <a:lstStyle>
            <a:lvl1pPr marL="171450" indent="-171450">
              <a:lnSpc>
                <a:spcPct val="120000"/>
              </a:lnSpc>
              <a:spcBef>
                <a:spcPts val="0"/>
              </a:spcBef>
              <a:spcAft>
                <a:spcPts val="300"/>
              </a:spcAft>
              <a:buClr>
                <a:schemeClr val="accent1"/>
              </a:buClr>
              <a:buSzPct val="100000"/>
              <a:buFont typeface="Helvetica" pitchFamily="2" charset="0"/>
              <a:buChar char="●"/>
              <a:defRPr sz="1100" b="0">
                <a:solidFill>
                  <a:schemeClr val="tx1"/>
                </a:solidFill>
                <a:latin typeface="+mj-lt"/>
              </a:defRPr>
            </a:lvl1pPr>
            <a:lvl2pPr marL="458787" indent="-171450">
              <a:lnSpc>
                <a:spcPct val="120000"/>
              </a:lnSpc>
              <a:spcBef>
                <a:spcPts val="0"/>
              </a:spcBef>
              <a:spcAft>
                <a:spcPts val="300"/>
              </a:spcAft>
              <a:buClr>
                <a:schemeClr val="accent1"/>
              </a:buClr>
              <a:buSzPct val="100000"/>
              <a:buFont typeface="Courier New" panose="02070309020205020404" pitchFamily="49" charset="0"/>
              <a:buChar char="o"/>
              <a:defRPr sz="1100">
                <a:latin typeface="+mj-lt"/>
              </a:defRPr>
            </a:lvl2pPr>
            <a:lvl3pPr marL="728662" indent="-171450">
              <a:lnSpc>
                <a:spcPct val="120000"/>
              </a:lnSpc>
              <a:spcBef>
                <a:spcPts val="0"/>
              </a:spcBef>
              <a:spcAft>
                <a:spcPts val="300"/>
              </a:spcAft>
              <a:buClr>
                <a:schemeClr val="accent1"/>
              </a:buClr>
              <a:buFont typeface="Apple Symbols" panose="02000000000000000000" pitchFamily="2" charset="-79"/>
              <a:buChar char="⎻"/>
              <a:tabLst/>
              <a:defRPr>
                <a:latin typeface="+mj-lt"/>
              </a:defRPr>
            </a:lvl3pPr>
            <a:lvl4pPr marL="917575" indent="-171450">
              <a:lnSpc>
                <a:spcPct val="120000"/>
              </a:lnSpc>
              <a:spcBef>
                <a:spcPts val="0"/>
              </a:spcBef>
              <a:spcAft>
                <a:spcPts val="300"/>
              </a:spcAft>
              <a:buClr>
                <a:schemeClr val="accent1"/>
              </a:buClr>
              <a:buFont typeface="Arial" panose="020B0604020202020204" pitchFamily="34" charset="0"/>
              <a:buChar char="•"/>
              <a:tabLst/>
              <a:defRPr>
                <a:latin typeface="+mj-lt"/>
              </a:defRPr>
            </a:lvl4pPr>
            <a:lvl5pPr marL="1143000" indent="-171450">
              <a:lnSpc>
                <a:spcPct val="120000"/>
              </a:lnSpc>
              <a:spcAft>
                <a:spcPts val="600"/>
              </a:spcAft>
              <a:buClr>
                <a:schemeClr val="accent1"/>
              </a:buClr>
              <a:buFont typeface="System Font Regular"/>
              <a:buChar char="•"/>
              <a:tabLst/>
              <a:defRPr/>
            </a:lvl5pPr>
            <a:lvl6pPr marL="1257300" indent="-171450">
              <a:defRPr sz="1100"/>
            </a:lvl6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173541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no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9134286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op-Up info">
    <p:spTree>
      <p:nvGrpSpPr>
        <p:cNvPr id="1" name=""/>
        <p:cNvGrpSpPr/>
        <p:nvPr/>
      </p:nvGrpSpPr>
      <p:grpSpPr>
        <a:xfrm>
          <a:off x="0" y="0"/>
          <a:ext cx="0" cy="0"/>
          <a:chOff x="0" y="0"/>
          <a:chExt cx="0" cy="0"/>
        </a:xfrm>
      </p:grpSpPr>
      <p:pic>
        <p:nvPicPr>
          <p:cNvPr id="4" name="FPO" hidden="1">
            <a:extLst>
              <a:ext uri="{FF2B5EF4-FFF2-40B4-BE49-F238E27FC236}">
                <a16:creationId xmlns:a16="http://schemas.microsoft.com/office/drawing/2014/main" id="{951E3BB6-E5B7-4813-BD12-17BE5F6D7B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8" name="Rectangle 7">
            <a:extLst>
              <a:ext uri="{FF2B5EF4-FFF2-40B4-BE49-F238E27FC236}">
                <a16:creationId xmlns:a16="http://schemas.microsoft.com/office/drawing/2014/main" id="{ED7E3A60-C135-4B74-BEA0-5387CCC76B20}"/>
              </a:ext>
            </a:extLst>
          </p:cNvPr>
          <p:cNvSpPr/>
          <p:nvPr userDrawn="1"/>
        </p:nvSpPr>
        <p:spPr>
          <a:xfrm>
            <a:off x="0" y="0"/>
            <a:ext cx="9201150" cy="6705599"/>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81E8D24-7F90-4463-932B-42B17DBADB21}"/>
              </a:ext>
            </a:extLst>
          </p:cNvPr>
          <p:cNvGrpSpPr/>
          <p:nvPr userDrawn="1"/>
        </p:nvGrpSpPr>
        <p:grpSpPr>
          <a:xfrm>
            <a:off x="631202" y="528570"/>
            <a:ext cx="7938746" cy="5658870"/>
            <a:chOff x="631201" y="528570"/>
            <a:chExt cx="8032173" cy="5658870"/>
          </a:xfrm>
          <a:effectLst>
            <a:outerShdw blurRad="50800" dist="38100" dir="2700000" algn="tl" rotWithShape="0">
              <a:prstClr val="black">
                <a:alpha val="20000"/>
              </a:prstClr>
            </a:outerShdw>
          </a:effectLst>
        </p:grpSpPr>
        <p:sp>
          <p:nvSpPr>
            <p:cNvPr id="12" name="Rectangle 11">
              <a:extLst>
                <a:ext uri="{FF2B5EF4-FFF2-40B4-BE49-F238E27FC236}">
                  <a16:creationId xmlns:a16="http://schemas.microsoft.com/office/drawing/2014/main" id="{4B06198A-8160-46F0-87FE-2415A7FE28A2}"/>
                </a:ext>
              </a:extLst>
            </p:cNvPr>
            <p:cNvSpPr/>
            <p:nvPr userDrawn="1"/>
          </p:nvSpPr>
          <p:spPr>
            <a:xfrm>
              <a:off x="3723640" y="532130"/>
              <a:ext cx="4939734" cy="5655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AC1ADCB-A9AF-44D7-80E6-F48C6F3403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201" y="528570"/>
              <a:ext cx="3085261" cy="5658870"/>
            </a:xfrm>
            <a:prstGeom prst="rect">
              <a:avLst/>
            </a:prstGeom>
          </p:spPr>
        </p:pic>
      </p:grpSp>
      <p:pic>
        <p:nvPicPr>
          <p:cNvPr id="19" name="Picture 18">
            <a:extLst>
              <a:ext uri="{FF2B5EF4-FFF2-40B4-BE49-F238E27FC236}">
                <a16:creationId xmlns:a16="http://schemas.microsoft.com/office/drawing/2014/main" id="{9D391D16-6D96-41D2-83DD-82BF04B040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71492" y="4104310"/>
            <a:ext cx="1591483" cy="1738843"/>
          </a:xfrm>
          <a:prstGeom prst="rect">
            <a:avLst/>
          </a:prstGeom>
        </p:spPr>
      </p:pic>
      <p:sp>
        <p:nvSpPr>
          <p:cNvPr id="2" name="Title 1"/>
          <p:cNvSpPr>
            <a:spLocks noGrp="1"/>
          </p:cNvSpPr>
          <p:nvPr userDrawn="1">
            <p:ph type="title"/>
          </p:nvPr>
        </p:nvSpPr>
        <p:spPr>
          <a:xfrm>
            <a:off x="886336" y="2702939"/>
            <a:ext cx="2525731" cy="1246495"/>
          </a:xfrm>
          <a:prstGeom prst="rect">
            <a:avLst/>
          </a:prstGeom>
        </p:spPr>
        <p:txBody>
          <a:bodyPr lIns="0" tIns="0" rIns="0" bIns="0" anchor="t" anchorCtr="0">
            <a:noAutofit/>
          </a:bodyPr>
          <a:lstStyle>
            <a:lvl1pPr>
              <a:defRPr sz="3000">
                <a:solidFill>
                  <a:schemeClr val="bg1"/>
                </a:solidFill>
                <a:latin typeface="+mj-lt"/>
              </a:defRPr>
            </a:lvl1pPr>
          </a:lstStyle>
          <a:p>
            <a:r>
              <a:rPr lang="en-US" dirty="0"/>
              <a:t>Click to edit Master title style</a:t>
            </a:r>
          </a:p>
        </p:txBody>
      </p:sp>
      <p:pic>
        <p:nvPicPr>
          <p:cNvPr id="13" name="Picture 12">
            <a:extLst>
              <a:ext uri="{FF2B5EF4-FFF2-40B4-BE49-F238E27FC236}">
                <a16:creationId xmlns:a16="http://schemas.microsoft.com/office/drawing/2014/main" id="{A74760A4-57B8-45ED-9E5F-81EC0740877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1" name="Text Placeholder 14">
            <a:extLst>
              <a:ext uri="{FF2B5EF4-FFF2-40B4-BE49-F238E27FC236}">
                <a16:creationId xmlns:a16="http://schemas.microsoft.com/office/drawing/2014/main" id="{3A190AAB-5FA3-FB46-A54D-D1FB44DD9F25}"/>
              </a:ext>
            </a:extLst>
          </p:cNvPr>
          <p:cNvSpPr>
            <a:spLocks noGrp="1"/>
          </p:cNvSpPr>
          <p:nvPr>
            <p:ph type="body" sz="quarter" idx="10"/>
          </p:nvPr>
        </p:nvSpPr>
        <p:spPr>
          <a:xfrm>
            <a:off x="4607670" y="1066800"/>
            <a:ext cx="3729037" cy="221599"/>
          </a:xfrm>
          <a:prstGeom prst="rect">
            <a:avLst/>
          </a:prstGeom>
        </p:spPr>
        <p:txBody>
          <a:bodyPr wrap="square" lIns="0" tIns="0" rIns="0" bIns="0">
            <a:noAutofit/>
          </a:bodyPr>
          <a:lstStyle>
            <a:lvl1pPr marL="0" indent="0">
              <a:lnSpc>
                <a:spcPct val="120000"/>
              </a:lnSpc>
              <a:buNone/>
              <a:defRPr sz="1100" b="0">
                <a:solidFill>
                  <a:schemeClr val="tx1"/>
                </a:solidFill>
                <a:latin typeface="+mj-lt"/>
              </a:defRPr>
            </a:lvl1pPr>
            <a:lvl2pPr marL="447050" indent="0">
              <a:buNone/>
              <a:defRPr sz="1400">
                <a:latin typeface="Antenna" panose="02000503000000020004" pitchFamily="2" charset="0"/>
              </a:defRPr>
            </a:lvl2pPr>
          </a:lstStyle>
          <a:p>
            <a:pPr lvl="0"/>
            <a:r>
              <a:rPr lang="en-US" dirty="0"/>
              <a:t>Edit Master text styles</a:t>
            </a:r>
          </a:p>
        </p:txBody>
      </p:sp>
    </p:spTree>
    <p:extLst>
      <p:ext uri="{BB962C8B-B14F-4D97-AF65-F5344CB8AC3E}">
        <p14:creationId xmlns:p14="http://schemas.microsoft.com/office/powerpoint/2010/main" val="26002614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0A27B8-3299-4936-A1E0-7178251A6BBA}"/>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7293DC83-6573-4EAA-B0A1-CB59A7F664AF}"/>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3" name="Rectangle 12">
              <a:extLst>
                <a:ext uri="{FF2B5EF4-FFF2-40B4-BE49-F238E27FC236}">
                  <a16:creationId xmlns:a16="http://schemas.microsoft.com/office/drawing/2014/main" id="{D845B50D-3EFE-456F-BA66-69D16B383CB0}"/>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513D8B6C-BA06-47EC-9F2E-9CAA41875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5" name="Picture 14">
            <a:extLst>
              <a:ext uri="{FF2B5EF4-FFF2-40B4-BE49-F238E27FC236}">
                <a16:creationId xmlns:a16="http://schemas.microsoft.com/office/drawing/2014/main" id="{C18D86E9-2385-48B5-AC57-4AB8730F30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99983484-9932-4747-B097-DA942D972E21}"/>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sp>
        <p:nvSpPr>
          <p:cNvPr id="19" name="Picture Placeholder 18">
            <a:extLst>
              <a:ext uri="{FF2B5EF4-FFF2-40B4-BE49-F238E27FC236}">
                <a16:creationId xmlns:a16="http://schemas.microsoft.com/office/drawing/2014/main" id="{16B7FC52-6A1D-47C2-877A-E17C7FA31F83}"/>
              </a:ext>
            </a:extLst>
          </p:cNvPr>
          <p:cNvSpPr>
            <a:spLocks noGrp="1"/>
          </p:cNvSpPr>
          <p:nvPr>
            <p:ph type="pic" sz="quarter" idx="10"/>
          </p:nvPr>
        </p:nvSpPr>
        <p:spPr>
          <a:xfrm>
            <a:off x="638175" y="1319213"/>
            <a:ext cx="3140075" cy="4868862"/>
          </a:xfrm>
          <a:prstGeom prst="rect">
            <a:avLst/>
          </a:prstGeom>
        </p:spPr>
        <p:txBody>
          <a:bodyPr/>
          <a:lstStyle/>
          <a:p>
            <a:endParaRPr lang="en-US" dirty="0"/>
          </a:p>
        </p:txBody>
      </p:sp>
      <p:sp>
        <p:nvSpPr>
          <p:cNvPr id="21" name="Content Placeholder 20">
            <a:extLst>
              <a:ext uri="{FF2B5EF4-FFF2-40B4-BE49-F238E27FC236}">
                <a16:creationId xmlns:a16="http://schemas.microsoft.com/office/drawing/2014/main" id="{CD99A600-3E6F-4400-AB18-065EBD249859}"/>
              </a:ext>
            </a:extLst>
          </p:cNvPr>
          <p:cNvSpPr>
            <a:spLocks noGrp="1"/>
          </p:cNvSpPr>
          <p:nvPr>
            <p:ph sz="quarter" idx="11"/>
          </p:nvPr>
        </p:nvSpPr>
        <p:spPr>
          <a:xfrm>
            <a:off x="4273550" y="1746250"/>
            <a:ext cx="3867150" cy="3829050"/>
          </a:xfrm>
          <a:prstGeom prst="rect">
            <a:avLst/>
          </a:prstGeom>
        </p:spPr>
        <p:txBody>
          <a:bodyPr/>
          <a:lstStyle>
            <a:lvl1pPr marL="0" indent="0">
              <a:lnSpc>
                <a:spcPct val="110000"/>
              </a:lnSpc>
              <a:spcAft>
                <a:spcPts val="600"/>
              </a:spcAft>
              <a:buNone/>
              <a:defRPr sz="1400" b="1"/>
            </a:lvl1pPr>
            <a:lvl2pPr marL="219075" indent="0">
              <a:buNone/>
              <a:defRPr/>
            </a:lvl2pPr>
            <a:lvl3pPr marL="438150" indent="0">
              <a:buNone/>
              <a:defRPr/>
            </a:lvl3pPr>
            <a:lvl4pPr marL="769937" indent="0">
              <a:buNone/>
              <a:defRPr/>
            </a:lvl4pPr>
            <a:lvl5pPr marL="103505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oup 22">
            <a:extLst>
              <a:ext uri="{FF2B5EF4-FFF2-40B4-BE49-F238E27FC236}">
                <a16:creationId xmlns:a16="http://schemas.microsoft.com/office/drawing/2014/main" id="{372C30B1-16A6-4424-9199-AA777FC055A6}"/>
              </a:ext>
            </a:extLst>
          </p:cNvPr>
          <p:cNvGrpSpPr/>
          <p:nvPr userDrawn="1"/>
        </p:nvGrpSpPr>
        <p:grpSpPr>
          <a:xfrm>
            <a:off x="7934952" y="778279"/>
            <a:ext cx="323223" cy="323223"/>
            <a:chOff x="7934952" y="778279"/>
            <a:chExt cx="323223" cy="323223"/>
          </a:xfrm>
        </p:grpSpPr>
        <p:sp>
          <p:nvSpPr>
            <p:cNvPr id="24" name="Oval 23">
              <a:extLst>
                <a:ext uri="{FF2B5EF4-FFF2-40B4-BE49-F238E27FC236}">
                  <a16:creationId xmlns:a16="http://schemas.microsoft.com/office/drawing/2014/main" id="{BEB09AA4-BA2C-4214-8111-F2E78D9B2E72}"/>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25" name="Graphic 30">
              <a:extLst>
                <a:ext uri="{FF2B5EF4-FFF2-40B4-BE49-F238E27FC236}">
                  <a16:creationId xmlns:a16="http://schemas.microsoft.com/office/drawing/2014/main" id="{99947E96-C29B-45BF-87F5-088369EE56F4}"/>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06135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pic>
        <p:nvPicPr>
          <p:cNvPr id="3" name="FPO" hidden="1">
            <a:extLst>
              <a:ext uri="{FF2B5EF4-FFF2-40B4-BE49-F238E27FC236}">
                <a16:creationId xmlns:a16="http://schemas.microsoft.com/office/drawing/2014/main" id="{9FF03E1A-FCB3-4958-ADD8-AA0F3A0276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grpSp>
        <p:nvGrpSpPr>
          <p:cNvPr id="2" name="Group 1">
            <a:extLst>
              <a:ext uri="{FF2B5EF4-FFF2-40B4-BE49-F238E27FC236}">
                <a16:creationId xmlns:a16="http://schemas.microsoft.com/office/drawing/2014/main" id="{98BC5FF3-C4B2-4CD0-9EE4-9A65BFD8533E}"/>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3A4BD06B-0371-4128-ACDE-4D6E59DEB2B1}"/>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AF67092B-E7B2-4272-9878-D889BDDAF8C1}"/>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15" name="Text Placeholder 7">
            <a:extLst>
              <a:ext uri="{FF2B5EF4-FFF2-40B4-BE49-F238E27FC236}">
                <a16:creationId xmlns:a16="http://schemas.microsoft.com/office/drawing/2014/main" id="{12754409-F1EA-4720-ACF6-5D85711753C0}"/>
              </a:ext>
            </a:extLst>
          </p:cNvPr>
          <p:cNvSpPr>
            <a:spLocks noGrp="1"/>
          </p:cNvSpPr>
          <p:nvPr>
            <p:ph type="body" sz="quarter" idx="13"/>
          </p:nvPr>
        </p:nvSpPr>
        <p:spPr>
          <a:xfrm>
            <a:off x="981075" y="1615381"/>
            <a:ext cx="7277100"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4102407863"/>
      </p:ext>
    </p:extLst>
  </p:cSld>
  <p:clrMapOvr>
    <a:masterClrMapping/>
  </p:clrMapOvr>
  <p:extLst>
    <p:ext uri="{DCECCB84-F9BA-43D5-87BE-67443E8EF086}">
      <p15:sldGuideLst xmlns:p15="http://schemas.microsoft.com/office/powerpoint/2012/main">
        <p15:guide id="1" pos="5202">
          <p15:clr>
            <a:srgbClr val="FBAE40"/>
          </p15:clr>
        </p15:guide>
        <p15:guide id="2" pos="61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Summary">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6" name="Picture 5">
            <a:extLst>
              <a:ext uri="{FF2B5EF4-FFF2-40B4-BE49-F238E27FC236}">
                <a16:creationId xmlns:a16="http://schemas.microsoft.com/office/drawing/2014/main" id="{E7FA84F7-3492-4915-A763-86288584D09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4526433"/>
            <a:ext cx="1490134" cy="2179167"/>
          </a:xfrm>
          <a:prstGeom prst="rect">
            <a:avLst/>
          </a:prstGeom>
        </p:spPr>
      </p:pic>
      <p:pic>
        <p:nvPicPr>
          <p:cNvPr id="10" name="Picture 9">
            <a:extLst>
              <a:ext uri="{FF2B5EF4-FFF2-40B4-BE49-F238E27FC236}">
                <a16:creationId xmlns:a16="http://schemas.microsoft.com/office/drawing/2014/main" id="{5F4B34A9-B97F-451B-A6FF-D13258F860A1}"/>
              </a:ext>
            </a:extLst>
          </p:cNvPr>
          <p:cNvPicPr>
            <a:picLocks noChangeAspect="1"/>
          </p:cNvPicPr>
          <p:nvPr userDrawn="1"/>
        </p:nvPicPr>
        <p:blipFill>
          <a:blip r:embed="rId5">
            <a:alphaModFix amt="50000"/>
            <a:extLst>
              <a:ext uri="{28A0092B-C50C-407E-A947-70E740481C1C}">
                <a14:useLocalDpi xmlns:a14="http://schemas.microsoft.com/office/drawing/2010/main" val="0"/>
              </a:ext>
            </a:extLst>
          </a:blip>
          <a:stretch>
            <a:fillRect/>
          </a:stretch>
        </p:blipFill>
        <p:spPr>
          <a:xfrm>
            <a:off x="4966282" y="2772908"/>
            <a:ext cx="2032575" cy="1837236"/>
          </a:xfrm>
          <a:prstGeom prst="rect">
            <a:avLst/>
          </a:prstGeom>
        </p:spPr>
      </p:pic>
      <p:pic>
        <p:nvPicPr>
          <p:cNvPr id="11" name="Picture 10">
            <a:extLst>
              <a:ext uri="{FF2B5EF4-FFF2-40B4-BE49-F238E27FC236}">
                <a16:creationId xmlns:a16="http://schemas.microsoft.com/office/drawing/2014/main" id="{5B99EEA3-FB46-46FF-A05C-1310102092DC}"/>
              </a:ext>
            </a:extLst>
          </p:cNvPr>
          <p:cNvPicPr>
            <a:picLocks noChangeAspect="1"/>
          </p:cNvPicPr>
          <p:nvPr userDrawn="1"/>
        </p:nvPicPr>
        <p:blipFill>
          <a:blip r:embed="rId5">
            <a:alphaModFix amt="53000"/>
            <a:extLst>
              <a:ext uri="{28A0092B-C50C-407E-A947-70E740481C1C}">
                <a14:useLocalDpi xmlns:a14="http://schemas.microsoft.com/office/drawing/2010/main" val="0"/>
              </a:ext>
            </a:extLst>
          </a:blip>
          <a:stretch>
            <a:fillRect/>
          </a:stretch>
        </p:blipFill>
        <p:spPr>
          <a:xfrm>
            <a:off x="6441203" y="1854289"/>
            <a:ext cx="2032575" cy="1837236"/>
          </a:xfrm>
          <a:prstGeom prst="rect">
            <a:avLst/>
          </a:prstGeom>
        </p:spPr>
      </p:pic>
      <p:pic>
        <p:nvPicPr>
          <p:cNvPr id="12" name="Picture 11">
            <a:extLst>
              <a:ext uri="{FF2B5EF4-FFF2-40B4-BE49-F238E27FC236}">
                <a16:creationId xmlns:a16="http://schemas.microsoft.com/office/drawing/2014/main" id="{B4F9CCDF-9488-4458-A0B2-B5406E43EEFC}"/>
              </a:ext>
            </a:extLst>
          </p:cNvPr>
          <p:cNvPicPr>
            <a:picLocks noChangeAspect="1"/>
          </p:cNvPicPr>
          <p:nvPr userDrawn="1"/>
        </p:nvPicPr>
        <p:blipFill>
          <a:blip r:embed="rId5">
            <a:alphaModFix amt="38000"/>
            <a:extLst>
              <a:ext uri="{28A0092B-C50C-407E-A947-70E740481C1C}">
                <a14:useLocalDpi xmlns:a14="http://schemas.microsoft.com/office/drawing/2010/main" val="0"/>
              </a:ext>
            </a:extLst>
          </a:blip>
          <a:stretch>
            <a:fillRect/>
          </a:stretch>
        </p:blipFill>
        <p:spPr>
          <a:xfrm>
            <a:off x="5038358" y="1151395"/>
            <a:ext cx="1708906" cy="1544673"/>
          </a:xfrm>
          <a:prstGeom prst="rect">
            <a:avLst/>
          </a:prstGeom>
        </p:spPr>
      </p:pic>
      <p:pic>
        <p:nvPicPr>
          <p:cNvPr id="13" name="Picture 12">
            <a:extLst>
              <a:ext uri="{FF2B5EF4-FFF2-40B4-BE49-F238E27FC236}">
                <a16:creationId xmlns:a16="http://schemas.microsoft.com/office/drawing/2014/main" id="{8DE02C54-4095-4DB3-A15C-162DB5029B9D}"/>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6685823" y="3828136"/>
            <a:ext cx="1336286" cy="1207864"/>
          </a:xfrm>
          <a:prstGeom prst="rect">
            <a:avLst/>
          </a:prstGeom>
        </p:spPr>
      </p:pic>
      <p:pic>
        <p:nvPicPr>
          <p:cNvPr id="14" name="Picture 13">
            <a:extLst>
              <a:ext uri="{FF2B5EF4-FFF2-40B4-BE49-F238E27FC236}">
                <a16:creationId xmlns:a16="http://schemas.microsoft.com/office/drawing/2014/main" id="{D3B937AB-967C-4EB6-BF2B-77135FD45A9A}"/>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7656707" y="1032775"/>
            <a:ext cx="853686" cy="771644"/>
          </a:xfrm>
          <a:prstGeom prst="rect">
            <a:avLst/>
          </a:prstGeom>
        </p:spPr>
      </p:pic>
    </p:spTree>
    <p:extLst>
      <p:ext uri="{BB962C8B-B14F-4D97-AF65-F5344CB8AC3E}">
        <p14:creationId xmlns:p14="http://schemas.microsoft.com/office/powerpoint/2010/main" val="13690845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5A17BDD-D335-4384-A06C-30D0BF56B798}"/>
              </a:ext>
            </a:extLst>
          </p:cNvPr>
          <p:cNvSpPr/>
          <p:nvPr userDrawn="1"/>
        </p:nvSpPr>
        <p:spPr>
          <a:xfrm>
            <a:off x="0" y="355600"/>
            <a:ext cx="9201150" cy="6350000"/>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hidden="1">
            <a:extLst>
              <a:ext uri="{FF2B5EF4-FFF2-40B4-BE49-F238E27FC236}">
                <a16:creationId xmlns:a16="http://schemas.microsoft.com/office/drawing/2014/main" id="{AC820294-11A7-4905-B780-5B6130C220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pic>
        <p:nvPicPr>
          <p:cNvPr id="11" name="Picture 10">
            <a:extLst>
              <a:ext uri="{FF2B5EF4-FFF2-40B4-BE49-F238E27FC236}">
                <a16:creationId xmlns:a16="http://schemas.microsoft.com/office/drawing/2014/main" id="{27095D43-FC51-44B3-8B9F-49EAF1A12F6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872231" y="915283"/>
            <a:ext cx="2328919" cy="3977973"/>
          </a:xfrm>
          <a:prstGeom prst="rect">
            <a:avLst/>
          </a:prstGeom>
        </p:spPr>
      </p:pic>
      <p:pic>
        <p:nvPicPr>
          <p:cNvPr id="13" name="Picture 12">
            <a:extLst>
              <a:ext uri="{FF2B5EF4-FFF2-40B4-BE49-F238E27FC236}">
                <a16:creationId xmlns:a16="http://schemas.microsoft.com/office/drawing/2014/main" id="{7C46AD41-95E0-4276-BD9F-5BE763EEDE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69467" y="5617014"/>
            <a:ext cx="1454150" cy="458000"/>
          </a:xfrm>
          <a:prstGeom prst="rect">
            <a:avLst/>
          </a:prstGeom>
        </p:spPr>
      </p:pic>
      <p:sp>
        <p:nvSpPr>
          <p:cNvPr id="10" name="Title 1">
            <a:extLst>
              <a:ext uri="{FF2B5EF4-FFF2-40B4-BE49-F238E27FC236}">
                <a16:creationId xmlns:a16="http://schemas.microsoft.com/office/drawing/2014/main" id="{A9FD338B-AD14-4C16-B25A-881DAC4E4EB9}"/>
              </a:ext>
            </a:extLst>
          </p:cNvPr>
          <p:cNvSpPr txBox="1">
            <a:spLocks/>
          </p:cNvSpPr>
          <p:nvPr userDrawn="1"/>
        </p:nvSpPr>
        <p:spPr>
          <a:xfrm>
            <a:off x="630936" y="813816"/>
            <a:ext cx="7935992" cy="332399"/>
          </a:xfrm>
          <a:prstGeom prst="rect">
            <a:avLst/>
          </a:prstGeom>
        </p:spPr>
        <p:txBody>
          <a:bodyPr vert="horz" lIns="0" tIns="0" rIns="0" bIns="0" rtlCol="0" anchor="t" anchorCtr="0">
            <a:noAutofit/>
          </a:bodyPr>
          <a:lstStyle>
            <a:lvl1pPr algn="l" defTabSz="894100" rtl="0" eaLnBrk="1" latinLnBrk="0" hangingPunct="1">
              <a:lnSpc>
                <a:spcPct val="90000"/>
              </a:lnSpc>
              <a:spcBef>
                <a:spcPct val="0"/>
              </a:spcBef>
              <a:buNone/>
              <a:defRPr sz="3200" kern="1200">
                <a:solidFill>
                  <a:srgbClr val="0098FF"/>
                </a:solidFill>
                <a:latin typeface="Antenna" panose="02000503000000020004" pitchFamily="2" charset="0"/>
                <a:ea typeface="+mj-ea"/>
                <a:cs typeface="+mj-cs"/>
              </a:defRPr>
            </a:lvl1pPr>
          </a:lstStyle>
          <a:p>
            <a:pPr marL="0" marR="0" lvl="0" indent="0" algn="l" defTabSz="8941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j-ea"/>
                <a:cs typeface="+mj-cs"/>
              </a:rPr>
              <a:t>Look Within</a:t>
            </a:r>
          </a:p>
        </p:txBody>
      </p:sp>
      <p:sp>
        <p:nvSpPr>
          <p:cNvPr id="12" name="Text Placeholder 3">
            <a:extLst>
              <a:ext uri="{FF2B5EF4-FFF2-40B4-BE49-F238E27FC236}">
                <a16:creationId xmlns:a16="http://schemas.microsoft.com/office/drawing/2014/main" id="{D6F34B2A-16BA-1A47-9B8C-BDA10C1FE58C}"/>
              </a:ext>
            </a:extLst>
          </p:cNvPr>
          <p:cNvSpPr>
            <a:spLocks noGrp="1"/>
          </p:cNvSpPr>
          <p:nvPr>
            <p:ph type="body" sz="quarter" idx="14"/>
          </p:nvPr>
        </p:nvSpPr>
        <p:spPr>
          <a:xfrm>
            <a:off x="630935" y="1463040"/>
            <a:ext cx="7932039" cy="1066700"/>
          </a:xfrm>
          <a:prstGeom prst="rect">
            <a:avLst/>
          </a:prstGeom>
        </p:spPr>
        <p:txBody>
          <a:bodyPr wrap="none" lIns="0" tIns="0" rIns="0" bIns="0">
            <a:noAutofit/>
          </a:bodyPr>
          <a:lstStyle>
            <a:lvl1pPr marL="228600" indent="-228600">
              <a:lnSpc>
                <a:spcPct val="120000"/>
              </a:lnSpc>
              <a:buFont typeface="+mj-lt"/>
              <a:buAutoNum type="arabicPeriod"/>
              <a:defRPr sz="1600">
                <a:solidFill>
                  <a:schemeClr val="accent2"/>
                </a:solidFill>
                <a:latin typeface="+mj-lt"/>
              </a:defRPr>
            </a:lvl1pPr>
          </a:lstStyle>
          <a:p>
            <a:pPr lvl="0"/>
            <a:r>
              <a:rPr lang="en-US" dirty="0"/>
              <a:t>Edit Master text styles</a:t>
            </a:r>
          </a:p>
        </p:txBody>
      </p:sp>
      <p:sp>
        <p:nvSpPr>
          <p:cNvPr id="14" name="Disclaimer">
            <a:extLst>
              <a:ext uri="{FF2B5EF4-FFF2-40B4-BE49-F238E27FC236}">
                <a16:creationId xmlns:a16="http://schemas.microsoft.com/office/drawing/2014/main" id="{A487C6D0-2F60-450F-8A79-2ADDB932F460}"/>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9" name="TextBox 8">
            <a:extLst>
              <a:ext uri="{FF2B5EF4-FFF2-40B4-BE49-F238E27FC236}">
                <a16:creationId xmlns:a16="http://schemas.microsoft.com/office/drawing/2014/main" id="{22DE23E9-D5C9-4C03-8FCF-76A47AB702AC}"/>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n-lt"/>
                <a:ea typeface="+mn-ea"/>
                <a:cs typeface="+mn-cs"/>
              </a:rPr>
              <a:t>US-</a:t>
            </a:r>
            <a:r>
              <a:rPr lang="en-US" sz="1000" b="0" kern="1200" dirty="0" err="1">
                <a:solidFill>
                  <a:schemeClr val="tx1"/>
                </a:solidFill>
                <a:latin typeface="+mn-lt"/>
                <a:ea typeface="+mn-ea"/>
                <a:cs typeface="+mn-cs"/>
              </a:rPr>
              <a:t>ONCA</a:t>
            </a:r>
            <a:r>
              <a:rPr lang="en-US" sz="1000" b="0" kern="1200" dirty="0">
                <a:solidFill>
                  <a:schemeClr val="tx1"/>
                </a:solidFill>
                <a:latin typeface="+mn-lt"/>
                <a:ea typeface="+mn-ea"/>
                <a:cs typeface="+mn-cs"/>
              </a:rPr>
              <a:t>-200029 </a:t>
            </a:r>
          </a:p>
        </p:txBody>
      </p:sp>
    </p:spTree>
    <p:extLst>
      <p:ext uri="{BB962C8B-B14F-4D97-AF65-F5344CB8AC3E}">
        <p14:creationId xmlns:p14="http://schemas.microsoft.com/office/powerpoint/2010/main" val="19054223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gress Check">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D35FB3D-640E-2E4C-8DDA-6FAC9BBA0605}"/>
              </a:ext>
            </a:extLst>
          </p:cNvPr>
          <p:cNvCxnSpPr>
            <a:cxnSpLocks/>
          </p:cNvCxnSpPr>
          <p:nvPr userDrawn="1"/>
        </p:nvCxnSpPr>
        <p:spPr>
          <a:xfrm>
            <a:off x="3178093" y="787400"/>
            <a:ext cx="0" cy="5308600"/>
          </a:xfrm>
          <a:prstGeom prst="line">
            <a:avLst/>
          </a:prstGeom>
          <a:ln w="6350">
            <a:solidFill>
              <a:srgbClr val="071D49"/>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32DBEBBD-8199-496B-BAF3-3AE81095AA45}"/>
              </a:ext>
            </a:extLst>
          </p:cNvPr>
          <p:cNvSpPr>
            <a:spLocks noGrp="1"/>
          </p:cNvSpPr>
          <p:nvPr>
            <p:ph type="title" hasCustomPrompt="1"/>
          </p:nvPr>
        </p:nvSpPr>
        <p:spPr>
          <a:xfrm>
            <a:off x="485422" y="740835"/>
            <a:ext cx="1904239" cy="369332"/>
          </a:xfrm>
          <a:prstGeom prst="rect">
            <a:avLst/>
          </a:prstGeom>
        </p:spPr>
        <p:txBody>
          <a:bodyPr vert="horz" wrap="none" lIns="0" tIns="0" rIns="0" bIns="0" rtlCol="0" anchor="ctr">
            <a:spAutoFit/>
          </a:bodyPr>
          <a:lstStyle>
            <a:lvl1pPr algn="l" defTabSz="894100" rtl="0" eaLnBrk="1" latinLnBrk="0" hangingPunct="1">
              <a:lnSpc>
                <a:spcPct val="100000"/>
              </a:lnSpc>
              <a:spcBef>
                <a:spcPts val="1200"/>
              </a:spcBef>
              <a:spcAft>
                <a:spcPts val="1600"/>
              </a:spcAft>
              <a:buNone/>
              <a:defRPr sz="2400" kern="1200">
                <a:solidFill>
                  <a:schemeClr val="tx2"/>
                </a:solidFill>
                <a:latin typeface="+mj-lt"/>
                <a:ea typeface="+mj-ea"/>
                <a:cs typeface="+mj-cs"/>
              </a:defRPr>
            </a:lvl1pPr>
          </a:lstStyle>
          <a:p>
            <a:r>
              <a:rPr lang="en-US" sz="2400" b="1" dirty="0"/>
              <a:t>Look Within</a:t>
            </a:r>
          </a:p>
        </p:txBody>
      </p:sp>
      <p:pic>
        <p:nvPicPr>
          <p:cNvPr id="10" name="Picture 9" descr="A close up of a sign&#10;&#10;Description automatically generated">
            <a:extLst>
              <a:ext uri="{FF2B5EF4-FFF2-40B4-BE49-F238E27FC236}">
                <a16:creationId xmlns:a16="http://schemas.microsoft.com/office/drawing/2014/main" id="{D5DE5431-E4FE-41BC-B092-0AEAEDA2BF58}"/>
              </a:ext>
            </a:extLst>
          </p:cNvPr>
          <p:cNvPicPr>
            <a:picLocks noChangeAspect="1"/>
          </p:cNvPicPr>
          <p:nvPr userDrawn="1"/>
        </p:nvPicPr>
        <p:blipFill rotWithShape="1">
          <a:blip r:embed="rId2">
            <a:alphaModFix amt="7000"/>
            <a:extLst>
              <a:ext uri="{28A0092B-C50C-407E-A947-70E740481C1C}">
                <a14:useLocalDpi xmlns:a14="http://schemas.microsoft.com/office/drawing/2010/main" val="0"/>
              </a:ext>
            </a:extLst>
          </a:blip>
          <a:srcRect l="28036"/>
          <a:stretch/>
        </p:blipFill>
        <p:spPr>
          <a:xfrm>
            <a:off x="0" y="3033572"/>
            <a:ext cx="2481344" cy="3448050"/>
          </a:xfrm>
          <a:prstGeom prst="rect">
            <a:avLst/>
          </a:prstGeom>
        </p:spPr>
      </p:pic>
      <p:sp>
        <p:nvSpPr>
          <p:cNvPr id="5" name="Text Placeholder 4">
            <a:extLst>
              <a:ext uri="{FF2B5EF4-FFF2-40B4-BE49-F238E27FC236}">
                <a16:creationId xmlns:a16="http://schemas.microsoft.com/office/drawing/2014/main" id="{BF20BAC4-A917-4C2D-8B15-35E9FD920C4D}"/>
              </a:ext>
            </a:extLst>
          </p:cNvPr>
          <p:cNvSpPr>
            <a:spLocks noGrp="1"/>
          </p:cNvSpPr>
          <p:nvPr>
            <p:ph type="body" sz="quarter" idx="11"/>
          </p:nvPr>
        </p:nvSpPr>
        <p:spPr>
          <a:xfrm>
            <a:off x="485775" y="1311261"/>
            <a:ext cx="2594305" cy="4510708"/>
          </a:xfrm>
          <a:prstGeom prst="rect">
            <a:avLst/>
          </a:prstGeom>
        </p:spPr>
        <p:txBody>
          <a:bodyPr vert="horz" lIns="0" tIns="0" rIns="0" bIns="0" rtlCol="0">
            <a:noAutofit/>
          </a:bodyPr>
          <a:lstStyle>
            <a:lvl1pPr marL="0" indent="0" algn="l" defTabSz="894100" rtl="0" eaLnBrk="1" latinLnBrk="0" hangingPunct="1">
              <a:lnSpc>
                <a:spcPct val="110000"/>
              </a:lnSpc>
              <a:spcBef>
                <a:spcPts val="978"/>
              </a:spcBef>
              <a:spcAft>
                <a:spcPts val="600"/>
              </a:spcAft>
              <a:buFont typeface="Arial" panose="020B0604020202020204" pitchFamily="34" charset="0"/>
              <a:buNone/>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174625" indent="-169863"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02336" indent="-219456" algn="l" defTabSz="894100" rtl="0" eaLnBrk="1" latinLnBrk="0" hangingPunct="1">
              <a:lnSpc>
                <a:spcPct val="110000"/>
              </a:lnSpc>
              <a:spcBef>
                <a:spcPts val="489"/>
              </a:spcBef>
              <a:spcAft>
                <a:spcPts val="600"/>
              </a:spcAft>
              <a:buClr>
                <a:schemeClr val="accent3"/>
              </a:buClr>
              <a:buFont typeface="System Font Regular"/>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574675" indent="-152400"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44538" indent="-152400"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679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9718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4946" y="813816"/>
            <a:ext cx="6929244" cy="415498"/>
          </a:xfrm>
          <a:prstGeom prst="rect">
            <a:avLst/>
          </a:prstGeom>
        </p:spPr>
        <p:txBody>
          <a:bodyPr wrap="square" lIns="0" tIns="0" rIns="0" bIns="0" anchor="t" anchorCtr="0">
            <a:noAutofit/>
          </a:bodyPr>
          <a:lstStyle>
            <a:lvl1pPr>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grpSp>
        <p:nvGrpSpPr>
          <p:cNvPr id="11" name="Group 10">
            <a:extLst>
              <a:ext uri="{FF2B5EF4-FFF2-40B4-BE49-F238E27FC236}">
                <a16:creationId xmlns:a16="http://schemas.microsoft.com/office/drawing/2014/main" id="{8B738568-F952-403E-B0FD-C83775544770}"/>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2D450C40-A934-4F5A-B7E3-2EC30807A2AA}"/>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63F39B9D-D0D9-42FB-8E0E-329363DBC367}"/>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4" name="Content Placeholder 3">
            <a:extLst>
              <a:ext uri="{FF2B5EF4-FFF2-40B4-BE49-F238E27FC236}">
                <a16:creationId xmlns:a16="http://schemas.microsoft.com/office/drawing/2014/main" id="{51CB42C4-CD60-4C48-B348-1E285739D66B}"/>
              </a:ext>
            </a:extLst>
          </p:cNvPr>
          <p:cNvSpPr>
            <a:spLocks noGrp="1"/>
          </p:cNvSpPr>
          <p:nvPr>
            <p:ph sz="quarter" idx="11"/>
          </p:nvPr>
        </p:nvSpPr>
        <p:spPr>
          <a:xfrm>
            <a:off x="995363" y="1782128"/>
            <a:ext cx="7315200" cy="4237672"/>
          </a:xfrm>
          <a:prstGeom prst="rect">
            <a:avLst/>
          </a:prstGeom>
        </p:spPr>
        <p:txBody>
          <a:bodyPr lIns="0" tIns="0" rIns="0" bIns="0"/>
          <a:lstStyle>
            <a:lvl1pPr>
              <a:lnSpc>
                <a:spcPct val="110000"/>
              </a:lnSpc>
              <a:spcAft>
                <a:spcPts val="600"/>
              </a:spcAft>
              <a:defRPr lang="en-US" sz="1100" b="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894100" rtl="0" eaLnBrk="1" latinLnBrk="0" hangingPunct="1">
              <a:lnSpc>
                <a:spcPct val="90000"/>
              </a:lnSpc>
              <a:spcBef>
                <a:spcPts val="978"/>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0091371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4DD72144-4DA3-4046-BD7B-57C49195B800}"/>
              </a:ext>
            </a:extLst>
          </p:cNvPr>
          <p:cNvSpPr>
            <a:spLocks noGrp="1"/>
          </p:cNvSpPr>
          <p:nvPr>
            <p:ph type="title" hasCustomPrompt="1"/>
          </p:nvPr>
        </p:nvSpPr>
        <p:spPr>
          <a:xfrm>
            <a:off x="412466" y="840777"/>
            <a:ext cx="8376220" cy="349002"/>
          </a:xfrm>
          <a:prstGeom prst="rect">
            <a:avLst/>
          </a:prstGeom>
        </p:spPr>
        <p:txBody>
          <a:bodyPr vert="horz" lIns="0" tIns="45720" rIns="0" bIns="45720" rtlCol="0" anchor="t">
            <a:noAutofit/>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Slide</a:t>
            </a:r>
          </a:p>
        </p:txBody>
      </p:sp>
      <p:sp>
        <p:nvSpPr>
          <p:cNvPr id="10" name="Text Placeholder 2">
            <a:extLst>
              <a:ext uri="{FF2B5EF4-FFF2-40B4-BE49-F238E27FC236}">
                <a16:creationId xmlns:a16="http://schemas.microsoft.com/office/drawing/2014/main" id="{C784FCB0-DFA5-4176-8584-BDD2DEE2E25F}"/>
              </a:ext>
            </a:extLst>
          </p:cNvPr>
          <p:cNvSpPr>
            <a:spLocks noGrp="1"/>
          </p:cNvSpPr>
          <p:nvPr>
            <p:ph idx="1" hasCustomPrompt="1"/>
          </p:nvPr>
        </p:nvSpPr>
        <p:spPr>
          <a:xfrm>
            <a:off x="412468" y="1370627"/>
            <a:ext cx="8376221" cy="4876510"/>
          </a:xfrm>
          <a:prstGeom prst="rect">
            <a:avLst/>
          </a:prstGeom>
        </p:spPr>
        <p:txBody>
          <a:bodyPr vert="horz" lIns="0" tIns="45720" rIns="0" bIns="45720" numCol="2" spcCol="365760" rtlCol="0">
            <a:noAutofit/>
          </a:bodyPr>
          <a:lstStyle>
            <a:lvl1pPr>
              <a:defRPr sz="1069">
                <a:latin typeface="Open Sans" panose="020B0606030504020204" pitchFamily="34" charset="0"/>
                <a:ea typeface="Open Sans" panose="020B0606030504020204" pitchFamily="34" charset="0"/>
                <a:cs typeface="Open Sans" panose="020B0606030504020204" pitchFamily="34" charset="0"/>
              </a:defRPr>
            </a:lvl1pPr>
            <a:lvl2pPr>
              <a:defRPr sz="1069">
                <a:latin typeface="Open Sans" panose="020B0606030504020204" pitchFamily="34" charset="0"/>
                <a:ea typeface="Open Sans" panose="020B0606030504020204" pitchFamily="34" charset="0"/>
                <a:cs typeface="Open Sans" panose="020B0606030504020204" pitchFamily="34" charset="0"/>
              </a:defRPr>
            </a:lvl2pPr>
            <a:lvl3pPr>
              <a:defRPr sz="1069">
                <a:latin typeface="Open Sans" panose="020B0606030504020204" pitchFamily="34" charset="0"/>
                <a:ea typeface="Open Sans" panose="020B0606030504020204" pitchFamily="34" charset="0"/>
                <a:cs typeface="Open Sans" panose="020B0606030504020204" pitchFamily="34" charset="0"/>
              </a:defRPr>
            </a:lvl3pPr>
            <a:lvl4pPr>
              <a:defRPr sz="1069">
                <a:latin typeface="Open Sans" panose="020B0606030504020204" pitchFamily="34" charset="0"/>
                <a:ea typeface="Open Sans" panose="020B0606030504020204" pitchFamily="34" charset="0"/>
                <a:cs typeface="Open Sans" panose="020B0606030504020204" pitchFamily="34" charset="0"/>
              </a:defRPr>
            </a:lvl4pPr>
            <a:lvl5pPr>
              <a:defRPr sz="1069">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07501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_1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771" y="744799"/>
            <a:ext cx="8229605" cy="369332"/>
          </a:xfrm>
        </p:spPr>
        <p:txBody>
          <a:bodyPr wrap="square" anchor="t">
            <a:spAutoFit/>
          </a:bodyPr>
          <a:lstStyle>
            <a:lvl1pPr marL="0" marR="0" indent="0" algn="l" defTabSz="914400" rtl="0" eaLnBrk="1" fontAlgn="auto" latinLnBrk="0" hangingPunct="1">
              <a:lnSpc>
                <a:spcPct val="100000"/>
              </a:lnSpc>
              <a:spcBef>
                <a:spcPts val="1200"/>
              </a:spcBef>
              <a:spcAft>
                <a:spcPts val="1200"/>
              </a:spcAft>
              <a:buClrTx/>
              <a:buSzTx/>
              <a:buFontTx/>
              <a:buNone/>
              <a:tabLst/>
              <a:defRPr/>
            </a:lvl1p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2400" b="0" i="0" u="none" strike="noStrike" kern="1200" cap="none" spc="0" normalizeH="0" baseline="0" noProof="0" dirty="0">
                <a:ln>
                  <a:noFill/>
                </a:ln>
                <a:solidFill>
                  <a:srgbClr val="071D49"/>
                </a:solidFill>
                <a:effectLst/>
                <a:uLnTx/>
                <a:uFillTx/>
                <a:latin typeface="+mj-lt"/>
                <a:ea typeface="+mn-ea"/>
                <a:cs typeface="+mn-cs"/>
              </a:rPr>
              <a:t>Section Title</a:t>
            </a:r>
          </a:p>
        </p:txBody>
      </p:sp>
      <p:sp>
        <p:nvSpPr>
          <p:cNvPr id="3" name="Content Placeholder 2"/>
          <p:cNvSpPr>
            <a:spLocks noGrp="1"/>
          </p:cNvSpPr>
          <p:nvPr>
            <p:ph idx="1" hasCustomPrompt="1"/>
          </p:nvPr>
        </p:nvSpPr>
        <p:spPr>
          <a:xfrm>
            <a:off x="485769" y="1309511"/>
            <a:ext cx="8229605" cy="4800600"/>
          </a:xfrm>
        </p:spPr>
        <p:txBody>
          <a:bodyPr numCol="1" spcCol="283464"/>
          <a:lstStyle>
            <a:lvl1pPr marL="0" marR="0" indent="0" algn="l" defTabSz="914400" rtl="0" eaLnBrk="1" fontAlgn="auto" latinLnBrk="0" hangingPunct="1">
              <a:lnSpc>
                <a:spcPct val="100000"/>
              </a:lnSpc>
              <a:spcBef>
                <a:spcPts val="1200"/>
              </a:spcBef>
              <a:spcAft>
                <a:spcPts val="1200"/>
              </a:spcAft>
              <a:buClrTx/>
              <a:buSzTx/>
              <a:buFontTx/>
              <a:buNone/>
              <a:tabLst/>
              <a:defRPr/>
            </a:lvl1pPr>
            <a:lvl2pPr marL="0" marR="0" indent="0" algn="l" defTabSz="914400" rtl="0" eaLnBrk="1" fontAlgn="auto" latinLnBrk="0" hangingPunct="1">
              <a:lnSpc>
                <a:spcPct val="110000"/>
              </a:lnSpc>
              <a:spcBef>
                <a:spcPts val="0"/>
              </a:spcBef>
              <a:spcAft>
                <a:spcPts val="600"/>
              </a:spcAft>
              <a:buClr>
                <a:srgbClr val="071D49"/>
              </a:buClr>
              <a:buSzPct val="85000"/>
              <a:buFont typeface="Arial" panose="020B0604020202020204" pitchFamily="34" charset="0"/>
              <a:buNone/>
              <a:tabLst>
                <a:tab pos="171450" algn="l"/>
              </a:tabLst>
              <a:defRPr sz="1100"/>
            </a:lvl2pPr>
            <a:lvl3pPr>
              <a:defRPr sz="1100"/>
            </a:lvl3pPr>
          </a:lstStyle>
          <a:p>
            <a:pPr marL="171450" marR="0" lvl="1" indent="-171450" algn="l" defTabSz="914400" rtl="0" eaLnBrk="1" fontAlgn="auto" latinLnBrk="0" hangingPunct="1">
              <a:lnSpc>
                <a:spcPct val="110000"/>
              </a:lnSpc>
              <a:spcBef>
                <a:spcPts val="0"/>
              </a:spcBef>
              <a:spcAft>
                <a:spcPts val="600"/>
              </a:spcAft>
              <a:buClr>
                <a:srgbClr val="071D49"/>
              </a:buClr>
              <a:buSzPct val="85000"/>
              <a:tabLst>
                <a:tab pos="171450" algn="l"/>
              </a:tabLst>
              <a:defRPr/>
            </a:pPr>
            <a:r>
              <a:rPr kumimoji="0" lang="en-US" sz="11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itchFamily="34" charset="0"/>
              </a:rPr>
              <a:t>Body text</a:t>
            </a:r>
          </a:p>
        </p:txBody>
      </p:sp>
    </p:spTree>
    <p:extLst>
      <p:ext uri="{BB962C8B-B14F-4D97-AF65-F5344CB8AC3E}">
        <p14:creationId xmlns:p14="http://schemas.microsoft.com/office/powerpoint/2010/main" val="13107884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702B2D-F8BE-4AF3-95B5-1C7DF49051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201150" cy="6374459"/>
          </a:xfrm>
          <a:prstGeom prst="rect">
            <a:avLst/>
          </a:prstGeom>
        </p:spPr>
      </p:pic>
      <p:pic>
        <p:nvPicPr>
          <p:cNvPr id="10" name="Cover FPO" hidden="1">
            <a:extLst>
              <a:ext uri="{FF2B5EF4-FFF2-40B4-BE49-F238E27FC236}">
                <a16:creationId xmlns:a16="http://schemas.microsoft.com/office/drawing/2014/main" id="{1E6E8217-92B9-49B5-9111-C14C0B5134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3" name="Text Placeholder 12">
            <a:extLst>
              <a:ext uri="{FF2B5EF4-FFF2-40B4-BE49-F238E27FC236}">
                <a16:creationId xmlns:a16="http://schemas.microsoft.com/office/drawing/2014/main" id="{EA97D07C-CE45-4D19-B2A2-4E0BF2BF3E87}"/>
              </a:ext>
            </a:extLst>
          </p:cNvPr>
          <p:cNvSpPr>
            <a:spLocks noGrp="1"/>
          </p:cNvSpPr>
          <p:nvPr>
            <p:ph type="body" sz="quarter" idx="10"/>
          </p:nvPr>
        </p:nvSpPr>
        <p:spPr>
          <a:xfrm>
            <a:off x="752475" y="2736040"/>
            <a:ext cx="4549322" cy="492443"/>
          </a:xfrm>
          <a:prstGeom prst="rect">
            <a:avLst/>
          </a:prstGeom>
          <a:noFill/>
        </p:spPr>
        <p:txBody>
          <a:bodyPr wrap="square" lIns="0" tIns="0" rIns="0" bIns="0">
            <a:noAutofit/>
          </a:bodyPr>
          <a:lstStyle>
            <a:lvl1pPr marL="0" indent="0" algn="l" defTabSz="457200" rtl="0" eaLnBrk="1" latinLnBrk="0" hangingPunct="1">
              <a:lnSpc>
                <a:spcPct val="100000"/>
              </a:lnSpc>
              <a:buNone/>
              <a:defRPr lang="en-US" sz="3200" b="0" dirty="0" smtClean="0">
                <a:solidFill>
                  <a:schemeClr val="accent2"/>
                </a:solidFill>
                <a:latin typeface="+mj-lt"/>
              </a:defRPr>
            </a:lvl1pPr>
          </a:lstStyle>
          <a:p>
            <a:pPr lvl="0"/>
            <a:r>
              <a:rPr lang="en-US" dirty="0"/>
              <a:t>Edit Master text styles</a:t>
            </a:r>
          </a:p>
        </p:txBody>
      </p:sp>
      <p:pic>
        <p:nvPicPr>
          <p:cNvPr id="15" name="Picture 14">
            <a:extLst>
              <a:ext uri="{FF2B5EF4-FFF2-40B4-BE49-F238E27FC236}">
                <a16:creationId xmlns:a16="http://schemas.microsoft.com/office/drawing/2014/main" id="{B6EF9E96-BE72-4220-8C96-04F111EB5BB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153" y="4438400"/>
            <a:ext cx="624670" cy="624670"/>
          </a:xfrm>
          <a:prstGeom prst="rect">
            <a:avLst/>
          </a:prstGeom>
        </p:spPr>
      </p:pic>
      <p:pic>
        <p:nvPicPr>
          <p:cNvPr id="17" name="Picture 16">
            <a:extLst>
              <a:ext uri="{FF2B5EF4-FFF2-40B4-BE49-F238E27FC236}">
                <a16:creationId xmlns:a16="http://schemas.microsoft.com/office/drawing/2014/main" id="{94CAA611-58E9-46FD-BAAA-7F06E5A140D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386" y="5756692"/>
            <a:ext cx="1121110" cy="195276"/>
          </a:xfrm>
          <a:prstGeom prst="rect">
            <a:avLst/>
          </a:prstGeom>
        </p:spPr>
      </p:pic>
      <p:pic>
        <p:nvPicPr>
          <p:cNvPr id="19" name="Picture 18">
            <a:extLst>
              <a:ext uri="{FF2B5EF4-FFF2-40B4-BE49-F238E27FC236}">
                <a16:creationId xmlns:a16="http://schemas.microsoft.com/office/drawing/2014/main" id="{C8254D9F-CE43-4076-9EE5-544532F4F06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5012" y="666034"/>
            <a:ext cx="1395413" cy="1245981"/>
          </a:xfrm>
          <a:prstGeom prst="rect">
            <a:avLst/>
          </a:prstGeom>
        </p:spPr>
      </p:pic>
      <p:pic>
        <p:nvPicPr>
          <p:cNvPr id="22" name="Picture 21" hidden="1">
            <a:extLst>
              <a:ext uri="{FF2B5EF4-FFF2-40B4-BE49-F238E27FC236}">
                <a16:creationId xmlns:a16="http://schemas.microsoft.com/office/drawing/2014/main" id="{FB05714D-C1E3-43FA-BDF2-5DF39AB0D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Tree>
    <p:extLst>
      <p:ext uri="{BB962C8B-B14F-4D97-AF65-F5344CB8AC3E}">
        <p14:creationId xmlns:p14="http://schemas.microsoft.com/office/powerpoint/2010/main" val="340033380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95C40F6-0A78-46F8-88F6-2B7C67B1FC9F}"/>
              </a:ext>
            </a:extLst>
          </p:cNvPr>
          <p:cNvSpPr>
            <a:spLocks noGrp="1"/>
          </p:cNvSpPr>
          <p:nvPr>
            <p:ph type="pic" sz="quarter" idx="13"/>
          </p:nvPr>
        </p:nvSpPr>
        <p:spPr>
          <a:xfrm>
            <a:off x="0" y="357044"/>
            <a:ext cx="9201149" cy="3131222"/>
          </a:xfrm>
          <a:prstGeom prst="rect">
            <a:avLst/>
          </a:prstGeom>
          <a:solidFill>
            <a:schemeClr val="bg1"/>
          </a:solidFill>
          <a:ln>
            <a:noFill/>
          </a:ln>
        </p:spPr>
        <p:txBody>
          <a:bodyPr/>
          <a:lstStyle>
            <a:lvl1pPr marL="0" indent="0" algn="ctr">
              <a:buNone/>
              <a:defRPr>
                <a:latin typeface="+mj-lt"/>
              </a:defRPr>
            </a:lvl1pPr>
          </a:lstStyle>
          <a:p>
            <a:r>
              <a:rPr lang="en-US" dirty="0"/>
              <a:t>Click icon to add picture</a:t>
            </a:r>
          </a:p>
        </p:txBody>
      </p:sp>
      <p:pic>
        <p:nvPicPr>
          <p:cNvPr id="7" name="FPO" hidden="1">
            <a:extLst>
              <a:ext uri="{FF2B5EF4-FFF2-40B4-BE49-F238E27FC236}">
                <a16:creationId xmlns:a16="http://schemas.microsoft.com/office/drawing/2014/main" id="{30FB2D88-D185-4897-A2D3-2BAAEB061B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3" name="Subtitle 2"/>
          <p:cNvSpPr>
            <a:spLocks noGrp="1"/>
          </p:cNvSpPr>
          <p:nvPr>
            <p:ph type="subTitle" idx="1" hasCustomPrompt="1"/>
          </p:nvPr>
        </p:nvSpPr>
        <p:spPr>
          <a:xfrm>
            <a:off x="4639733" y="3928109"/>
            <a:ext cx="3923242" cy="193899"/>
          </a:xfrm>
          <a:prstGeom prst="rect">
            <a:avLst/>
          </a:prstGeom>
        </p:spPr>
        <p:txBody>
          <a:bodyPr wrap="square" lIns="0" tIns="0" rIns="0" bIns="0">
            <a:noAutofit/>
          </a:bodyPr>
          <a:lstStyle>
            <a:lvl1pPr marL="0" indent="0" algn="r">
              <a:buNone/>
              <a:defRPr sz="1400" b="1">
                <a:solidFill>
                  <a:schemeClr val="accent1"/>
                </a:solidFill>
                <a:latin typeface="+mj-lt"/>
              </a:defRPr>
            </a:lvl1pPr>
            <a:lvl2pPr marL="447050" indent="0" algn="ctr">
              <a:buNone/>
              <a:defRPr sz="1956"/>
            </a:lvl2pPr>
            <a:lvl3pPr marL="894100" indent="0" algn="ctr">
              <a:buNone/>
              <a:defRPr sz="1760"/>
            </a:lvl3pPr>
            <a:lvl4pPr marL="1341150" indent="0" algn="ctr">
              <a:buNone/>
              <a:defRPr sz="1564"/>
            </a:lvl4pPr>
            <a:lvl5pPr marL="1788201" indent="0" algn="ctr">
              <a:buNone/>
              <a:defRPr sz="1564"/>
            </a:lvl5pPr>
            <a:lvl6pPr marL="2235251" indent="0" algn="ctr">
              <a:buNone/>
              <a:defRPr sz="1564"/>
            </a:lvl6pPr>
            <a:lvl7pPr marL="2682301" indent="0" algn="ctr">
              <a:buNone/>
              <a:defRPr sz="1564"/>
            </a:lvl7pPr>
            <a:lvl8pPr marL="3129351" indent="0" algn="ctr">
              <a:buNone/>
              <a:defRPr sz="1564"/>
            </a:lvl8pPr>
            <a:lvl9pPr marL="3576401" indent="0" algn="ctr">
              <a:buNone/>
              <a:defRPr sz="1564"/>
            </a:lvl9pPr>
          </a:lstStyle>
          <a:p>
            <a:r>
              <a:rPr lang="en-US" dirty="0"/>
              <a:t>CLICK TO EDIT MASTER SUBTITLE STYLE</a:t>
            </a:r>
          </a:p>
        </p:txBody>
      </p:sp>
      <p:pic>
        <p:nvPicPr>
          <p:cNvPr id="12" name="fpopoly" hidden="1">
            <a:extLst>
              <a:ext uri="{FF2B5EF4-FFF2-40B4-BE49-F238E27FC236}">
                <a16:creationId xmlns:a16="http://schemas.microsoft.com/office/drawing/2014/main" id="{8B242535-B371-4397-B269-2CF0188093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694021" y="357044"/>
            <a:ext cx="1507129" cy="1964516"/>
          </a:xfrm>
          <a:prstGeom prst="rect">
            <a:avLst/>
          </a:prstGeom>
        </p:spPr>
      </p:pic>
      <p:sp>
        <p:nvSpPr>
          <p:cNvPr id="9" name="Text Placeholder 7">
            <a:extLst>
              <a:ext uri="{FF2B5EF4-FFF2-40B4-BE49-F238E27FC236}">
                <a16:creationId xmlns:a16="http://schemas.microsoft.com/office/drawing/2014/main" id="{1327F621-1C13-634D-AB3D-6C7A0C2A6626}"/>
              </a:ext>
            </a:extLst>
          </p:cNvPr>
          <p:cNvSpPr>
            <a:spLocks noGrp="1"/>
          </p:cNvSpPr>
          <p:nvPr>
            <p:ph type="body" sz="quarter" idx="14"/>
          </p:nvPr>
        </p:nvSpPr>
        <p:spPr>
          <a:xfrm>
            <a:off x="3263900" y="4441680"/>
            <a:ext cx="5299075" cy="633743"/>
          </a:xfrm>
          <a:prstGeom prst="rect">
            <a:avLst/>
          </a:prstGeom>
        </p:spPr>
        <p:txBody>
          <a:bodyPr wrap="square" lIns="0" tIns="0" rIns="0" bIns="0">
            <a:noAutofit/>
          </a:bodyPr>
          <a:lstStyle>
            <a:lvl1pPr marL="0" indent="0" algn="r">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27933422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Section">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2950916"/>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3569239"/>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6" name="Rectangle 15">
            <a:extLst>
              <a:ext uri="{FF2B5EF4-FFF2-40B4-BE49-F238E27FC236}">
                <a16:creationId xmlns:a16="http://schemas.microsoft.com/office/drawing/2014/main" id="{6CD0423F-FAF3-4200-AFE8-41C167FED59D}"/>
              </a:ext>
            </a:extLst>
          </p:cNvPr>
          <p:cNvSpPr/>
          <p:nvPr userDrawn="1"/>
        </p:nvSpPr>
        <p:spPr>
          <a:xfrm>
            <a:off x="0" y="360678"/>
            <a:ext cx="9201150" cy="2070868"/>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CC4400E5-DFED-4BF6-9226-0B379B2579E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814" t="18615" r="5092" b="3735"/>
          <a:stretch/>
        </p:blipFill>
        <p:spPr>
          <a:xfrm>
            <a:off x="7833361" y="360679"/>
            <a:ext cx="1367790" cy="2070867"/>
          </a:xfrm>
          <a:prstGeom prst="rect">
            <a:avLst/>
          </a:prstGeom>
        </p:spPr>
      </p:pic>
      <p:pic>
        <p:nvPicPr>
          <p:cNvPr id="18" name="Picture 17">
            <a:extLst>
              <a:ext uri="{FF2B5EF4-FFF2-40B4-BE49-F238E27FC236}">
                <a16:creationId xmlns:a16="http://schemas.microsoft.com/office/drawing/2014/main" id="{36097C50-E9F5-42D0-81C1-0A00E60CAF66}"/>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2" r="8592" b="36993"/>
          <a:stretch/>
        </p:blipFill>
        <p:spPr>
          <a:xfrm>
            <a:off x="2996443" y="1179114"/>
            <a:ext cx="1945553" cy="1252433"/>
          </a:xfrm>
          <a:prstGeom prst="rect">
            <a:avLst/>
          </a:prstGeom>
        </p:spPr>
      </p:pic>
      <p:pic>
        <p:nvPicPr>
          <p:cNvPr id="19" name="Picture 18">
            <a:extLst>
              <a:ext uri="{FF2B5EF4-FFF2-40B4-BE49-F238E27FC236}">
                <a16:creationId xmlns:a16="http://schemas.microsoft.com/office/drawing/2014/main" id="{84D134F2-5932-4793-B9B5-266F52C9AE9D}"/>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45160" r="-1" b="31853"/>
          <a:stretch/>
        </p:blipFill>
        <p:spPr>
          <a:xfrm>
            <a:off x="-1" y="1278961"/>
            <a:ext cx="1026161" cy="1152585"/>
          </a:xfrm>
          <a:prstGeom prst="rect">
            <a:avLst/>
          </a:prstGeom>
        </p:spPr>
      </p:pic>
      <p:pic>
        <p:nvPicPr>
          <p:cNvPr id="20" name="Picture 19">
            <a:extLst>
              <a:ext uri="{FF2B5EF4-FFF2-40B4-BE49-F238E27FC236}">
                <a16:creationId xmlns:a16="http://schemas.microsoft.com/office/drawing/2014/main" id="{008B2196-C94E-4450-8611-DB29E61393EA}"/>
              </a:ext>
            </a:extLst>
          </p:cNvPr>
          <p:cNvPicPr>
            <a:picLocks noChangeAspect="1"/>
          </p:cNvPicPr>
          <p:nvPr userDrawn="1"/>
        </p:nvPicPr>
        <p:blipFill rotWithShape="1">
          <a:blip r:embed="rId5">
            <a:alphaModFix amt="63000"/>
            <a:extLst>
              <a:ext uri="{28A0092B-C50C-407E-A947-70E740481C1C}">
                <a14:useLocalDpi xmlns:a14="http://schemas.microsoft.com/office/drawing/2010/main" val="0"/>
              </a:ext>
            </a:extLst>
          </a:blip>
          <a:srcRect l="-6236" t="-26286" r="6236" b="29507"/>
          <a:stretch/>
        </p:blipFill>
        <p:spPr>
          <a:xfrm>
            <a:off x="5481325" y="374023"/>
            <a:ext cx="2352035" cy="2057523"/>
          </a:xfrm>
          <a:prstGeom prst="rect">
            <a:avLst/>
          </a:prstGeom>
        </p:spPr>
      </p:pic>
      <p:pic>
        <p:nvPicPr>
          <p:cNvPr id="22" name="Picture 21">
            <a:extLst>
              <a:ext uri="{FF2B5EF4-FFF2-40B4-BE49-F238E27FC236}">
                <a16:creationId xmlns:a16="http://schemas.microsoft.com/office/drawing/2014/main" id="{B8A332E0-32E7-4590-98FA-ABD29159AD37}"/>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1" r="8592" b="-12604"/>
          <a:stretch/>
        </p:blipFill>
        <p:spPr>
          <a:xfrm>
            <a:off x="1168274" y="665773"/>
            <a:ext cx="1303568" cy="1423548"/>
          </a:xfrm>
          <a:prstGeom prst="rect">
            <a:avLst/>
          </a:prstGeom>
        </p:spPr>
      </p:pic>
    </p:spTree>
    <p:extLst>
      <p:ext uri="{BB962C8B-B14F-4D97-AF65-F5344CB8AC3E}">
        <p14:creationId xmlns:p14="http://schemas.microsoft.com/office/powerpoint/2010/main" val="1426394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Summary">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6" name="Picture 5">
            <a:extLst>
              <a:ext uri="{FF2B5EF4-FFF2-40B4-BE49-F238E27FC236}">
                <a16:creationId xmlns:a16="http://schemas.microsoft.com/office/drawing/2014/main" id="{E7FA84F7-3492-4915-A763-86288584D09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4526433"/>
            <a:ext cx="1490134" cy="2179167"/>
          </a:xfrm>
          <a:prstGeom prst="rect">
            <a:avLst/>
          </a:prstGeom>
        </p:spPr>
      </p:pic>
      <p:pic>
        <p:nvPicPr>
          <p:cNvPr id="9" name="Picture 8">
            <a:extLst>
              <a:ext uri="{FF2B5EF4-FFF2-40B4-BE49-F238E27FC236}">
                <a16:creationId xmlns:a16="http://schemas.microsoft.com/office/drawing/2014/main" id="{623A971A-0608-4BD9-A895-72F3A3816805}"/>
              </a:ext>
            </a:extLst>
          </p:cNvPr>
          <p:cNvPicPr>
            <a:picLocks noChangeAspect="1"/>
          </p:cNvPicPr>
          <p:nvPr userDrawn="1"/>
        </p:nvPicPr>
        <p:blipFill>
          <a:blip r:embed="rId5">
            <a:alphaModFix amt="50000"/>
            <a:extLst>
              <a:ext uri="{28A0092B-C50C-407E-A947-70E740481C1C}">
                <a14:useLocalDpi xmlns:a14="http://schemas.microsoft.com/office/drawing/2010/main" val="0"/>
              </a:ext>
            </a:extLst>
          </a:blip>
          <a:stretch>
            <a:fillRect/>
          </a:stretch>
        </p:blipFill>
        <p:spPr>
          <a:xfrm>
            <a:off x="4966282" y="2772908"/>
            <a:ext cx="2032575" cy="1837236"/>
          </a:xfrm>
          <a:prstGeom prst="rect">
            <a:avLst/>
          </a:prstGeom>
        </p:spPr>
      </p:pic>
      <p:pic>
        <p:nvPicPr>
          <p:cNvPr id="10" name="Picture 9">
            <a:extLst>
              <a:ext uri="{FF2B5EF4-FFF2-40B4-BE49-F238E27FC236}">
                <a16:creationId xmlns:a16="http://schemas.microsoft.com/office/drawing/2014/main" id="{905B6552-23D1-42C3-89B0-8E40FB5BD731}"/>
              </a:ext>
            </a:extLst>
          </p:cNvPr>
          <p:cNvPicPr>
            <a:picLocks noChangeAspect="1"/>
          </p:cNvPicPr>
          <p:nvPr userDrawn="1"/>
        </p:nvPicPr>
        <p:blipFill>
          <a:blip r:embed="rId5">
            <a:alphaModFix amt="50000"/>
            <a:extLst>
              <a:ext uri="{28A0092B-C50C-407E-A947-70E740481C1C}">
                <a14:useLocalDpi xmlns:a14="http://schemas.microsoft.com/office/drawing/2010/main" val="0"/>
              </a:ext>
            </a:extLst>
          </a:blip>
          <a:stretch>
            <a:fillRect/>
          </a:stretch>
        </p:blipFill>
        <p:spPr>
          <a:xfrm>
            <a:off x="6441203" y="1854289"/>
            <a:ext cx="2032575" cy="1837236"/>
          </a:xfrm>
          <a:prstGeom prst="rect">
            <a:avLst/>
          </a:prstGeom>
        </p:spPr>
      </p:pic>
      <p:pic>
        <p:nvPicPr>
          <p:cNvPr id="11" name="Picture 10">
            <a:extLst>
              <a:ext uri="{FF2B5EF4-FFF2-40B4-BE49-F238E27FC236}">
                <a16:creationId xmlns:a16="http://schemas.microsoft.com/office/drawing/2014/main" id="{724B10B7-90F2-4A7E-938F-9A631166B0F8}"/>
              </a:ext>
            </a:extLst>
          </p:cNvPr>
          <p:cNvPicPr>
            <a:picLocks noChangeAspect="1"/>
          </p:cNvPicPr>
          <p:nvPr userDrawn="1"/>
        </p:nvPicPr>
        <p:blipFill>
          <a:blip r:embed="rId5">
            <a:alphaModFix amt="38000"/>
            <a:extLst>
              <a:ext uri="{28A0092B-C50C-407E-A947-70E740481C1C}">
                <a14:useLocalDpi xmlns:a14="http://schemas.microsoft.com/office/drawing/2010/main" val="0"/>
              </a:ext>
            </a:extLst>
          </a:blip>
          <a:stretch>
            <a:fillRect/>
          </a:stretch>
        </p:blipFill>
        <p:spPr>
          <a:xfrm>
            <a:off x="5038358" y="1151395"/>
            <a:ext cx="1708906" cy="1544673"/>
          </a:xfrm>
          <a:prstGeom prst="rect">
            <a:avLst/>
          </a:prstGeom>
        </p:spPr>
      </p:pic>
      <p:pic>
        <p:nvPicPr>
          <p:cNvPr id="12" name="Picture 11">
            <a:extLst>
              <a:ext uri="{FF2B5EF4-FFF2-40B4-BE49-F238E27FC236}">
                <a16:creationId xmlns:a16="http://schemas.microsoft.com/office/drawing/2014/main" id="{607A5A80-C385-4152-8F5B-94E80B708909}"/>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6685823" y="3828136"/>
            <a:ext cx="1336286" cy="1207864"/>
          </a:xfrm>
          <a:prstGeom prst="rect">
            <a:avLst/>
          </a:prstGeom>
        </p:spPr>
      </p:pic>
      <p:pic>
        <p:nvPicPr>
          <p:cNvPr id="13" name="Picture 12">
            <a:extLst>
              <a:ext uri="{FF2B5EF4-FFF2-40B4-BE49-F238E27FC236}">
                <a16:creationId xmlns:a16="http://schemas.microsoft.com/office/drawing/2014/main" id="{C88B3E54-BAA6-48AE-8DEB-FC02AB9B6BC3}"/>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7656707" y="1032775"/>
            <a:ext cx="853686" cy="771644"/>
          </a:xfrm>
          <a:prstGeom prst="rect">
            <a:avLst/>
          </a:prstGeom>
        </p:spPr>
      </p:pic>
    </p:spTree>
    <p:extLst>
      <p:ext uri="{BB962C8B-B14F-4D97-AF65-F5344CB8AC3E}">
        <p14:creationId xmlns:p14="http://schemas.microsoft.com/office/powerpoint/2010/main" val="2492232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7E4E32A-B212-42B4-B5FB-FD15C3B76450}"/>
              </a:ext>
            </a:extLst>
          </p:cNvPr>
          <p:cNvSpPr/>
          <p:nvPr userDrawn="1"/>
        </p:nvSpPr>
        <p:spPr>
          <a:xfrm>
            <a:off x="0" y="360363"/>
            <a:ext cx="9201150" cy="6345236"/>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pic>
        <p:nvPicPr>
          <p:cNvPr id="5" name="FPO" hidden="1">
            <a:extLst>
              <a:ext uri="{FF2B5EF4-FFF2-40B4-BE49-F238E27FC236}">
                <a16:creationId xmlns:a16="http://schemas.microsoft.com/office/drawing/2014/main" id="{0656AD4B-0DB6-4808-9C88-9468470859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2" name="Title 1"/>
          <p:cNvSpPr>
            <a:spLocks noGrp="1"/>
          </p:cNvSpPr>
          <p:nvPr>
            <p:ph type="title"/>
          </p:nvPr>
        </p:nvSpPr>
        <p:spPr>
          <a:xfrm>
            <a:off x="632143" y="816980"/>
            <a:ext cx="7935991" cy="443198"/>
          </a:xfrm>
          <a:prstGeom prst="rect">
            <a:avLst/>
          </a:prstGeom>
        </p:spPr>
        <p:txBody>
          <a:bodyPr wrap="none" lIns="0" tIns="0" rIns="0" bIns="0" anchor="t" anchorCtr="0">
            <a:noAutofit/>
          </a:bodyPr>
          <a:lstStyle>
            <a:lvl1pPr>
              <a:defRPr sz="2400">
                <a:solidFill>
                  <a:schemeClr val="accent1"/>
                </a:solidFill>
                <a:latin typeface="+mj-lt"/>
              </a:defRPr>
            </a:lvl1pPr>
          </a:lstStyle>
          <a:p>
            <a:r>
              <a:rPr lang="en-US" dirty="0"/>
              <a:t>Click to edit Master title style</a:t>
            </a:r>
          </a:p>
        </p:txBody>
      </p:sp>
      <p:pic>
        <p:nvPicPr>
          <p:cNvPr id="7" name="Picture 6">
            <a:extLst>
              <a:ext uri="{FF2B5EF4-FFF2-40B4-BE49-F238E27FC236}">
                <a16:creationId xmlns:a16="http://schemas.microsoft.com/office/drawing/2014/main" id="{8377AE55-4C7C-4130-883F-2FF7BB72F53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14" name="Picture 13">
            <a:extLst>
              <a:ext uri="{FF2B5EF4-FFF2-40B4-BE49-F238E27FC236}">
                <a16:creationId xmlns:a16="http://schemas.microsoft.com/office/drawing/2014/main" id="{739BBC55-3402-45CD-A470-11EBEEB58F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0" name="Content Placeholder 2">
            <a:extLst>
              <a:ext uri="{FF2B5EF4-FFF2-40B4-BE49-F238E27FC236}">
                <a16:creationId xmlns:a16="http://schemas.microsoft.com/office/drawing/2014/main" id="{A309B673-A8CA-6C46-AD7B-908AAA52E6BC}"/>
              </a:ext>
            </a:extLst>
          </p:cNvPr>
          <p:cNvSpPr>
            <a:spLocks noGrp="1"/>
          </p:cNvSpPr>
          <p:nvPr>
            <p:ph idx="1"/>
          </p:nvPr>
        </p:nvSpPr>
        <p:spPr>
          <a:xfrm>
            <a:off x="626982" y="1463040"/>
            <a:ext cx="3840480" cy="236951"/>
          </a:xfrm>
          <a:prstGeom prst="rect">
            <a:avLst/>
          </a:prstGeom>
        </p:spPr>
        <p:txBody>
          <a:bodyPr wrap="square" lIns="0" tIns="0" rIns="0" bIns="0">
            <a:noAutofit/>
          </a:bodyPr>
          <a:lstStyle>
            <a:lvl1pPr marL="0" indent="0">
              <a:lnSpc>
                <a:spcPct val="120000"/>
              </a:lnSpc>
              <a:buNone/>
              <a:defRPr sz="1100">
                <a:solidFill>
                  <a:schemeClr val="tx1"/>
                </a:solidFill>
                <a:latin typeface="+mj-lt"/>
              </a:defRPr>
            </a:lvl1pPr>
          </a:lstStyle>
          <a:p>
            <a:pPr lvl="0"/>
            <a:r>
              <a:rPr lang="en-US" dirty="0"/>
              <a:t>Edit Master text styles</a:t>
            </a:r>
          </a:p>
        </p:txBody>
      </p:sp>
      <p:sp>
        <p:nvSpPr>
          <p:cNvPr id="11" name="Disclaimer">
            <a:extLst>
              <a:ext uri="{FF2B5EF4-FFF2-40B4-BE49-F238E27FC236}">
                <a16:creationId xmlns:a16="http://schemas.microsoft.com/office/drawing/2014/main" id="{93DA25CB-1E84-4A55-8D3E-E18C5B1348F8}"/>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9" name="TextBox 8">
            <a:extLst>
              <a:ext uri="{FF2B5EF4-FFF2-40B4-BE49-F238E27FC236}">
                <a16:creationId xmlns:a16="http://schemas.microsoft.com/office/drawing/2014/main" id="{13E495BD-07A8-40C4-9D6C-24BC81FBA3C9}"/>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dirty="0">
                <a:latin typeface="+mj-lt"/>
              </a:rPr>
              <a:t>US-</a:t>
            </a:r>
            <a:r>
              <a:rPr lang="en-US" sz="1000" b="0" dirty="0" err="1">
                <a:latin typeface="+mj-lt"/>
              </a:rPr>
              <a:t>ONCA</a:t>
            </a:r>
            <a:r>
              <a:rPr lang="en-US" sz="1000" b="0" dirty="0">
                <a:latin typeface="+mj-lt"/>
              </a:rPr>
              <a:t>-200029 </a:t>
            </a:r>
          </a:p>
        </p:txBody>
      </p:sp>
    </p:spTree>
    <p:extLst>
      <p:ext uri="{BB962C8B-B14F-4D97-AF65-F5344CB8AC3E}">
        <p14:creationId xmlns:p14="http://schemas.microsoft.com/office/powerpoint/2010/main" val="22482929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7E4E32A-B212-42B4-B5FB-FD15C3B76450}"/>
              </a:ext>
            </a:extLst>
          </p:cNvPr>
          <p:cNvSpPr/>
          <p:nvPr userDrawn="1"/>
        </p:nvSpPr>
        <p:spPr>
          <a:xfrm>
            <a:off x="0" y="360363"/>
            <a:ext cx="9201150" cy="6345236"/>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pic>
        <p:nvPicPr>
          <p:cNvPr id="5" name="FPO" hidden="1">
            <a:extLst>
              <a:ext uri="{FF2B5EF4-FFF2-40B4-BE49-F238E27FC236}">
                <a16:creationId xmlns:a16="http://schemas.microsoft.com/office/drawing/2014/main" id="{0656AD4B-0DB6-4808-9C88-9468470859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2" name="Title 1"/>
          <p:cNvSpPr>
            <a:spLocks noGrp="1"/>
          </p:cNvSpPr>
          <p:nvPr>
            <p:ph type="title"/>
          </p:nvPr>
        </p:nvSpPr>
        <p:spPr>
          <a:xfrm>
            <a:off x="632143" y="816980"/>
            <a:ext cx="7935991" cy="443198"/>
          </a:xfrm>
          <a:prstGeom prst="rect">
            <a:avLst/>
          </a:prstGeom>
        </p:spPr>
        <p:txBody>
          <a:bodyPr wrap="none" lIns="0" tIns="0" rIns="0" bIns="0" anchor="t" anchorCtr="0">
            <a:noAutofit/>
          </a:bodyPr>
          <a:lstStyle>
            <a:lvl1pPr>
              <a:defRPr sz="2400">
                <a:solidFill>
                  <a:schemeClr val="accent1"/>
                </a:solidFill>
                <a:latin typeface="+mj-lt"/>
              </a:defRPr>
            </a:lvl1pPr>
          </a:lstStyle>
          <a:p>
            <a:r>
              <a:rPr lang="en-US" dirty="0"/>
              <a:t>Click to edit Master title style</a:t>
            </a:r>
          </a:p>
        </p:txBody>
      </p:sp>
      <p:pic>
        <p:nvPicPr>
          <p:cNvPr id="14" name="Picture 13">
            <a:extLst>
              <a:ext uri="{FF2B5EF4-FFF2-40B4-BE49-F238E27FC236}">
                <a16:creationId xmlns:a16="http://schemas.microsoft.com/office/drawing/2014/main" id="{739BBC55-3402-45CD-A470-11EBEEB58FE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0" name="Content Placeholder 2">
            <a:extLst>
              <a:ext uri="{FF2B5EF4-FFF2-40B4-BE49-F238E27FC236}">
                <a16:creationId xmlns:a16="http://schemas.microsoft.com/office/drawing/2014/main" id="{A309B673-A8CA-6C46-AD7B-908AAA52E6BC}"/>
              </a:ext>
            </a:extLst>
          </p:cNvPr>
          <p:cNvSpPr>
            <a:spLocks noGrp="1"/>
          </p:cNvSpPr>
          <p:nvPr>
            <p:ph idx="1"/>
          </p:nvPr>
        </p:nvSpPr>
        <p:spPr>
          <a:xfrm>
            <a:off x="626982" y="1463040"/>
            <a:ext cx="3840480" cy="236951"/>
          </a:xfrm>
          <a:prstGeom prst="rect">
            <a:avLst/>
          </a:prstGeom>
        </p:spPr>
        <p:txBody>
          <a:bodyPr wrap="square" lIns="0" tIns="0" rIns="0" bIns="0">
            <a:noAutofit/>
          </a:bodyPr>
          <a:lstStyle>
            <a:lvl1pPr marL="0" indent="0">
              <a:lnSpc>
                <a:spcPct val="120000"/>
              </a:lnSpc>
              <a:buNone/>
              <a:defRPr sz="1100">
                <a:solidFill>
                  <a:schemeClr val="tx1"/>
                </a:solidFill>
                <a:latin typeface="+mj-lt"/>
              </a:defRPr>
            </a:lvl1pPr>
          </a:lstStyle>
          <a:p>
            <a:pPr lvl="0"/>
            <a:r>
              <a:rPr lang="en-US" dirty="0"/>
              <a:t>Edit Master text styles</a:t>
            </a:r>
          </a:p>
        </p:txBody>
      </p:sp>
      <p:sp>
        <p:nvSpPr>
          <p:cNvPr id="11" name="Disclaimer">
            <a:extLst>
              <a:ext uri="{FF2B5EF4-FFF2-40B4-BE49-F238E27FC236}">
                <a16:creationId xmlns:a16="http://schemas.microsoft.com/office/drawing/2014/main" id="{93DA25CB-1E84-4A55-8D3E-E18C5B1348F8}"/>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18" name="TextBox 17">
            <a:extLst>
              <a:ext uri="{FF2B5EF4-FFF2-40B4-BE49-F238E27FC236}">
                <a16:creationId xmlns:a16="http://schemas.microsoft.com/office/drawing/2014/main" id="{48279B8E-2CCB-421F-A87D-A1C851A7D629}"/>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j-lt"/>
                <a:ea typeface="+mn-ea"/>
                <a:cs typeface="+mn-cs"/>
              </a:rPr>
              <a:t>US-</a:t>
            </a:r>
            <a:r>
              <a:rPr lang="en-US" sz="1000" b="0" kern="1200" dirty="0" err="1">
                <a:solidFill>
                  <a:schemeClr val="tx1"/>
                </a:solidFill>
                <a:latin typeface="+mj-lt"/>
                <a:ea typeface="+mn-ea"/>
                <a:cs typeface="+mn-cs"/>
              </a:rPr>
              <a:t>ONCA</a:t>
            </a:r>
            <a:r>
              <a:rPr lang="en-US" sz="1000" b="0" kern="1200" dirty="0">
                <a:solidFill>
                  <a:schemeClr val="tx1"/>
                </a:solidFill>
                <a:latin typeface="+mj-lt"/>
                <a:ea typeface="+mn-ea"/>
                <a:cs typeface="+mn-cs"/>
              </a:rPr>
              <a:t>-200029 </a:t>
            </a:r>
          </a:p>
        </p:txBody>
      </p:sp>
      <p:pic>
        <p:nvPicPr>
          <p:cNvPr id="19" name="Picture 18">
            <a:extLst>
              <a:ext uri="{FF2B5EF4-FFF2-40B4-BE49-F238E27FC236}">
                <a16:creationId xmlns:a16="http://schemas.microsoft.com/office/drawing/2014/main" id="{25C15504-B06B-458F-9A06-90912C16A20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spTree>
    <p:extLst>
      <p:ext uri="{BB962C8B-B14F-4D97-AF65-F5344CB8AC3E}">
        <p14:creationId xmlns:p14="http://schemas.microsoft.com/office/powerpoint/2010/main" val="3790622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B03C63D6-0C2F-478B-8F04-FFF7746A4E4F}"/>
              </a:ext>
            </a:extLst>
          </p:cNvPr>
          <p:cNvSpPr>
            <a:spLocks noGrp="1"/>
          </p:cNvSpPr>
          <p:nvPr>
            <p:ph type="body" sz="quarter" idx="13"/>
          </p:nvPr>
        </p:nvSpPr>
        <p:spPr>
          <a:xfrm>
            <a:off x="632143" y="1463040"/>
            <a:ext cx="7930832" cy="1562992"/>
          </a:xfrm>
          <a:prstGeom prst="rect">
            <a:avLst/>
          </a:prstGeom>
        </p:spPr>
        <p:txBody>
          <a:bodyPr wrap="square" lIns="0" tIns="0" rIns="0" bIns="0">
            <a:noAutofit/>
          </a:bodyPr>
          <a:lstStyle>
            <a:lvl1pPr marL="171450" indent="-171450">
              <a:lnSpc>
                <a:spcPct val="120000"/>
              </a:lnSpc>
              <a:spcBef>
                <a:spcPts val="0"/>
              </a:spcBef>
              <a:spcAft>
                <a:spcPts val="300"/>
              </a:spcAft>
              <a:buClr>
                <a:schemeClr val="accent1"/>
              </a:buClr>
              <a:buSzPct val="100000"/>
              <a:buFont typeface="Helvetica" pitchFamily="2" charset="0"/>
              <a:buChar char="●"/>
              <a:defRPr sz="1100" b="0">
                <a:solidFill>
                  <a:schemeClr val="tx1"/>
                </a:solidFill>
                <a:latin typeface="+mj-lt"/>
              </a:defRPr>
            </a:lvl1pPr>
            <a:lvl2pPr marL="458787" indent="-171450">
              <a:lnSpc>
                <a:spcPct val="120000"/>
              </a:lnSpc>
              <a:spcBef>
                <a:spcPts val="0"/>
              </a:spcBef>
              <a:spcAft>
                <a:spcPts val="300"/>
              </a:spcAft>
              <a:buClr>
                <a:schemeClr val="accent1"/>
              </a:buClr>
              <a:buSzPct val="100000"/>
              <a:buFont typeface="Courier New" panose="02070309020205020404" pitchFamily="49" charset="0"/>
              <a:buChar char="o"/>
              <a:defRPr sz="1100">
                <a:latin typeface="+mj-lt"/>
              </a:defRPr>
            </a:lvl2pPr>
            <a:lvl3pPr marL="728662" indent="-171450">
              <a:lnSpc>
                <a:spcPct val="120000"/>
              </a:lnSpc>
              <a:spcBef>
                <a:spcPts val="0"/>
              </a:spcBef>
              <a:spcAft>
                <a:spcPts val="300"/>
              </a:spcAft>
              <a:buClr>
                <a:schemeClr val="accent1"/>
              </a:buClr>
              <a:buFont typeface="Apple Symbols" panose="02000000000000000000" pitchFamily="2" charset="-79"/>
              <a:buChar char="⎻"/>
              <a:tabLst/>
              <a:defRPr>
                <a:latin typeface="+mj-lt"/>
              </a:defRPr>
            </a:lvl3pPr>
            <a:lvl4pPr marL="917575" indent="-171450">
              <a:lnSpc>
                <a:spcPct val="120000"/>
              </a:lnSpc>
              <a:spcBef>
                <a:spcPts val="0"/>
              </a:spcBef>
              <a:spcAft>
                <a:spcPts val="300"/>
              </a:spcAft>
              <a:buClr>
                <a:schemeClr val="accent1"/>
              </a:buClr>
              <a:buFont typeface="Arial" panose="020B0604020202020204" pitchFamily="34" charset="0"/>
              <a:buChar char="•"/>
              <a:tabLst/>
              <a:defRPr>
                <a:latin typeface="+mj-lt"/>
              </a:defRPr>
            </a:lvl4pPr>
            <a:lvl5pPr marL="1143000" indent="-171450">
              <a:lnSpc>
                <a:spcPct val="120000"/>
              </a:lnSpc>
              <a:spcAft>
                <a:spcPts val="600"/>
              </a:spcAft>
              <a:buClr>
                <a:schemeClr val="accent1"/>
              </a:buClr>
              <a:buFont typeface="System Font Regular"/>
              <a:buChar char="•"/>
              <a:tabLst/>
              <a:defRPr/>
            </a:lvl5pPr>
            <a:lvl6pPr marL="1257300" indent="-171450">
              <a:defRPr sz="1100"/>
            </a:lvl6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0484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 no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34613913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Pop-Up info">
    <p:spTree>
      <p:nvGrpSpPr>
        <p:cNvPr id="1" name=""/>
        <p:cNvGrpSpPr/>
        <p:nvPr/>
      </p:nvGrpSpPr>
      <p:grpSpPr>
        <a:xfrm>
          <a:off x="0" y="0"/>
          <a:ext cx="0" cy="0"/>
          <a:chOff x="0" y="0"/>
          <a:chExt cx="0" cy="0"/>
        </a:xfrm>
      </p:grpSpPr>
      <p:pic>
        <p:nvPicPr>
          <p:cNvPr id="4" name="FPO" hidden="1">
            <a:extLst>
              <a:ext uri="{FF2B5EF4-FFF2-40B4-BE49-F238E27FC236}">
                <a16:creationId xmlns:a16="http://schemas.microsoft.com/office/drawing/2014/main" id="{951E3BB6-E5B7-4813-BD12-17BE5F6D7B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8" name="Rectangle 7">
            <a:extLst>
              <a:ext uri="{FF2B5EF4-FFF2-40B4-BE49-F238E27FC236}">
                <a16:creationId xmlns:a16="http://schemas.microsoft.com/office/drawing/2014/main" id="{ED7E3A60-C135-4B74-BEA0-5387CCC76B20}"/>
              </a:ext>
            </a:extLst>
          </p:cNvPr>
          <p:cNvSpPr/>
          <p:nvPr userDrawn="1"/>
        </p:nvSpPr>
        <p:spPr>
          <a:xfrm>
            <a:off x="0" y="0"/>
            <a:ext cx="9201150" cy="6705599"/>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81E8D24-7F90-4463-932B-42B17DBADB21}"/>
              </a:ext>
            </a:extLst>
          </p:cNvPr>
          <p:cNvGrpSpPr/>
          <p:nvPr userDrawn="1"/>
        </p:nvGrpSpPr>
        <p:grpSpPr>
          <a:xfrm>
            <a:off x="631202" y="528570"/>
            <a:ext cx="7938746" cy="5658870"/>
            <a:chOff x="631201" y="528570"/>
            <a:chExt cx="8032173" cy="5658870"/>
          </a:xfrm>
          <a:effectLst>
            <a:outerShdw blurRad="50800" dist="38100" dir="2700000" algn="tl" rotWithShape="0">
              <a:prstClr val="black">
                <a:alpha val="20000"/>
              </a:prstClr>
            </a:outerShdw>
          </a:effectLst>
        </p:grpSpPr>
        <p:sp>
          <p:nvSpPr>
            <p:cNvPr id="12" name="Rectangle 11">
              <a:extLst>
                <a:ext uri="{FF2B5EF4-FFF2-40B4-BE49-F238E27FC236}">
                  <a16:creationId xmlns:a16="http://schemas.microsoft.com/office/drawing/2014/main" id="{4B06198A-8160-46F0-87FE-2415A7FE28A2}"/>
                </a:ext>
              </a:extLst>
            </p:cNvPr>
            <p:cNvSpPr/>
            <p:nvPr userDrawn="1"/>
          </p:nvSpPr>
          <p:spPr>
            <a:xfrm>
              <a:off x="3723640" y="532130"/>
              <a:ext cx="4939734" cy="5655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AC1ADCB-A9AF-44D7-80E6-F48C6F3403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201" y="528570"/>
              <a:ext cx="3085261" cy="5658870"/>
            </a:xfrm>
            <a:prstGeom prst="rect">
              <a:avLst/>
            </a:prstGeom>
          </p:spPr>
        </p:pic>
      </p:grpSp>
      <p:pic>
        <p:nvPicPr>
          <p:cNvPr id="19" name="Picture 18">
            <a:extLst>
              <a:ext uri="{FF2B5EF4-FFF2-40B4-BE49-F238E27FC236}">
                <a16:creationId xmlns:a16="http://schemas.microsoft.com/office/drawing/2014/main" id="{9D391D16-6D96-41D2-83DD-82BF04B040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71492" y="4104310"/>
            <a:ext cx="1591483" cy="1738843"/>
          </a:xfrm>
          <a:prstGeom prst="rect">
            <a:avLst/>
          </a:prstGeom>
        </p:spPr>
      </p:pic>
      <p:sp>
        <p:nvSpPr>
          <p:cNvPr id="2" name="Title 1"/>
          <p:cNvSpPr>
            <a:spLocks noGrp="1"/>
          </p:cNvSpPr>
          <p:nvPr userDrawn="1">
            <p:ph type="title"/>
          </p:nvPr>
        </p:nvSpPr>
        <p:spPr>
          <a:xfrm>
            <a:off x="886336" y="2702939"/>
            <a:ext cx="2525731" cy="1246495"/>
          </a:xfrm>
          <a:prstGeom prst="rect">
            <a:avLst/>
          </a:prstGeom>
        </p:spPr>
        <p:txBody>
          <a:bodyPr lIns="0" tIns="0" rIns="0" bIns="0" anchor="t" anchorCtr="0">
            <a:noAutofit/>
          </a:bodyPr>
          <a:lstStyle>
            <a:lvl1pPr>
              <a:defRPr sz="3000">
                <a:solidFill>
                  <a:schemeClr val="bg1"/>
                </a:solidFill>
                <a:latin typeface="+mj-lt"/>
              </a:defRPr>
            </a:lvl1pPr>
          </a:lstStyle>
          <a:p>
            <a:r>
              <a:rPr lang="en-US" dirty="0"/>
              <a:t>Click to edit Master title style</a:t>
            </a:r>
          </a:p>
        </p:txBody>
      </p:sp>
      <p:pic>
        <p:nvPicPr>
          <p:cNvPr id="13" name="Picture 12">
            <a:extLst>
              <a:ext uri="{FF2B5EF4-FFF2-40B4-BE49-F238E27FC236}">
                <a16:creationId xmlns:a16="http://schemas.microsoft.com/office/drawing/2014/main" id="{A74760A4-57B8-45ED-9E5F-81EC0740877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1" name="Text Placeholder 14">
            <a:extLst>
              <a:ext uri="{FF2B5EF4-FFF2-40B4-BE49-F238E27FC236}">
                <a16:creationId xmlns:a16="http://schemas.microsoft.com/office/drawing/2014/main" id="{3A190AAB-5FA3-FB46-A54D-D1FB44DD9F25}"/>
              </a:ext>
            </a:extLst>
          </p:cNvPr>
          <p:cNvSpPr>
            <a:spLocks noGrp="1"/>
          </p:cNvSpPr>
          <p:nvPr>
            <p:ph type="body" sz="quarter" idx="10"/>
          </p:nvPr>
        </p:nvSpPr>
        <p:spPr>
          <a:xfrm>
            <a:off x="4607670" y="1066800"/>
            <a:ext cx="3729037" cy="221599"/>
          </a:xfrm>
          <a:prstGeom prst="rect">
            <a:avLst/>
          </a:prstGeom>
        </p:spPr>
        <p:txBody>
          <a:bodyPr wrap="square" lIns="0" tIns="0" rIns="0" bIns="0">
            <a:noAutofit/>
          </a:bodyPr>
          <a:lstStyle>
            <a:lvl1pPr marL="0" indent="0">
              <a:lnSpc>
                <a:spcPct val="120000"/>
              </a:lnSpc>
              <a:buNone/>
              <a:defRPr sz="1100" b="0">
                <a:solidFill>
                  <a:schemeClr val="tx1"/>
                </a:solidFill>
                <a:latin typeface="+mj-lt"/>
              </a:defRPr>
            </a:lvl1pPr>
            <a:lvl2pPr marL="447050" indent="0">
              <a:buNone/>
              <a:defRPr sz="1400">
                <a:latin typeface="Antenna" panose="02000503000000020004" pitchFamily="2" charset="0"/>
              </a:defRPr>
            </a:lvl2pPr>
          </a:lstStyle>
          <a:p>
            <a:pPr lvl="0"/>
            <a:r>
              <a:rPr lang="en-US" dirty="0"/>
              <a:t>Edit Master text styles</a:t>
            </a:r>
          </a:p>
        </p:txBody>
      </p:sp>
    </p:spTree>
    <p:extLst>
      <p:ext uri="{BB962C8B-B14F-4D97-AF65-F5344CB8AC3E}">
        <p14:creationId xmlns:p14="http://schemas.microsoft.com/office/powerpoint/2010/main" val="34592937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0A27B8-3299-4936-A1E0-7178251A6BBA}"/>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7293DC83-6573-4EAA-B0A1-CB59A7F664AF}"/>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3" name="Rectangle 12">
              <a:extLst>
                <a:ext uri="{FF2B5EF4-FFF2-40B4-BE49-F238E27FC236}">
                  <a16:creationId xmlns:a16="http://schemas.microsoft.com/office/drawing/2014/main" id="{D845B50D-3EFE-456F-BA66-69D16B383CB0}"/>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513D8B6C-BA06-47EC-9F2E-9CAA41875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5" name="Picture 14">
            <a:extLst>
              <a:ext uri="{FF2B5EF4-FFF2-40B4-BE49-F238E27FC236}">
                <a16:creationId xmlns:a16="http://schemas.microsoft.com/office/drawing/2014/main" id="{C18D86E9-2385-48B5-AC57-4AB8730F30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99983484-9932-4747-B097-DA942D972E21}"/>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sp>
        <p:nvSpPr>
          <p:cNvPr id="19" name="Picture Placeholder 18">
            <a:extLst>
              <a:ext uri="{FF2B5EF4-FFF2-40B4-BE49-F238E27FC236}">
                <a16:creationId xmlns:a16="http://schemas.microsoft.com/office/drawing/2014/main" id="{16B7FC52-6A1D-47C2-877A-E17C7FA31F83}"/>
              </a:ext>
            </a:extLst>
          </p:cNvPr>
          <p:cNvSpPr>
            <a:spLocks noGrp="1"/>
          </p:cNvSpPr>
          <p:nvPr>
            <p:ph type="pic" sz="quarter" idx="10"/>
          </p:nvPr>
        </p:nvSpPr>
        <p:spPr>
          <a:xfrm>
            <a:off x="638175" y="1319213"/>
            <a:ext cx="3140075" cy="4868862"/>
          </a:xfrm>
          <a:prstGeom prst="rect">
            <a:avLst/>
          </a:prstGeom>
        </p:spPr>
        <p:txBody>
          <a:bodyPr/>
          <a:lstStyle/>
          <a:p>
            <a:endParaRPr lang="en-US" dirty="0"/>
          </a:p>
        </p:txBody>
      </p:sp>
      <p:sp>
        <p:nvSpPr>
          <p:cNvPr id="21" name="Content Placeholder 20">
            <a:extLst>
              <a:ext uri="{FF2B5EF4-FFF2-40B4-BE49-F238E27FC236}">
                <a16:creationId xmlns:a16="http://schemas.microsoft.com/office/drawing/2014/main" id="{CD99A600-3E6F-4400-AB18-065EBD249859}"/>
              </a:ext>
            </a:extLst>
          </p:cNvPr>
          <p:cNvSpPr>
            <a:spLocks noGrp="1"/>
          </p:cNvSpPr>
          <p:nvPr>
            <p:ph sz="quarter" idx="11"/>
          </p:nvPr>
        </p:nvSpPr>
        <p:spPr>
          <a:xfrm>
            <a:off x="4273550" y="1746250"/>
            <a:ext cx="3867150" cy="3829050"/>
          </a:xfrm>
          <a:prstGeom prst="rect">
            <a:avLst/>
          </a:prstGeom>
        </p:spPr>
        <p:txBody>
          <a:bodyPr/>
          <a:lstStyle>
            <a:lvl1pPr marL="0" indent="0">
              <a:lnSpc>
                <a:spcPct val="110000"/>
              </a:lnSpc>
              <a:spcAft>
                <a:spcPts val="600"/>
              </a:spcAft>
              <a:buNone/>
              <a:defRPr sz="1400" b="1"/>
            </a:lvl1pPr>
            <a:lvl2pPr marL="219075" indent="0">
              <a:buNone/>
              <a:defRPr/>
            </a:lvl2pPr>
            <a:lvl3pPr marL="438150" indent="0">
              <a:buNone/>
              <a:defRPr/>
            </a:lvl3pPr>
            <a:lvl4pPr marL="769937" indent="0">
              <a:buNone/>
              <a:defRPr/>
            </a:lvl4pPr>
            <a:lvl5pPr marL="103505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oup 22">
            <a:extLst>
              <a:ext uri="{FF2B5EF4-FFF2-40B4-BE49-F238E27FC236}">
                <a16:creationId xmlns:a16="http://schemas.microsoft.com/office/drawing/2014/main" id="{372C30B1-16A6-4424-9199-AA777FC055A6}"/>
              </a:ext>
            </a:extLst>
          </p:cNvPr>
          <p:cNvGrpSpPr/>
          <p:nvPr userDrawn="1"/>
        </p:nvGrpSpPr>
        <p:grpSpPr>
          <a:xfrm>
            <a:off x="7934952" y="778279"/>
            <a:ext cx="323223" cy="323223"/>
            <a:chOff x="7934952" y="778279"/>
            <a:chExt cx="323223" cy="323223"/>
          </a:xfrm>
        </p:grpSpPr>
        <p:sp>
          <p:nvSpPr>
            <p:cNvPr id="24" name="Oval 23">
              <a:extLst>
                <a:ext uri="{FF2B5EF4-FFF2-40B4-BE49-F238E27FC236}">
                  <a16:creationId xmlns:a16="http://schemas.microsoft.com/office/drawing/2014/main" id="{BEB09AA4-BA2C-4214-8111-F2E78D9B2E72}"/>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25" name="Graphic 30">
              <a:extLst>
                <a:ext uri="{FF2B5EF4-FFF2-40B4-BE49-F238E27FC236}">
                  <a16:creationId xmlns:a16="http://schemas.microsoft.com/office/drawing/2014/main" id="{99947E96-C29B-45BF-87F5-088369EE56F4}"/>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039666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pic>
        <p:nvPicPr>
          <p:cNvPr id="3" name="FPO" hidden="1">
            <a:extLst>
              <a:ext uri="{FF2B5EF4-FFF2-40B4-BE49-F238E27FC236}">
                <a16:creationId xmlns:a16="http://schemas.microsoft.com/office/drawing/2014/main" id="{9FF03E1A-FCB3-4958-ADD8-AA0F3A0276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grpSp>
        <p:nvGrpSpPr>
          <p:cNvPr id="2" name="Group 1">
            <a:extLst>
              <a:ext uri="{FF2B5EF4-FFF2-40B4-BE49-F238E27FC236}">
                <a16:creationId xmlns:a16="http://schemas.microsoft.com/office/drawing/2014/main" id="{98BC5FF3-C4B2-4CD0-9EE4-9A65BFD8533E}"/>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3A4BD06B-0371-4128-ACDE-4D6E59DEB2B1}"/>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AF67092B-E7B2-4272-9878-D889BDDAF8C1}"/>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15" name="Text Placeholder 7">
            <a:extLst>
              <a:ext uri="{FF2B5EF4-FFF2-40B4-BE49-F238E27FC236}">
                <a16:creationId xmlns:a16="http://schemas.microsoft.com/office/drawing/2014/main" id="{12754409-F1EA-4720-ACF6-5D85711753C0}"/>
              </a:ext>
            </a:extLst>
          </p:cNvPr>
          <p:cNvSpPr>
            <a:spLocks noGrp="1"/>
          </p:cNvSpPr>
          <p:nvPr>
            <p:ph type="body" sz="quarter" idx="13"/>
          </p:nvPr>
        </p:nvSpPr>
        <p:spPr>
          <a:xfrm>
            <a:off x="981075" y="1615381"/>
            <a:ext cx="7277100"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1116948648"/>
      </p:ext>
    </p:extLst>
  </p:cSld>
  <p:clrMapOvr>
    <a:masterClrMapping/>
  </p:clrMapOvr>
  <p:extLst>
    <p:ext uri="{DCECCB84-F9BA-43D5-87BE-67443E8EF086}">
      <p15:sldGuideLst xmlns:p15="http://schemas.microsoft.com/office/powerpoint/2012/main">
        <p15:guide id="1" pos="5202">
          <p15:clr>
            <a:srgbClr val="FBAE40"/>
          </p15:clr>
        </p15:guide>
        <p15:guide id="2" pos="61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5A17BDD-D335-4384-A06C-30D0BF56B798}"/>
              </a:ext>
            </a:extLst>
          </p:cNvPr>
          <p:cNvSpPr/>
          <p:nvPr userDrawn="1"/>
        </p:nvSpPr>
        <p:spPr>
          <a:xfrm>
            <a:off x="0" y="355600"/>
            <a:ext cx="9201150" cy="6350000"/>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hidden="1">
            <a:extLst>
              <a:ext uri="{FF2B5EF4-FFF2-40B4-BE49-F238E27FC236}">
                <a16:creationId xmlns:a16="http://schemas.microsoft.com/office/drawing/2014/main" id="{AC820294-11A7-4905-B780-5B6130C220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pic>
        <p:nvPicPr>
          <p:cNvPr id="11" name="Picture 10">
            <a:extLst>
              <a:ext uri="{FF2B5EF4-FFF2-40B4-BE49-F238E27FC236}">
                <a16:creationId xmlns:a16="http://schemas.microsoft.com/office/drawing/2014/main" id="{27095D43-FC51-44B3-8B9F-49EAF1A12F6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872231" y="915283"/>
            <a:ext cx="2328919" cy="3977973"/>
          </a:xfrm>
          <a:prstGeom prst="rect">
            <a:avLst/>
          </a:prstGeom>
        </p:spPr>
      </p:pic>
      <p:pic>
        <p:nvPicPr>
          <p:cNvPr id="13" name="Picture 12">
            <a:extLst>
              <a:ext uri="{FF2B5EF4-FFF2-40B4-BE49-F238E27FC236}">
                <a16:creationId xmlns:a16="http://schemas.microsoft.com/office/drawing/2014/main" id="{7C46AD41-95E0-4276-BD9F-5BE763EEDE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69467" y="5617014"/>
            <a:ext cx="1454150" cy="458000"/>
          </a:xfrm>
          <a:prstGeom prst="rect">
            <a:avLst/>
          </a:prstGeom>
        </p:spPr>
      </p:pic>
      <p:sp>
        <p:nvSpPr>
          <p:cNvPr id="10" name="Title 1">
            <a:extLst>
              <a:ext uri="{FF2B5EF4-FFF2-40B4-BE49-F238E27FC236}">
                <a16:creationId xmlns:a16="http://schemas.microsoft.com/office/drawing/2014/main" id="{A9FD338B-AD14-4C16-B25A-881DAC4E4EB9}"/>
              </a:ext>
            </a:extLst>
          </p:cNvPr>
          <p:cNvSpPr txBox="1">
            <a:spLocks/>
          </p:cNvSpPr>
          <p:nvPr userDrawn="1"/>
        </p:nvSpPr>
        <p:spPr>
          <a:xfrm>
            <a:off x="630936" y="813816"/>
            <a:ext cx="7935992" cy="332399"/>
          </a:xfrm>
          <a:prstGeom prst="rect">
            <a:avLst/>
          </a:prstGeom>
        </p:spPr>
        <p:txBody>
          <a:bodyPr vert="horz" lIns="0" tIns="0" rIns="0" bIns="0" rtlCol="0" anchor="t" anchorCtr="0">
            <a:noAutofit/>
          </a:bodyPr>
          <a:lstStyle>
            <a:lvl1pPr algn="l" defTabSz="894100" rtl="0" eaLnBrk="1" latinLnBrk="0" hangingPunct="1">
              <a:lnSpc>
                <a:spcPct val="90000"/>
              </a:lnSpc>
              <a:spcBef>
                <a:spcPct val="0"/>
              </a:spcBef>
              <a:buNone/>
              <a:defRPr sz="3200" kern="1200">
                <a:solidFill>
                  <a:srgbClr val="0098FF"/>
                </a:solidFill>
                <a:latin typeface="Antenna" panose="02000503000000020004" pitchFamily="2" charset="0"/>
                <a:ea typeface="+mj-ea"/>
                <a:cs typeface="+mj-cs"/>
              </a:defRPr>
            </a:lvl1pPr>
          </a:lstStyle>
          <a:p>
            <a:pPr marL="0" marR="0" lvl="0" indent="0" algn="l" defTabSz="8941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j-ea"/>
                <a:cs typeface="+mj-cs"/>
              </a:rPr>
              <a:t>Look Within</a:t>
            </a:r>
          </a:p>
        </p:txBody>
      </p:sp>
      <p:sp>
        <p:nvSpPr>
          <p:cNvPr id="12" name="Text Placeholder 3">
            <a:extLst>
              <a:ext uri="{FF2B5EF4-FFF2-40B4-BE49-F238E27FC236}">
                <a16:creationId xmlns:a16="http://schemas.microsoft.com/office/drawing/2014/main" id="{D6F34B2A-16BA-1A47-9B8C-BDA10C1FE58C}"/>
              </a:ext>
            </a:extLst>
          </p:cNvPr>
          <p:cNvSpPr>
            <a:spLocks noGrp="1"/>
          </p:cNvSpPr>
          <p:nvPr>
            <p:ph type="body" sz="quarter" idx="14"/>
          </p:nvPr>
        </p:nvSpPr>
        <p:spPr>
          <a:xfrm>
            <a:off x="630935" y="1463040"/>
            <a:ext cx="7932039" cy="1066700"/>
          </a:xfrm>
          <a:prstGeom prst="rect">
            <a:avLst/>
          </a:prstGeom>
        </p:spPr>
        <p:txBody>
          <a:bodyPr wrap="none" lIns="0" tIns="0" rIns="0" bIns="0">
            <a:noAutofit/>
          </a:bodyPr>
          <a:lstStyle>
            <a:lvl1pPr marL="228600" indent="-228600">
              <a:lnSpc>
                <a:spcPct val="120000"/>
              </a:lnSpc>
              <a:buFont typeface="+mj-lt"/>
              <a:buAutoNum type="arabicPeriod"/>
              <a:defRPr sz="1600">
                <a:solidFill>
                  <a:schemeClr val="accent2"/>
                </a:solidFill>
                <a:latin typeface="+mj-lt"/>
              </a:defRPr>
            </a:lvl1pPr>
          </a:lstStyle>
          <a:p>
            <a:pPr lvl="0"/>
            <a:r>
              <a:rPr lang="en-US" dirty="0"/>
              <a:t>Edit Master text styles</a:t>
            </a:r>
          </a:p>
        </p:txBody>
      </p:sp>
      <p:sp>
        <p:nvSpPr>
          <p:cNvPr id="14" name="Disclaimer">
            <a:extLst>
              <a:ext uri="{FF2B5EF4-FFF2-40B4-BE49-F238E27FC236}">
                <a16:creationId xmlns:a16="http://schemas.microsoft.com/office/drawing/2014/main" id="{A487C6D0-2F60-450F-8A79-2ADDB932F460}"/>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9" name="TextBox 8">
            <a:extLst>
              <a:ext uri="{FF2B5EF4-FFF2-40B4-BE49-F238E27FC236}">
                <a16:creationId xmlns:a16="http://schemas.microsoft.com/office/drawing/2014/main" id="{559C45F0-8DEB-45D4-9B3D-2BB4034CB973}"/>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j-lt"/>
                <a:ea typeface="+mn-ea"/>
                <a:cs typeface="+mn-cs"/>
              </a:rPr>
              <a:t>US-</a:t>
            </a:r>
            <a:r>
              <a:rPr lang="en-US" sz="1000" b="0" kern="1200" dirty="0" err="1">
                <a:solidFill>
                  <a:schemeClr val="tx1"/>
                </a:solidFill>
                <a:latin typeface="+mj-lt"/>
                <a:ea typeface="+mn-ea"/>
                <a:cs typeface="+mn-cs"/>
              </a:rPr>
              <a:t>ONCA</a:t>
            </a:r>
            <a:r>
              <a:rPr lang="en-US" sz="1000" b="0" kern="1200" dirty="0">
                <a:solidFill>
                  <a:schemeClr val="tx1"/>
                </a:solidFill>
                <a:latin typeface="+mj-lt"/>
                <a:ea typeface="+mn-ea"/>
                <a:cs typeface="+mn-cs"/>
              </a:rPr>
              <a:t>-200029 </a:t>
            </a:r>
          </a:p>
        </p:txBody>
      </p:sp>
    </p:spTree>
    <p:extLst>
      <p:ext uri="{BB962C8B-B14F-4D97-AF65-F5344CB8AC3E}">
        <p14:creationId xmlns:p14="http://schemas.microsoft.com/office/powerpoint/2010/main" val="36144785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2295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4946" y="813816"/>
            <a:ext cx="6929244" cy="415498"/>
          </a:xfrm>
          <a:prstGeom prst="rect">
            <a:avLst/>
          </a:prstGeom>
        </p:spPr>
        <p:txBody>
          <a:bodyPr wrap="square" lIns="0" tIns="0" rIns="0" bIns="0" anchor="t" anchorCtr="0">
            <a:noAutofit/>
          </a:bodyPr>
          <a:lstStyle>
            <a:lvl1pPr>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grpSp>
        <p:nvGrpSpPr>
          <p:cNvPr id="11" name="Group 10">
            <a:extLst>
              <a:ext uri="{FF2B5EF4-FFF2-40B4-BE49-F238E27FC236}">
                <a16:creationId xmlns:a16="http://schemas.microsoft.com/office/drawing/2014/main" id="{8B738568-F952-403E-B0FD-C83775544770}"/>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2D450C40-A934-4F5A-B7E3-2EC30807A2AA}"/>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63F39B9D-D0D9-42FB-8E0E-329363DBC367}"/>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4" name="Content Placeholder 3">
            <a:extLst>
              <a:ext uri="{FF2B5EF4-FFF2-40B4-BE49-F238E27FC236}">
                <a16:creationId xmlns:a16="http://schemas.microsoft.com/office/drawing/2014/main" id="{51CB42C4-CD60-4C48-B348-1E285739D66B}"/>
              </a:ext>
            </a:extLst>
          </p:cNvPr>
          <p:cNvSpPr>
            <a:spLocks noGrp="1"/>
          </p:cNvSpPr>
          <p:nvPr>
            <p:ph sz="quarter" idx="11"/>
          </p:nvPr>
        </p:nvSpPr>
        <p:spPr>
          <a:xfrm>
            <a:off x="995363" y="1782128"/>
            <a:ext cx="7315200" cy="4237672"/>
          </a:xfrm>
          <a:prstGeom prst="rect">
            <a:avLst/>
          </a:prstGeom>
        </p:spPr>
        <p:txBody>
          <a:bodyPr lIns="0" tIns="0" rIns="0" bIns="0"/>
          <a:lstStyle>
            <a:lvl1pPr>
              <a:lnSpc>
                <a:spcPct val="110000"/>
              </a:lnSpc>
              <a:spcAft>
                <a:spcPts val="600"/>
              </a:spcAft>
              <a:defRPr lang="en-US" sz="1100" b="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894100" rtl="0" eaLnBrk="1" latinLnBrk="0" hangingPunct="1">
              <a:lnSpc>
                <a:spcPct val="90000"/>
              </a:lnSpc>
              <a:spcBef>
                <a:spcPts val="978"/>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20682983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4DD72144-4DA3-4046-BD7B-57C49195B800}"/>
              </a:ext>
            </a:extLst>
          </p:cNvPr>
          <p:cNvSpPr>
            <a:spLocks noGrp="1"/>
          </p:cNvSpPr>
          <p:nvPr>
            <p:ph type="title" hasCustomPrompt="1"/>
          </p:nvPr>
        </p:nvSpPr>
        <p:spPr>
          <a:xfrm>
            <a:off x="412466" y="840777"/>
            <a:ext cx="8376220" cy="349002"/>
          </a:xfrm>
          <a:prstGeom prst="rect">
            <a:avLst/>
          </a:prstGeom>
        </p:spPr>
        <p:txBody>
          <a:bodyPr vert="horz" lIns="0" tIns="45720" rIns="0" bIns="45720" rtlCol="0" anchor="t">
            <a:noAutofit/>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Slide</a:t>
            </a:r>
          </a:p>
        </p:txBody>
      </p:sp>
      <p:sp>
        <p:nvSpPr>
          <p:cNvPr id="10" name="Text Placeholder 2">
            <a:extLst>
              <a:ext uri="{FF2B5EF4-FFF2-40B4-BE49-F238E27FC236}">
                <a16:creationId xmlns:a16="http://schemas.microsoft.com/office/drawing/2014/main" id="{C784FCB0-DFA5-4176-8584-BDD2DEE2E25F}"/>
              </a:ext>
            </a:extLst>
          </p:cNvPr>
          <p:cNvSpPr>
            <a:spLocks noGrp="1"/>
          </p:cNvSpPr>
          <p:nvPr>
            <p:ph idx="1" hasCustomPrompt="1"/>
          </p:nvPr>
        </p:nvSpPr>
        <p:spPr>
          <a:xfrm>
            <a:off x="412468" y="1370627"/>
            <a:ext cx="8376221" cy="4876510"/>
          </a:xfrm>
          <a:prstGeom prst="rect">
            <a:avLst/>
          </a:prstGeom>
        </p:spPr>
        <p:txBody>
          <a:bodyPr vert="horz" lIns="0" tIns="45720" rIns="0" bIns="45720" numCol="2" spcCol="365760" rtlCol="0">
            <a:noAutofit/>
          </a:bodyPr>
          <a:lstStyle>
            <a:lvl1pPr>
              <a:defRPr sz="1069">
                <a:latin typeface="Open Sans" panose="020B0606030504020204" pitchFamily="34" charset="0"/>
                <a:ea typeface="Open Sans" panose="020B0606030504020204" pitchFamily="34" charset="0"/>
                <a:cs typeface="Open Sans" panose="020B0606030504020204" pitchFamily="34" charset="0"/>
              </a:defRPr>
            </a:lvl1pPr>
            <a:lvl2pPr>
              <a:defRPr sz="1069">
                <a:latin typeface="Open Sans" panose="020B0606030504020204" pitchFamily="34" charset="0"/>
                <a:ea typeface="Open Sans" panose="020B0606030504020204" pitchFamily="34" charset="0"/>
                <a:cs typeface="Open Sans" panose="020B0606030504020204" pitchFamily="34" charset="0"/>
              </a:defRPr>
            </a:lvl2pPr>
            <a:lvl3pPr>
              <a:defRPr sz="1069">
                <a:latin typeface="Open Sans" panose="020B0606030504020204" pitchFamily="34" charset="0"/>
                <a:ea typeface="Open Sans" panose="020B0606030504020204" pitchFamily="34" charset="0"/>
                <a:cs typeface="Open Sans" panose="020B0606030504020204" pitchFamily="34" charset="0"/>
              </a:defRPr>
            </a:lvl3pPr>
            <a:lvl4pPr>
              <a:defRPr sz="1069">
                <a:latin typeface="Open Sans" panose="020B0606030504020204" pitchFamily="34" charset="0"/>
                <a:ea typeface="Open Sans" panose="020B0606030504020204" pitchFamily="34" charset="0"/>
                <a:cs typeface="Open Sans" panose="020B0606030504020204" pitchFamily="34" charset="0"/>
              </a:defRPr>
            </a:lvl4pPr>
            <a:lvl5pPr>
              <a:defRPr sz="1069">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4525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B03C63D6-0C2F-478B-8F04-FFF7746A4E4F}"/>
              </a:ext>
            </a:extLst>
          </p:cNvPr>
          <p:cNvSpPr>
            <a:spLocks noGrp="1"/>
          </p:cNvSpPr>
          <p:nvPr>
            <p:ph type="body" sz="quarter" idx="13"/>
          </p:nvPr>
        </p:nvSpPr>
        <p:spPr>
          <a:xfrm>
            <a:off x="632143" y="1463040"/>
            <a:ext cx="7930832" cy="1562992"/>
          </a:xfrm>
          <a:prstGeom prst="rect">
            <a:avLst/>
          </a:prstGeom>
        </p:spPr>
        <p:txBody>
          <a:bodyPr wrap="square" lIns="0" tIns="0" rIns="0" bIns="0">
            <a:noAutofit/>
          </a:bodyPr>
          <a:lstStyle>
            <a:lvl1pPr marL="171450" indent="-171450">
              <a:lnSpc>
                <a:spcPct val="120000"/>
              </a:lnSpc>
              <a:spcBef>
                <a:spcPts val="0"/>
              </a:spcBef>
              <a:spcAft>
                <a:spcPts val="300"/>
              </a:spcAft>
              <a:buClr>
                <a:schemeClr val="accent1"/>
              </a:buClr>
              <a:buSzPct val="100000"/>
              <a:buFont typeface="Helvetica" pitchFamily="2" charset="0"/>
              <a:buChar char="●"/>
              <a:defRPr sz="1100" b="0">
                <a:solidFill>
                  <a:schemeClr val="tx1"/>
                </a:solidFill>
                <a:latin typeface="+mj-lt"/>
              </a:defRPr>
            </a:lvl1pPr>
            <a:lvl2pPr marL="458787" indent="-171450">
              <a:lnSpc>
                <a:spcPct val="120000"/>
              </a:lnSpc>
              <a:spcBef>
                <a:spcPts val="0"/>
              </a:spcBef>
              <a:spcAft>
                <a:spcPts val="300"/>
              </a:spcAft>
              <a:buClr>
                <a:schemeClr val="accent1"/>
              </a:buClr>
              <a:buSzPct val="100000"/>
              <a:buFont typeface="Courier New" panose="02070309020205020404" pitchFamily="49" charset="0"/>
              <a:buChar char="o"/>
              <a:defRPr sz="1100">
                <a:latin typeface="+mj-lt"/>
              </a:defRPr>
            </a:lvl2pPr>
            <a:lvl3pPr marL="728662" indent="-171450">
              <a:lnSpc>
                <a:spcPct val="120000"/>
              </a:lnSpc>
              <a:spcBef>
                <a:spcPts val="0"/>
              </a:spcBef>
              <a:spcAft>
                <a:spcPts val="300"/>
              </a:spcAft>
              <a:buClr>
                <a:schemeClr val="accent1"/>
              </a:buClr>
              <a:buFont typeface="Apple Symbols" panose="02000000000000000000" pitchFamily="2" charset="-79"/>
              <a:buChar char="⎻"/>
              <a:tabLst/>
              <a:defRPr>
                <a:latin typeface="+mj-lt"/>
              </a:defRPr>
            </a:lvl3pPr>
            <a:lvl4pPr marL="917575" indent="-171450">
              <a:lnSpc>
                <a:spcPct val="120000"/>
              </a:lnSpc>
              <a:spcBef>
                <a:spcPts val="0"/>
              </a:spcBef>
              <a:spcAft>
                <a:spcPts val="300"/>
              </a:spcAft>
              <a:buClr>
                <a:schemeClr val="accent1"/>
              </a:buClr>
              <a:buFont typeface="Arial" panose="020B0604020202020204" pitchFamily="34" charset="0"/>
              <a:buChar char="•"/>
              <a:tabLst/>
              <a:defRPr>
                <a:latin typeface="+mj-lt"/>
              </a:defRPr>
            </a:lvl4pPr>
            <a:lvl5pPr marL="1143000" indent="-171450">
              <a:lnSpc>
                <a:spcPct val="120000"/>
              </a:lnSpc>
              <a:spcAft>
                <a:spcPts val="600"/>
              </a:spcAft>
              <a:buClr>
                <a:schemeClr val="accent1"/>
              </a:buClr>
              <a:buFont typeface="System Font Regular"/>
              <a:buChar char="•"/>
              <a:tabLst/>
              <a:defRPr/>
            </a:lvl5pPr>
            <a:lvl6pPr marL="1257300" indent="-171450">
              <a:defRPr sz="1100"/>
            </a:lvl6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0302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_1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771" y="744799"/>
            <a:ext cx="8229605" cy="369332"/>
          </a:xfrm>
        </p:spPr>
        <p:txBody>
          <a:bodyPr wrap="square" anchor="t">
            <a:spAutoFit/>
          </a:bodyPr>
          <a:lstStyle>
            <a:lvl1pPr marL="0" marR="0" indent="0" algn="l" defTabSz="914400" rtl="0" eaLnBrk="1" fontAlgn="auto" latinLnBrk="0" hangingPunct="1">
              <a:lnSpc>
                <a:spcPct val="100000"/>
              </a:lnSpc>
              <a:spcBef>
                <a:spcPts val="1200"/>
              </a:spcBef>
              <a:spcAft>
                <a:spcPts val="1200"/>
              </a:spcAft>
              <a:buClrTx/>
              <a:buSzTx/>
              <a:buFontTx/>
              <a:buNone/>
              <a:tabLst/>
              <a:defRPr/>
            </a:lvl1p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2400" b="0" i="0" u="none" strike="noStrike" kern="1200" cap="none" spc="0" normalizeH="0" baseline="0" noProof="0" dirty="0">
                <a:ln>
                  <a:noFill/>
                </a:ln>
                <a:solidFill>
                  <a:srgbClr val="071D49"/>
                </a:solidFill>
                <a:effectLst/>
                <a:uLnTx/>
                <a:uFillTx/>
                <a:latin typeface="+mj-lt"/>
                <a:ea typeface="+mn-ea"/>
                <a:cs typeface="+mn-cs"/>
              </a:rPr>
              <a:t>Section Title</a:t>
            </a:r>
          </a:p>
        </p:txBody>
      </p:sp>
      <p:sp>
        <p:nvSpPr>
          <p:cNvPr id="3" name="Content Placeholder 2"/>
          <p:cNvSpPr>
            <a:spLocks noGrp="1"/>
          </p:cNvSpPr>
          <p:nvPr>
            <p:ph idx="1" hasCustomPrompt="1"/>
          </p:nvPr>
        </p:nvSpPr>
        <p:spPr>
          <a:xfrm>
            <a:off x="485769" y="1309511"/>
            <a:ext cx="8229605" cy="4800600"/>
          </a:xfrm>
        </p:spPr>
        <p:txBody>
          <a:bodyPr numCol="1" spcCol="283464"/>
          <a:lstStyle>
            <a:lvl1pPr marL="0" marR="0" indent="0" algn="l" defTabSz="914400" rtl="0" eaLnBrk="1" fontAlgn="auto" latinLnBrk="0" hangingPunct="1">
              <a:lnSpc>
                <a:spcPct val="100000"/>
              </a:lnSpc>
              <a:spcBef>
                <a:spcPts val="1200"/>
              </a:spcBef>
              <a:spcAft>
                <a:spcPts val="1200"/>
              </a:spcAft>
              <a:buClrTx/>
              <a:buSzTx/>
              <a:buFontTx/>
              <a:buNone/>
              <a:tabLst/>
              <a:defRPr/>
            </a:lvl1pPr>
            <a:lvl2pPr marL="0" marR="0" indent="0" algn="l" defTabSz="914400" rtl="0" eaLnBrk="1" fontAlgn="auto" latinLnBrk="0" hangingPunct="1">
              <a:lnSpc>
                <a:spcPct val="110000"/>
              </a:lnSpc>
              <a:spcBef>
                <a:spcPts val="0"/>
              </a:spcBef>
              <a:spcAft>
                <a:spcPts val="600"/>
              </a:spcAft>
              <a:buClr>
                <a:srgbClr val="071D49"/>
              </a:buClr>
              <a:buSzPct val="85000"/>
              <a:buFont typeface="Arial" panose="020B0604020202020204" pitchFamily="34" charset="0"/>
              <a:buNone/>
              <a:tabLst>
                <a:tab pos="171450" algn="l"/>
              </a:tabLst>
              <a:defRPr sz="1100"/>
            </a:lvl2pPr>
            <a:lvl3pPr>
              <a:defRPr sz="1100"/>
            </a:lvl3pPr>
          </a:lstStyle>
          <a:p>
            <a:pPr marL="171450" marR="0" lvl="1" indent="-171450" algn="l" defTabSz="914400" rtl="0" eaLnBrk="1" fontAlgn="auto" latinLnBrk="0" hangingPunct="1">
              <a:lnSpc>
                <a:spcPct val="110000"/>
              </a:lnSpc>
              <a:spcBef>
                <a:spcPts val="0"/>
              </a:spcBef>
              <a:spcAft>
                <a:spcPts val="600"/>
              </a:spcAft>
              <a:buClr>
                <a:srgbClr val="071D49"/>
              </a:buClr>
              <a:buSzPct val="85000"/>
              <a:tabLst>
                <a:tab pos="171450" algn="l"/>
              </a:tabLst>
              <a:defRPr/>
            </a:pPr>
            <a:r>
              <a:rPr kumimoji="0" lang="en-US" sz="11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itchFamily="34" charset="0"/>
              </a:rPr>
              <a:t>Body text</a:t>
            </a:r>
          </a:p>
        </p:txBody>
      </p:sp>
    </p:spTree>
    <p:extLst>
      <p:ext uri="{BB962C8B-B14F-4D97-AF65-F5344CB8AC3E}">
        <p14:creationId xmlns:p14="http://schemas.microsoft.com/office/powerpoint/2010/main" val="36631238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702B2D-F8BE-4AF3-95B5-1C7DF49051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201150" cy="6374459"/>
          </a:xfrm>
          <a:prstGeom prst="rect">
            <a:avLst/>
          </a:prstGeom>
        </p:spPr>
      </p:pic>
      <p:pic>
        <p:nvPicPr>
          <p:cNvPr id="10" name="Cover FPO" hidden="1">
            <a:extLst>
              <a:ext uri="{FF2B5EF4-FFF2-40B4-BE49-F238E27FC236}">
                <a16:creationId xmlns:a16="http://schemas.microsoft.com/office/drawing/2014/main" id="{1E6E8217-92B9-49B5-9111-C14C0B5134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3" name="Text Placeholder 12">
            <a:extLst>
              <a:ext uri="{FF2B5EF4-FFF2-40B4-BE49-F238E27FC236}">
                <a16:creationId xmlns:a16="http://schemas.microsoft.com/office/drawing/2014/main" id="{EA97D07C-CE45-4D19-B2A2-4E0BF2BF3E87}"/>
              </a:ext>
            </a:extLst>
          </p:cNvPr>
          <p:cNvSpPr>
            <a:spLocks noGrp="1"/>
          </p:cNvSpPr>
          <p:nvPr>
            <p:ph type="body" sz="quarter" idx="10"/>
          </p:nvPr>
        </p:nvSpPr>
        <p:spPr>
          <a:xfrm>
            <a:off x="752475" y="2736040"/>
            <a:ext cx="4549322" cy="492443"/>
          </a:xfrm>
          <a:prstGeom prst="rect">
            <a:avLst/>
          </a:prstGeom>
          <a:noFill/>
        </p:spPr>
        <p:txBody>
          <a:bodyPr wrap="square" lIns="0" tIns="0" rIns="0" bIns="0">
            <a:noAutofit/>
          </a:bodyPr>
          <a:lstStyle>
            <a:lvl1pPr marL="0" indent="0" algn="l" defTabSz="457200" rtl="0" eaLnBrk="1" latinLnBrk="0" hangingPunct="1">
              <a:lnSpc>
                <a:spcPct val="100000"/>
              </a:lnSpc>
              <a:buNone/>
              <a:defRPr lang="en-US" sz="3200" b="0" dirty="0" smtClean="0">
                <a:solidFill>
                  <a:schemeClr val="accent2"/>
                </a:solidFill>
                <a:latin typeface="+mj-lt"/>
              </a:defRPr>
            </a:lvl1pPr>
          </a:lstStyle>
          <a:p>
            <a:pPr lvl="0"/>
            <a:r>
              <a:rPr lang="en-US" dirty="0"/>
              <a:t>Edit Master text styles</a:t>
            </a:r>
          </a:p>
        </p:txBody>
      </p:sp>
      <p:pic>
        <p:nvPicPr>
          <p:cNvPr id="15" name="Picture 14">
            <a:extLst>
              <a:ext uri="{FF2B5EF4-FFF2-40B4-BE49-F238E27FC236}">
                <a16:creationId xmlns:a16="http://schemas.microsoft.com/office/drawing/2014/main" id="{B6EF9E96-BE72-4220-8C96-04F111EB5BB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3153" y="4438400"/>
            <a:ext cx="624670" cy="624670"/>
          </a:xfrm>
          <a:prstGeom prst="rect">
            <a:avLst/>
          </a:prstGeom>
        </p:spPr>
      </p:pic>
      <p:pic>
        <p:nvPicPr>
          <p:cNvPr id="17" name="Picture 16">
            <a:extLst>
              <a:ext uri="{FF2B5EF4-FFF2-40B4-BE49-F238E27FC236}">
                <a16:creationId xmlns:a16="http://schemas.microsoft.com/office/drawing/2014/main" id="{94CAA611-58E9-46FD-BAAA-7F06E5A140D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386" y="5756692"/>
            <a:ext cx="1121110" cy="195276"/>
          </a:xfrm>
          <a:prstGeom prst="rect">
            <a:avLst/>
          </a:prstGeom>
        </p:spPr>
      </p:pic>
      <p:pic>
        <p:nvPicPr>
          <p:cNvPr id="19" name="Picture 18">
            <a:extLst>
              <a:ext uri="{FF2B5EF4-FFF2-40B4-BE49-F238E27FC236}">
                <a16:creationId xmlns:a16="http://schemas.microsoft.com/office/drawing/2014/main" id="{C8254D9F-CE43-4076-9EE5-544532F4F06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5012" y="666034"/>
            <a:ext cx="1395413" cy="1245981"/>
          </a:xfrm>
          <a:prstGeom prst="rect">
            <a:avLst/>
          </a:prstGeom>
        </p:spPr>
      </p:pic>
      <p:pic>
        <p:nvPicPr>
          <p:cNvPr id="22" name="Picture 21" hidden="1">
            <a:extLst>
              <a:ext uri="{FF2B5EF4-FFF2-40B4-BE49-F238E27FC236}">
                <a16:creationId xmlns:a16="http://schemas.microsoft.com/office/drawing/2014/main" id="{FB05714D-C1E3-43FA-BDF2-5DF39AB0D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Tree>
    <p:extLst>
      <p:ext uri="{BB962C8B-B14F-4D97-AF65-F5344CB8AC3E}">
        <p14:creationId xmlns:p14="http://schemas.microsoft.com/office/powerpoint/2010/main" val="326764823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95C40F6-0A78-46F8-88F6-2B7C67B1FC9F}"/>
              </a:ext>
            </a:extLst>
          </p:cNvPr>
          <p:cNvSpPr>
            <a:spLocks noGrp="1"/>
          </p:cNvSpPr>
          <p:nvPr>
            <p:ph type="pic" sz="quarter" idx="13"/>
          </p:nvPr>
        </p:nvSpPr>
        <p:spPr>
          <a:xfrm>
            <a:off x="0" y="357044"/>
            <a:ext cx="9201149" cy="3131222"/>
          </a:xfrm>
          <a:prstGeom prst="rect">
            <a:avLst/>
          </a:prstGeom>
          <a:solidFill>
            <a:schemeClr val="bg1"/>
          </a:solidFill>
          <a:ln>
            <a:noFill/>
          </a:ln>
        </p:spPr>
        <p:txBody>
          <a:bodyPr/>
          <a:lstStyle>
            <a:lvl1pPr marL="0" indent="0" algn="ctr">
              <a:buNone/>
              <a:defRPr>
                <a:latin typeface="+mj-lt"/>
              </a:defRPr>
            </a:lvl1pPr>
          </a:lstStyle>
          <a:p>
            <a:r>
              <a:rPr lang="en-US" dirty="0"/>
              <a:t>Click icon to add picture</a:t>
            </a:r>
          </a:p>
        </p:txBody>
      </p:sp>
      <p:pic>
        <p:nvPicPr>
          <p:cNvPr id="7" name="FPO" hidden="1">
            <a:extLst>
              <a:ext uri="{FF2B5EF4-FFF2-40B4-BE49-F238E27FC236}">
                <a16:creationId xmlns:a16="http://schemas.microsoft.com/office/drawing/2014/main" id="{30FB2D88-D185-4897-A2D3-2BAAEB061B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3" name="Subtitle 2"/>
          <p:cNvSpPr>
            <a:spLocks noGrp="1"/>
          </p:cNvSpPr>
          <p:nvPr>
            <p:ph type="subTitle" idx="1" hasCustomPrompt="1"/>
          </p:nvPr>
        </p:nvSpPr>
        <p:spPr>
          <a:xfrm>
            <a:off x="4639733" y="3928109"/>
            <a:ext cx="3923242" cy="193899"/>
          </a:xfrm>
          <a:prstGeom prst="rect">
            <a:avLst/>
          </a:prstGeom>
        </p:spPr>
        <p:txBody>
          <a:bodyPr wrap="square" lIns="0" tIns="0" rIns="0" bIns="0">
            <a:noAutofit/>
          </a:bodyPr>
          <a:lstStyle>
            <a:lvl1pPr marL="0" indent="0" algn="r">
              <a:buNone/>
              <a:defRPr sz="1400" b="1">
                <a:solidFill>
                  <a:schemeClr val="accent1"/>
                </a:solidFill>
                <a:latin typeface="+mj-lt"/>
              </a:defRPr>
            </a:lvl1pPr>
            <a:lvl2pPr marL="447050" indent="0" algn="ctr">
              <a:buNone/>
              <a:defRPr sz="1956"/>
            </a:lvl2pPr>
            <a:lvl3pPr marL="894100" indent="0" algn="ctr">
              <a:buNone/>
              <a:defRPr sz="1760"/>
            </a:lvl3pPr>
            <a:lvl4pPr marL="1341150" indent="0" algn="ctr">
              <a:buNone/>
              <a:defRPr sz="1564"/>
            </a:lvl4pPr>
            <a:lvl5pPr marL="1788201" indent="0" algn="ctr">
              <a:buNone/>
              <a:defRPr sz="1564"/>
            </a:lvl5pPr>
            <a:lvl6pPr marL="2235251" indent="0" algn="ctr">
              <a:buNone/>
              <a:defRPr sz="1564"/>
            </a:lvl6pPr>
            <a:lvl7pPr marL="2682301" indent="0" algn="ctr">
              <a:buNone/>
              <a:defRPr sz="1564"/>
            </a:lvl7pPr>
            <a:lvl8pPr marL="3129351" indent="0" algn="ctr">
              <a:buNone/>
              <a:defRPr sz="1564"/>
            </a:lvl8pPr>
            <a:lvl9pPr marL="3576401" indent="0" algn="ctr">
              <a:buNone/>
              <a:defRPr sz="1564"/>
            </a:lvl9pPr>
          </a:lstStyle>
          <a:p>
            <a:r>
              <a:rPr lang="en-US" dirty="0"/>
              <a:t>CLICK TO EDIT MASTER SUBTITLE STYLE</a:t>
            </a:r>
          </a:p>
        </p:txBody>
      </p:sp>
      <p:pic>
        <p:nvPicPr>
          <p:cNvPr id="12" name="fpopoly" hidden="1">
            <a:extLst>
              <a:ext uri="{FF2B5EF4-FFF2-40B4-BE49-F238E27FC236}">
                <a16:creationId xmlns:a16="http://schemas.microsoft.com/office/drawing/2014/main" id="{8B242535-B371-4397-B269-2CF0188093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694021" y="357044"/>
            <a:ext cx="1507129" cy="1964516"/>
          </a:xfrm>
          <a:prstGeom prst="rect">
            <a:avLst/>
          </a:prstGeom>
        </p:spPr>
      </p:pic>
      <p:sp>
        <p:nvSpPr>
          <p:cNvPr id="9" name="Text Placeholder 7">
            <a:extLst>
              <a:ext uri="{FF2B5EF4-FFF2-40B4-BE49-F238E27FC236}">
                <a16:creationId xmlns:a16="http://schemas.microsoft.com/office/drawing/2014/main" id="{1327F621-1C13-634D-AB3D-6C7A0C2A6626}"/>
              </a:ext>
            </a:extLst>
          </p:cNvPr>
          <p:cNvSpPr>
            <a:spLocks noGrp="1"/>
          </p:cNvSpPr>
          <p:nvPr>
            <p:ph type="body" sz="quarter" idx="14"/>
          </p:nvPr>
        </p:nvSpPr>
        <p:spPr>
          <a:xfrm>
            <a:off x="3263900" y="4441680"/>
            <a:ext cx="5299075" cy="633743"/>
          </a:xfrm>
          <a:prstGeom prst="rect">
            <a:avLst/>
          </a:prstGeom>
        </p:spPr>
        <p:txBody>
          <a:bodyPr wrap="square" lIns="0" tIns="0" rIns="0" bIns="0">
            <a:noAutofit/>
          </a:bodyPr>
          <a:lstStyle>
            <a:lvl1pPr marL="0" indent="0" algn="r">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32620200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pter Section">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2950916"/>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3569239"/>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6" name="Rectangle 15">
            <a:extLst>
              <a:ext uri="{FF2B5EF4-FFF2-40B4-BE49-F238E27FC236}">
                <a16:creationId xmlns:a16="http://schemas.microsoft.com/office/drawing/2014/main" id="{6CD0423F-FAF3-4200-AFE8-41C167FED59D}"/>
              </a:ext>
            </a:extLst>
          </p:cNvPr>
          <p:cNvSpPr/>
          <p:nvPr userDrawn="1"/>
        </p:nvSpPr>
        <p:spPr>
          <a:xfrm>
            <a:off x="0" y="360678"/>
            <a:ext cx="9201150" cy="2070868"/>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CC4400E5-DFED-4BF6-9226-0B379B2579E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814" t="18615" r="5092" b="3735"/>
          <a:stretch/>
        </p:blipFill>
        <p:spPr>
          <a:xfrm>
            <a:off x="7833361" y="360679"/>
            <a:ext cx="1367790" cy="2070867"/>
          </a:xfrm>
          <a:prstGeom prst="rect">
            <a:avLst/>
          </a:prstGeom>
        </p:spPr>
      </p:pic>
      <p:pic>
        <p:nvPicPr>
          <p:cNvPr id="18" name="Picture 17">
            <a:extLst>
              <a:ext uri="{FF2B5EF4-FFF2-40B4-BE49-F238E27FC236}">
                <a16:creationId xmlns:a16="http://schemas.microsoft.com/office/drawing/2014/main" id="{36097C50-E9F5-42D0-81C1-0A00E60CAF66}"/>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2" r="8592" b="36993"/>
          <a:stretch/>
        </p:blipFill>
        <p:spPr>
          <a:xfrm>
            <a:off x="2996443" y="1179114"/>
            <a:ext cx="1945553" cy="1252433"/>
          </a:xfrm>
          <a:prstGeom prst="rect">
            <a:avLst/>
          </a:prstGeom>
        </p:spPr>
      </p:pic>
      <p:pic>
        <p:nvPicPr>
          <p:cNvPr id="19" name="Picture 18">
            <a:extLst>
              <a:ext uri="{FF2B5EF4-FFF2-40B4-BE49-F238E27FC236}">
                <a16:creationId xmlns:a16="http://schemas.microsoft.com/office/drawing/2014/main" id="{84D134F2-5932-4793-B9B5-266F52C9AE9D}"/>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45160" r="-1" b="31853"/>
          <a:stretch/>
        </p:blipFill>
        <p:spPr>
          <a:xfrm>
            <a:off x="-1" y="1278961"/>
            <a:ext cx="1026161" cy="1152585"/>
          </a:xfrm>
          <a:prstGeom prst="rect">
            <a:avLst/>
          </a:prstGeom>
        </p:spPr>
      </p:pic>
      <p:pic>
        <p:nvPicPr>
          <p:cNvPr id="20" name="Picture 19">
            <a:extLst>
              <a:ext uri="{FF2B5EF4-FFF2-40B4-BE49-F238E27FC236}">
                <a16:creationId xmlns:a16="http://schemas.microsoft.com/office/drawing/2014/main" id="{008B2196-C94E-4450-8611-DB29E61393EA}"/>
              </a:ext>
            </a:extLst>
          </p:cNvPr>
          <p:cNvPicPr>
            <a:picLocks noChangeAspect="1"/>
          </p:cNvPicPr>
          <p:nvPr userDrawn="1"/>
        </p:nvPicPr>
        <p:blipFill rotWithShape="1">
          <a:blip r:embed="rId5">
            <a:alphaModFix amt="63000"/>
            <a:extLst>
              <a:ext uri="{28A0092B-C50C-407E-A947-70E740481C1C}">
                <a14:useLocalDpi xmlns:a14="http://schemas.microsoft.com/office/drawing/2010/main" val="0"/>
              </a:ext>
            </a:extLst>
          </a:blip>
          <a:srcRect l="-6236" t="-26286" r="6236" b="29507"/>
          <a:stretch/>
        </p:blipFill>
        <p:spPr>
          <a:xfrm>
            <a:off x="5481325" y="374023"/>
            <a:ext cx="2352035" cy="2057523"/>
          </a:xfrm>
          <a:prstGeom prst="rect">
            <a:avLst/>
          </a:prstGeom>
        </p:spPr>
      </p:pic>
      <p:pic>
        <p:nvPicPr>
          <p:cNvPr id="22" name="Picture 21">
            <a:extLst>
              <a:ext uri="{FF2B5EF4-FFF2-40B4-BE49-F238E27FC236}">
                <a16:creationId xmlns:a16="http://schemas.microsoft.com/office/drawing/2014/main" id="{B8A332E0-32E7-4590-98FA-ABD29159AD37}"/>
              </a:ext>
            </a:extLst>
          </p:cNvPr>
          <p:cNvPicPr>
            <a:picLocks noChangeAspect="1"/>
          </p:cNvPicPr>
          <p:nvPr userDrawn="1"/>
        </p:nvPicPr>
        <p:blipFill rotWithShape="1">
          <a:blip r:embed="rId5">
            <a:alphaModFix amt="50000"/>
            <a:extLst>
              <a:ext uri="{28A0092B-C50C-407E-A947-70E740481C1C}">
                <a14:useLocalDpi xmlns:a14="http://schemas.microsoft.com/office/drawing/2010/main" val="0"/>
              </a:ext>
            </a:extLst>
          </a:blip>
          <a:srcRect l="-8592" t="-8211" r="8592" b="-12604"/>
          <a:stretch/>
        </p:blipFill>
        <p:spPr>
          <a:xfrm>
            <a:off x="1168274" y="665773"/>
            <a:ext cx="1303568" cy="1423548"/>
          </a:xfrm>
          <a:prstGeom prst="rect">
            <a:avLst/>
          </a:prstGeom>
        </p:spPr>
      </p:pic>
    </p:spTree>
    <p:extLst>
      <p:ext uri="{BB962C8B-B14F-4D97-AF65-F5344CB8AC3E}">
        <p14:creationId xmlns:p14="http://schemas.microsoft.com/office/powerpoint/2010/main" val="34626497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pter Summary">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171450" indent="-171450">
              <a:lnSpc>
                <a:spcPct val="120000"/>
              </a:lnSpc>
              <a:spcBef>
                <a:spcPts val="0"/>
              </a:spcBef>
              <a:spcAft>
                <a:spcPts val="600"/>
              </a:spcAft>
              <a:buFont typeface="Arial" panose="020B0604020202020204" pitchFamily="34" charset="0"/>
              <a:buChar char="•"/>
              <a:defRPr lang="en-US" sz="1100" b="0" kern="1200" dirty="0">
                <a:solidFill>
                  <a:schemeClr val="tx1"/>
                </a:solidFill>
                <a:latin typeface="+mj-lt"/>
                <a:ea typeface="+mn-ea"/>
                <a:cs typeface="+mn-cs"/>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marL="171450" lvl="0" indent="-171450" algn="l" defTabSz="894100" rtl="0" eaLnBrk="1" latinLnBrk="0" hangingPunct="1">
              <a:lnSpc>
                <a:spcPct val="120000"/>
              </a:lnSpc>
              <a:spcBef>
                <a:spcPts val="0"/>
              </a:spcBef>
              <a:spcAft>
                <a:spcPts val="300"/>
              </a:spcAft>
              <a:buClr>
                <a:schemeClr val="accent1"/>
              </a:buClr>
              <a:buSzPct val="100000"/>
              <a:buFont typeface="Helvetica" pitchFamily="2" charset="0"/>
              <a:buChar char="●"/>
            </a:pPr>
            <a:r>
              <a:rPr lang="en-US" dirty="0"/>
              <a:t>Edit Master text styles</a:t>
            </a:r>
          </a:p>
        </p:txBody>
      </p:sp>
      <p:pic>
        <p:nvPicPr>
          <p:cNvPr id="6" name="Picture 5">
            <a:extLst>
              <a:ext uri="{FF2B5EF4-FFF2-40B4-BE49-F238E27FC236}">
                <a16:creationId xmlns:a16="http://schemas.microsoft.com/office/drawing/2014/main" id="{E7FA84F7-3492-4915-A763-86288584D09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8" name="Picture 7">
            <a:extLst>
              <a:ext uri="{FF2B5EF4-FFF2-40B4-BE49-F238E27FC236}">
                <a16:creationId xmlns:a16="http://schemas.microsoft.com/office/drawing/2014/main" id="{1B7B481B-D038-447F-B392-7C061315F9A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4526433"/>
            <a:ext cx="1490134" cy="2179167"/>
          </a:xfrm>
          <a:prstGeom prst="rect">
            <a:avLst/>
          </a:prstGeom>
        </p:spPr>
      </p:pic>
      <p:pic>
        <p:nvPicPr>
          <p:cNvPr id="9" name="Picture 8">
            <a:extLst>
              <a:ext uri="{FF2B5EF4-FFF2-40B4-BE49-F238E27FC236}">
                <a16:creationId xmlns:a16="http://schemas.microsoft.com/office/drawing/2014/main" id="{54837910-16CA-457D-AA5F-E4F5A96DA48D}"/>
              </a:ext>
            </a:extLst>
          </p:cNvPr>
          <p:cNvPicPr>
            <a:picLocks noChangeAspect="1"/>
          </p:cNvPicPr>
          <p:nvPr userDrawn="1"/>
        </p:nvPicPr>
        <p:blipFill>
          <a:blip r:embed="rId5">
            <a:alphaModFix amt="50000"/>
            <a:extLst>
              <a:ext uri="{28A0092B-C50C-407E-A947-70E740481C1C}">
                <a14:useLocalDpi xmlns:a14="http://schemas.microsoft.com/office/drawing/2010/main" val="0"/>
              </a:ext>
            </a:extLst>
          </a:blip>
          <a:stretch>
            <a:fillRect/>
          </a:stretch>
        </p:blipFill>
        <p:spPr>
          <a:xfrm>
            <a:off x="4966282" y="2772908"/>
            <a:ext cx="2032575" cy="1837236"/>
          </a:xfrm>
          <a:prstGeom prst="rect">
            <a:avLst/>
          </a:prstGeom>
        </p:spPr>
      </p:pic>
      <p:pic>
        <p:nvPicPr>
          <p:cNvPr id="10" name="Picture 9">
            <a:extLst>
              <a:ext uri="{FF2B5EF4-FFF2-40B4-BE49-F238E27FC236}">
                <a16:creationId xmlns:a16="http://schemas.microsoft.com/office/drawing/2014/main" id="{74684327-A57F-4149-933C-BA03572C3763}"/>
              </a:ext>
            </a:extLst>
          </p:cNvPr>
          <p:cNvPicPr>
            <a:picLocks noChangeAspect="1"/>
          </p:cNvPicPr>
          <p:nvPr userDrawn="1"/>
        </p:nvPicPr>
        <p:blipFill>
          <a:blip r:embed="rId5">
            <a:alphaModFix amt="50000"/>
            <a:extLst>
              <a:ext uri="{28A0092B-C50C-407E-A947-70E740481C1C}">
                <a14:useLocalDpi xmlns:a14="http://schemas.microsoft.com/office/drawing/2010/main" val="0"/>
              </a:ext>
            </a:extLst>
          </a:blip>
          <a:stretch>
            <a:fillRect/>
          </a:stretch>
        </p:blipFill>
        <p:spPr>
          <a:xfrm>
            <a:off x="6441203" y="1854289"/>
            <a:ext cx="2032575" cy="1837236"/>
          </a:xfrm>
          <a:prstGeom prst="rect">
            <a:avLst/>
          </a:prstGeom>
        </p:spPr>
      </p:pic>
      <p:pic>
        <p:nvPicPr>
          <p:cNvPr id="11" name="Picture 10">
            <a:extLst>
              <a:ext uri="{FF2B5EF4-FFF2-40B4-BE49-F238E27FC236}">
                <a16:creationId xmlns:a16="http://schemas.microsoft.com/office/drawing/2014/main" id="{EEE55AA7-2D9E-4F72-A9BF-AE6B1252FA4F}"/>
              </a:ext>
            </a:extLst>
          </p:cNvPr>
          <p:cNvPicPr>
            <a:picLocks noChangeAspect="1"/>
          </p:cNvPicPr>
          <p:nvPr userDrawn="1"/>
        </p:nvPicPr>
        <p:blipFill>
          <a:blip r:embed="rId5">
            <a:alphaModFix amt="38000"/>
            <a:extLst>
              <a:ext uri="{28A0092B-C50C-407E-A947-70E740481C1C}">
                <a14:useLocalDpi xmlns:a14="http://schemas.microsoft.com/office/drawing/2010/main" val="0"/>
              </a:ext>
            </a:extLst>
          </a:blip>
          <a:stretch>
            <a:fillRect/>
          </a:stretch>
        </p:blipFill>
        <p:spPr>
          <a:xfrm>
            <a:off x="5038358" y="1151395"/>
            <a:ext cx="1708906" cy="1544673"/>
          </a:xfrm>
          <a:prstGeom prst="rect">
            <a:avLst/>
          </a:prstGeom>
        </p:spPr>
      </p:pic>
      <p:pic>
        <p:nvPicPr>
          <p:cNvPr id="12" name="Picture 11">
            <a:extLst>
              <a:ext uri="{FF2B5EF4-FFF2-40B4-BE49-F238E27FC236}">
                <a16:creationId xmlns:a16="http://schemas.microsoft.com/office/drawing/2014/main" id="{79A934F4-6464-490C-B5BC-86E73ADC9E17}"/>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6685823" y="3828136"/>
            <a:ext cx="1336286" cy="1207864"/>
          </a:xfrm>
          <a:prstGeom prst="rect">
            <a:avLst/>
          </a:prstGeom>
        </p:spPr>
      </p:pic>
      <p:pic>
        <p:nvPicPr>
          <p:cNvPr id="13" name="Picture 12">
            <a:extLst>
              <a:ext uri="{FF2B5EF4-FFF2-40B4-BE49-F238E27FC236}">
                <a16:creationId xmlns:a16="http://schemas.microsoft.com/office/drawing/2014/main" id="{1BCAF80A-205D-426E-A885-EE4713E3A0A1}"/>
              </a:ext>
            </a:extLst>
          </p:cNvPr>
          <p:cNvPicPr>
            <a:picLocks noChangeAspect="1"/>
          </p:cNvPicPr>
          <p:nvPr userDrawn="1"/>
        </p:nvPicPr>
        <p:blipFill>
          <a:blip r:embed="rId5">
            <a:alphaModFix amt="41000"/>
            <a:extLst>
              <a:ext uri="{28A0092B-C50C-407E-A947-70E740481C1C}">
                <a14:useLocalDpi xmlns:a14="http://schemas.microsoft.com/office/drawing/2010/main" val="0"/>
              </a:ext>
            </a:extLst>
          </a:blip>
          <a:stretch>
            <a:fillRect/>
          </a:stretch>
        </p:blipFill>
        <p:spPr>
          <a:xfrm>
            <a:off x="7656707" y="1032775"/>
            <a:ext cx="853686" cy="771644"/>
          </a:xfrm>
          <a:prstGeom prst="rect">
            <a:avLst/>
          </a:prstGeom>
        </p:spPr>
      </p:pic>
    </p:spTree>
    <p:extLst>
      <p:ext uri="{BB962C8B-B14F-4D97-AF65-F5344CB8AC3E}">
        <p14:creationId xmlns:p14="http://schemas.microsoft.com/office/powerpoint/2010/main" val="18812225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7E4E32A-B212-42B4-B5FB-FD15C3B76450}"/>
              </a:ext>
            </a:extLst>
          </p:cNvPr>
          <p:cNvSpPr/>
          <p:nvPr userDrawn="1"/>
        </p:nvSpPr>
        <p:spPr>
          <a:xfrm>
            <a:off x="0" y="360363"/>
            <a:ext cx="9201150" cy="6345236"/>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pic>
        <p:nvPicPr>
          <p:cNvPr id="5" name="FPO" hidden="1">
            <a:extLst>
              <a:ext uri="{FF2B5EF4-FFF2-40B4-BE49-F238E27FC236}">
                <a16:creationId xmlns:a16="http://schemas.microsoft.com/office/drawing/2014/main" id="{0656AD4B-0DB6-4808-9C88-9468470859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2" name="Title 1"/>
          <p:cNvSpPr>
            <a:spLocks noGrp="1"/>
          </p:cNvSpPr>
          <p:nvPr>
            <p:ph type="title"/>
          </p:nvPr>
        </p:nvSpPr>
        <p:spPr>
          <a:xfrm>
            <a:off x="632143" y="816980"/>
            <a:ext cx="7935991" cy="443198"/>
          </a:xfrm>
          <a:prstGeom prst="rect">
            <a:avLst/>
          </a:prstGeom>
        </p:spPr>
        <p:txBody>
          <a:bodyPr wrap="none" lIns="0" tIns="0" rIns="0" bIns="0" anchor="t" anchorCtr="0">
            <a:noAutofit/>
          </a:bodyPr>
          <a:lstStyle>
            <a:lvl1pPr>
              <a:defRPr sz="2400">
                <a:solidFill>
                  <a:schemeClr val="accent1"/>
                </a:solidFill>
                <a:latin typeface="+mj-lt"/>
              </a:defRPr>
            </a:lvl1pPr>
          </a:lstStyle>
          <a:p>
            <a:r>
              <a:rPr lang="en-US" dirty="0"/>
              <a:t>Click to edit Master title style</a:t>
            </a:r>
          </a:p>
        </p:txBody>
      </p:sp>
      <p:pic>
        <p:nvPicPr>
          <p:cNvPr id="7" name="Picture 6">
            <a:extLst>
              <a:ext uri="{FF2B5EF4-FFF2-40B4-BE49-F238E27FC236}">
                <a16:creationId xmlns:a16="http://schemas.microsoft.com/office/drawing/2014/main" id="{8377AE55-4C7C-4130-883F-2FF7BB72F53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899395" y="377167"/>
            <a:ext cx="1301755" cy="2531133"/>
          </a:xfrm>
          <a:prstGeom prst="rect">
            <a:avLst/>
          </a:prstGeom>
        </p:spPr>
      </p:pic>
      <p:pic>
        <p:nvPicPr>
          <p:cNvPr id="14" name="Picture 13">
            <a:extLst>
              <a:ext uri="{FF2B5EF4-FFF2-40B4-BE49-F238E27FC236}">
                <a16:creationId xmlns:a16="http://schemas.microsoft.com/office/drawing/2014/main" id="{739BBC55-3402-45CD-A470-11EBEEB58F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4526433"/>
            <a:ext cx="1490134" cy="2179167"/>
          </a:xfrm>
          <a:prstGeom prst="rect">
            <a:avLst/>
          </a:prstGeom>
        </p:spPr>
      </p:pic>
      <p:sp>
        <p:nvSpPr>
          <p:cNvPr id="10" name="Content Placeholder 2">
            <a:extLst>
              <a:ext uri="{FF2B5EF4-FFF2-40B4-BE49-F238E27FC236}">
                <a16:creationId xmlns:a16="http://schemas.microsoft.com/office/drawing/2014/main" id="{A309B673-A8CA-6C46-AD7B-908AAA52E6BC}"/>
              </a:ext>
            </a:extLst>
          </p:cNvPr>
          <p:cNvSpPr>
            <a:spLocks noGrp="1"/>
          </p:cNvSpPr>
          <p:nvPr>
            <p:ph idx="1"/>
          </p:nvPr>
        </p:nvSpPr>
        <p:spPr>
          <a:xfrm>
            <a:off x="626982" y="1463040"/>
            <a:ext cx="3840480" cy="236951"/>
          </a:xfrm>
          <a:prstGeom prst="rect">
            <a:avLst/>
          </a:prstGeom>
        </p:spPr>
        <p:txBody>
          <a:bodyPr wrap="square" lIns="0" tIns="0" rIns="0" bIns="0">
            <a:noAutofit/>
          </a:bodyPr>
          <a:lstStyle>
            <a:lvl1pPr marL="0" indent="0">
              <a:lnSpc>
                <a:spcPct val="120000"/>
              </a:lnSpc>
              <a:buNone/>
              <a:defRPr sz="1100">
                <a:solidFill>
                  <a:schemeClr val="tx1"/>
                </a:solidFill>
                <a:latin typeface="+mj-lt"/>
              </a:defRPr>
            </a:lvl1pPr>
          </a:lstStyle>
          <a:p>
            <a:pPr lvl="0"/>
            <a:r>
              <a:rPr lang="en-US" dirty="0"/>
              <a:t>Edit Master text styles</a:t>
            </a:r>
          </a:p>
        </p:txBody>
      </p:sp>
      <p:sp>
        <p:nvSpPr>
          <p:cNvPr id="11" name="Disclaimer">
            <a:extLst>
              <a:ext uri="{FF2B5EF4-FFF2-40B4-BE49-F238E27FC236}">
                <a16:creationId xmlns:a16="http://schemas.microsoft.com/office/drawing/2014/main" id="{93DA25CB-1E84-4A55-8D3E-E18C5B1348F8}"/>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9" name="TextBox 8">
            <a:extLst>
              <a:ext uri="{FF2B5EF4-FFF2-40B4-BE49-F238E27FC236}">
                <a16:creationId xmlns:a16="http://schemas.microsoft.com/office/drawing/2014/main" id="{8FC8499B-A3DE-4AB1-B656-CAB95E2DBC9D}"/>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j-lt"/>
                <a:ea typeface="+mn-ea"/>
                <a:cs typeface="+mn-cs"/>
              </a:rPr>
              <a:t>US-</a:t>
            </a:r>
            <a:r>
              <a:rPr lang="en-US" sz="1000" b="0" kern="1200" dirty="0" err="1">
                <a:solidFill>
                  <a:schemeClr val="tx1"/>
                </a:solidFill>
                <a:latin typeface="+mj-lt"/>
                <a:ea typeface="+mn-ea"/>
                <a:cs typeface="+mn-cs"/>
              </a:rPr>
              <a:t>ONCA</a:t>
            </a:r>
            <a:r>
              <a:rPr lang="en-US" sz="1000" b="0" kern="1200" dirty="0">
                <a:solidFill>
                  <a:schemeClr val="tx1"/>
                </a:solidFill>
                <a:latin typeface="+mj-lt"/>
                <a:ea typeface="+mn-ea"/>
                <a:cs typeface="+mn-cs"/>
              </a:rPr>
              <a:t>-200029 </a:t>
            </a:r>
          </a:p>
        </p:txBody>
      </p:sp>
    </p:spTree>
    <p:extLst>
      <p:ext uri="{BB962C8B-B14F-4D97-AF65-F5344CB8AC3E}">
        <p14:creationId xmlns:p14="http://schemas.microsoft.com/office/powerpoint/2010/main" val="18464368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B03C63D6-0C2F-478B-8F04-FFF7746A4E4F}"/>
              </a:ext>
            </a:extLst>
          </p:cNvPr>
          <p:cNvSpPr>
            <a:spLocks noGrp="1"/>
          </p:cNvSpPr>
          <p:nvPr>
            <p:ph type="body" sz="quarter" idx="13"/>
          </p:nvPr>
        </p:nvSpPr>
        <p:spPr>
          <a:xfrm>
            <a:off x="632143" y="1463040"/>
            <a:ext cx="7930832" cy="1562992"/>
          </a:xfrm>
          <a:prstGeom prst="rect">
            <a:avLst/>
          </a:prstGeom>
        </p:spPr>
        <p:txBody>
          <a:bodyPr wrap="square" lIns="0" tIns="0" rIns="0" bIns="0">
            <a:noAutofit/>
          </a:bodyPr>
          <a:lstStyle>
            <a:lvl1pPr marL="171450" indent="-171450">
              <a:lnSpc>
                <a:spcPct val="120000"/>
              </a:lnSpc>
              <a:spcBef>
                <a:spcPts val="0"/>
              </a:spcBef>
              <a:spcAft>
                <a:spcPts val="300"/>
              </a:spcAft>
              <a:buClr>
                <a:schemeClr val="accent1"/>
              </a:buClr>
              <a:buSzPct val="100000"/>
              <a:buFont typeface="Helvetica" pitchFamily="2" charset="0"/>
              <a:buChar char="●"/>
              <a:defRPr sz="1100" b="0">
                <a:solidFill>
                  <a:schemeClr val="tx1"/>
                </a:solidFill>
                <a:latin typeface="+mj-lt"/>
              </a:defRPr>
            </a:lvl1pPr>
            <a:lvl2pPr marL="458787" indent="-171450">
              <a:lnSpc>
                <a:spcPct val="120000"/>
              </a:lnSpc>
              <a:spcBef>
                <a:spcPts val="0"/>
              </a:spcBef>
              <a:spcAft>
                <a:spcPts val="300"/>
              </a:spcAft>
              <a:buClr>
                <a:schemeClr val="accent1"/>
              </a:buClr>
              <a:buSzPct val="100000"/>
              <a:buFont typeface="Courier New" panose="02070309020205020404" pitchFamily="49" charset="0"/>
              <a:buChar char="o"/>
              <a:defRPr sz="1100">
                <a:latin typeface="+mj-lt"/>
              </a:defRPr>
            </a:lvl2pPr>
            <a:lvl3pPr marL="728662" indent="-171450">
              <a:lnSpc>
                <a:spcPct val="120000"/>
              </a:lnSpc>
              <a:spcBef>
                <a:spcPts val="0"/>
              </a:spcBef>
              <a:spcAft>
                <a:spcPts val="300"/>
              </a:spcAft>
              <a:buClr>
                <a:schemeClr val="accent1"/>
              </a:buClr>
              <a:buFont typeface="Apple Symbols" panose="02000000000000000000" pitchFamily="2" charset="-79"/>
              <a:buChar char="⎻"/>
              <a:tabLst/>
              <a:defRPr>
                <a:latin typeface="+mj-lt"/>
              </a:defRPr>
            </a:lvl3pPr>
            <a:lvl4pPr marL="917575" indent="-171450">
              <a:lnSpc>
                <a:spcPct val="120000"/>
              </a:lnSpc>
              <a:spcBef>
                <a:spcPts val="0"/>
              </a:spcBef>
              <a:spcAft>
                <a:spcPts val="300"/>
              </a:spcAft>
              <a:buClr>
                <a:schemeClr val="accent1"/>
              </a:buClr>
              <a:buFont typeface="Arial" panose="020B0604020202020204" pitchFamily="34" charset="0"/>
              <a:buChar char="•"/>
              <a:tabLst/>
              <a:defRPr>
                <a:latin typeface="+mj-lt"/>
              </a:defRPr>
            </a:lvl4pPr>
            <a:lvl5pPr marL="1143000" indent="-171450">
              <a:lnSpc>
                <a:spcPct val="120000"/>
              </a:lnSpc>
              <a:spcAft>
                <a:spcPts val="600"/>
              </a:spcAft>
              <a:buClr>
                <a:schemeClr val="accent1"/>
              </a:buClr>
              <a:buFont typeface="System Font Regular"/>
              <a:buChar char="•"/>
              <a:tabLst/>
              <a:defRPr/>
            </a:lvl5pPr>
            <a:lvl6pPr marL="1257300" indent="-171450">
              <a:defRPr sz="1100"/>
            </a:lvl6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7516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ntent no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41122580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Pop-Up info">
    <p:spTree>
      <p:nvGrpSpPr>
        <p:cNvPr id="1" name=""/>
        <p:cNvGrpSpPr/>
        <p:nvPr/>
      </p:nvGrpSpPr>
      <p:grpSpPr>
        <a:xfrm>
          <a:off x="0" y="0"/>
          <a:ext cx="0" cy="0"/>
          <a:chOff x="0" y="0"/>
          <a:chExt cx="0" cy="0"/>
        </a:xfrm>
      </p:grpSpPr>
      <p:pic>
        <p:nvPicPr>
          <p:cNvPr id="4" name="FPO" hidden="1">
            <a:extLst>
              <a:ext uri="{FF2B5EF4-FFF2-40B4-BE49-F238E27FC236}">
                <a16:creationId xmlns:a16="http://schemas.microsoft.com/office/drawing/2014/main" id="{951E3BB6-E5B7-4813-BD12-17BE5F6D7B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8" name="Rectangle 7">
            <a:extLst>
              <a:ext uri="{FF2B5EF4-FFF2-40B4-BE49-F238E27FC236}">
                <a16:creationId xmlns:a16="http://schemas.microsoft.com/office/drawing/2014/main" id="{ED7E3A60-C135-4B74-BEA0-5387CCC76B20}"/>
              </a:ext>
            </a:extLst>
          </p:cNvPr>
          <p:cNvSpPr/>
          <p:nvPr userDrawn="1"/>
        </p:nvSpPr>
        <p:spPr>
          <a:xfrm>
            <a:off x="0" y="0"/>
            <a:ext cx="9201150" cy="6705599"/>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81E8D24-7F90-4463-932B-42B17DBADB21}"/>
              </a:ext>
            </a:extLst>
          </p:cNvPr>
          <p:cNvGrpSpPr/>
          <p:nvPr userDrawn="1"/>
        </p:nvGrpSpPr>
        <p:grpSpPr>
          <a:xfrm>
            <a:off x="631202" y="528570"/>
            <a:ext cx="7938746" cy="5658870"/>
            <a:chOff x="631201" y="528570"/>
            <a:chExt cx="8032173" cy="5658870"/>
          </a:xfrm>
          <a:effectLst>
            <a:outerShdw blurRad="50800" dist="38100" dir="2700000" algn="tl" rotWithShape="0">
              <a:prstClr val="black">
                <a:alpha val="20000"/>
              </a:prstClr>
            </a:outerShdw>
          </a:effectLst>
        </p:grpSpPr>
        <p:sp>
          <p:nvSpPr>
            <p:cNvPr id="12" name="Rectangle 11">
              <a:extLst>
                <a:ext uri="{FF2B5EF4-FFF2-40B4-BE49-F238E27FC236}">
                  <a16:creationId xmlns:a16="http://schemas.microsoft.com/office/drawing/2014/main" id="{4B06198A-8160-46F0-87FE-2415A7FE28A2}"/>
                </a:ext>
              </a:extLst>
            </p:cNvPr>
            <p:cNvSpPr/>
            <p:nvPr userDrawn="1"/>
          </p:nvSpPr>
          <p:spPr>
            <a:xfrm>
              <a:off x="3723640" y="532130"/>
              <a:ext cx="4939734" cy="5655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AC1ADCB-A9AF-44D7-80E6-F48C6F3403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201" y="528570"/>
              <a:ext cx="3085261" cy="5658870"/>
            </a:xfrm>
            <a:prstGeom prst="rect">
              <a:avLst/>
            </a:prstGeom>
          </p:spPr>
        </p:pic>
      </p:grpSp>
      <p:pic>
        <p:nvPicPr>
          <p:cNvPr id="19" name="Picture 18">
            <a:extLst>
              <a:ext uri="{FF2B5EF4-FFF2-40B4-BE49-F238E27FC236}">
                <a16:creationId xmlns:a16="http://schemas.microsoft.com/office/drawing/2014/main" id="{9D391D16-6D96-41D2-83DD-82BF04B040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71492" y="4104310"/>
            <a:ext cx="1591483" cy="1738843"/>
          </a:xfrm>
          <a:prstGeom prst="rect">
            <a:avLst/>
          </a:prstGeom>
        </p:spPr>
      </p:pic>
      <p:sp>
        <p:nvSpPr>
          <p:cNvPr id="2" name="Title 1"/>
          <p:cNvSpPr>
            <a:spLocks noGrp="1"/>
          </p:cNvSpPr>
          <p:nvPr userDrawn="1">
            <p:ph type="title"/>
          </p:nvPr>
        </p:nvSpPr>
        <p:spPr>
          <a:xfrm>
            <a:off x="886336" y="2702939"/>
            <a:ext cx="2525731" cy="1246495"/>
          </a:xfrm>
          <a:prstGeom prst="rect">
            <a:avLst/>
          </a:prstGeom>
        </p:spPr>
        <p:txBody>
          <a:bodyPr lIns="0" tIns="0" rIns="0" bIns="0" anchor="t" anchorCtr="0">
            <a:noAutofit/>
          </a:bodyPr>
          <a:lstStyle>
            <a:lvl1pPr>
              <a:defRPr sz="3000">
                <a:solidFill>
                  <a:schemeClr val="bg1"/>
                </a:solidFill>
                <a:latin typeface="+mj-lt"/>
              </a:defRPr>
            </a:lvl1pPr>
          </a:lstStyle>
          <a:p>
            <a:r>
              <a:rPr lang="en-US" dirty="0"/>
              <a:t>Click to edit Master title style</a:t>
            </a:r>
          </a:p>
        </p:txBody>
      </p:sp>
      <p:pic>
        <p:nvPicPr>
          <p:cNvPr id="13" name="Picture 12">
            <a:extLst>
              <a:ext uri="{FF2B5EF4-FFF2-40B4-BE49-F238E27FC236}">
                <a16:creationId xmlns:a16="http://schemas.microsoft.com/office/drawing/2014/main" id="{A74760A4-57B8-45ED-9E5F-81EC0740877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1" name="Text Placeholder 14">
            <a:extLst>
              <a:ext uri="{FF2B5EF4-FFF2-40B4-BE49-F238E27FC236}">
                <a16:creationId xmlns:a16="http://schemas.microsoft.com/office/drawing/2014/main" id="{3A190AAB-5FA3-FB46-A54D-D1FB44DD9F25}"/>
              </a:ext>
            </a:extLst>
          </p:cNvPr>
          <p:cNvSpPr>
            <a:spLocks noGrp="1"/>
          </p:cNvSpPr>
          <p:nvPr>
            <p:ph type="body" sz="quarter" idx="10"/>
          </p:nvPr>
        </p:nvSpPr>
        <p:spPr>
          <a:xfrm>
            <a:off x="4607670" y="1066800"/>
            <a:ext cx="3729037" cy="221599"/>
          </a:xfrm>
          <a:prstGeom prst="rect">
            <a:avLst/>
          </a:prstGeom>
        </p:spPr>
        <p:txBody>
          <a:bodyPr wrap="square" lIns="0" tIns="0" rIns="0" bIns="0">
            <a:noAutofit/>
          </a:bodyPr>
          <a:lstStyle>
            <a:lvl1pPr marL="0" indent="0">
              <a:lnSpc>
                <a:spcPct val="120000"/>
              </a:lnSpc>
              <a:buNone/>
              <a:defRPr sz="1100" b="0">
                <a:solidFill>
                  <a:schemeClr val="tx1"/>
                </a:solidFill>
                <a:latin typeface="+mj-lt"/>
              </a:defRPr>
            </a:lvl1pPr>
            <a:lvl2pPr marL="447050" indent="0">
              <a:buNone/>
              <a:defRPr sz="1400">
                <a:latin typeface="Antenna" panose="02000503000000020004" pitchFamily="2" charset="0"/>
              </a:defRPr>
            </a:lvl2pPr>
          </a:lstStyle>
          <a:p>
            <a:pPr lvl="0"/>
            <a:r>
              <a:rPr lang="en-US" dirty="0"/>
              <a:t>Edit Master text styles</a:t>
            </a:r>
          </a:p>
        </p:txBody>
      </p:sp>
    </p:spTree>
    <p:extLst>
      <p:ext uri="{BB962C8B-B14F-4D97-AF65-F5344CB8AC3E}">
        <p14:creationId xmlns:p14="http://schemas.microsoft.com/office/powerpoint/2010/main" val="18234866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0A27B8-3299-4936-A1E0-7178251A6BBA}"/>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7293DC83-6573-4EAA-B0A1-CB59A7F664AF}"/>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3" name="Rectangle 12">
              <a:extLst>
                <a:ext uri="{FF2B5EF4-FFF2-40B4-BE49-F238E27FC236}">
                  <a16:creationId xmlns:a16="http://schemas.microsoft.com/office/drawing/2014/main" id="{D845B50D-3EFE-456F-BA66-69D16B383CB0}"/>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513D8B6C-BA06-47EC-9F2E-9CAA41875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5" name="Picture 14">
            <a:extLst>
              <a:ext uri="{FF2B5EF4-FFF2-40B4-BE49-F238E27FC236}">
                <a16:creationId xmlns:a16="http://schemas.microsoft.com/office/drawing/2014/main" id="{C18D86E9-2385-48B5-AC57-4AB8730F30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99983484-9932-4747-B097-DA942D972E21}"/>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sp>
        <p:nvSpPr>
          <p:cNvPr id="19" name="Picture Placeholder 18">
            <a:extLst>
              <a:ext uri="{FF2B5EF4-FFF2-40B4-BE49-F238E27FC236}">
                <a16:creationId xmlns:a16="http://schemas.microsoft.com/office/drawing/2014/main" id="{16B7FC52-6A1D-47C2-877A-E17C7FA31F83}"/>
              </a:ext>
            </a:extLst>
          </p:cNvPr>
          <p:cNvSpPr>
            <a:spLocks noGrp="1"/>
          </p:cNvSpPr>
          <p:nvPr>
            <p:ph type="pic" sz="quarter" idx="10"/>
          </p:nvPr>
        </p:nvSpPr>
        <p:spPr>
          <a:xfrm>
            <a:off x="638175" y="1319213"/>
            <a:ext cx="3140075" cy="4868862"/>
          </a:xfrm>
          <a:prstGeom prst="rect">
            <a:avLst/>
          </a:prstGeom>
        </p:spPr>
        <p:txBody>
          <a:bodyPr/>
          <a:lstStyle/>
          <a:p>
            <a:endParaRPr lang="en-US" dirty="0"/>
          </a:p>
        </p:txBody>
      </p:sp>
      <p:sp>
        <p:nvSpPr>
          <p:cNvPr id="21" name="Content Placeholder 20">
            <a:extLst>
              <a:ext uri="{FF2B5EF4-FFF2-40B4-BE49-F238E27FC236}">
                <a16:creationId xmlns:a16="http://schemas.microsoft.com/office/drawing/2014/main" id="{CD99A600-3E6F-4400-AB18-065EBD249859}"/>
              </a:ext>
            </a:extLst>
          </p:cNvPr>
          <p:cNvSpPr>
            <a:spLocks noGrp="1"/>
          </p:cNvSpPr>
          <p:nvPr>
            <p:ph sz="quarter" idx="11"/>
          </p:nvPr>
        </p:nvSpPr>
        <p:spPr>
          <a:xfrm>
            <a:off x="4273550" y="1746250"/>
            <a:ext cx="3867150" cy="3829050"/>
          </a:xfrm>
          <a:prstGeom prst="rect">
            <a:avLst/>
          </a:prstGeom>
        </p:spPr>
        <p:txBody>
          <a:bodyPr/>
          <a:lstStyle>
            <a:lvl1pPr marL="0" indent="0">
              <a:lnSpc>
                <a:spcPct val="110000"/>
              </a:lnSpc>
              <a:spcAft>
                <a:spcPts val="600"/>
              </a:spcAft>
              <a:buNone/>
              <a:defRPr sz="1400" b="1"/>
            </a:lvl1pPr>
            <a:lvl2pPr marL="219075" indent="0">
              <a:buNone/>
              <a:defRPr/>
            </a:lvl2pPr>
            <a:lvl3pPr marL="438150" indent="0">
              <a:buNone/>
              <a:defRPr/>
            </a:lvl3pPr>
            <a:lvl4pPr marL="769937" indent="0">
              <a:buNone/>
              <a:defRPr/>
            </a:lvl4pPr>
            <a:lvl5pPr marL="103505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oup 22">
            <a:extLst>
              <a:ext uri="{FF2B5EF4-FFF2-40B4-BE49-F238E27FC236}">
                <a16:creationId xmlns:a16="http://schemas.microsoft.com/office/drawing/2014/main" id="{372C30B1-16A6-4424-9199-AA777FC055A6}"/>
              </a:ext>
            </a:extLst>
          </p:cNvPr>
          <p:cNvGrpSpPr/>
          <p:nvPr userDrawn="1"/>
        </p:nvGrpSpPr>
        <p:grpSpPr>
          <a:xfrm>
            <a:off x="7934952" y="778279"/>
            <a:ext cx="323223" cy="323223"/>
            <a:chOff x="7934952" y="778279"/>
            <a:chExt cx="323223" cy="323223"/>
          </a:xfrm>
        </p:grpSpPr>
        <p:sp>
          <p:nvSpPr>
            <p:cNvPr id="24" name="Oval 23">
              <a:extLst>
                <a:ext uri="{FF2B5EF4-FFF2-40B4-BE49-F238E27FC236}">
                  <a16:creationId xmlns:a16="http://schemas.microsoft.com/office/drawing/2014/main" id="{BEB09AA4-BA2C-4214-8111-F2E78D9B2E72}"/>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25" name="Graphic 30">
              <a:extLst>
                <a:ext uri="{FF2B5EF4-FFF2-40B4-BE49-F238E27FC236}">
                  <a16:creationId xmlns:a16="http://schemas.microsoft.com/office/drawing/2014/main" id="{99947E96-C29B-45BF-87F5-088369EE56F4}"/>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69217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no bullet">
    <p:spTree>
      <p:nvGrpSpPr>
        <p:cNvPr id="1" name=""/>
        <p:cNvGrpSpPr/>
        <p:nvPr/>
      </p:nvGrpSpPr>
      <p:grpSpPr>
        <a:xfrm>
          <a:off x="0" y="0"/>
          <a:ext cx="0" cy="0"/>
          <a:chOff x="0" y="0"/>
          <a:chExt cx="0" cy="0"/>
        </a:xfrm>
      </p:grpSpPr>
      <p:pic>
        <p:nvPicPr>
          <p:cNvPr id="3" name="Picture 2" hidden="1">
            <a:extLst>
              <a:ext uri="{FF2B5EF4-FFF2-40B4-BE49-F238E27FC236}">
                <a16:creationId xmlns:a16="http://schemas.microsoft.com/office/drawing/2014/main" id="{2B80AEF2-9617-4B16-A02B-2F9A88FED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7" name="Title 1">
            <a:extLst>
              <a:ext uri="{FF2B5EF4-FFF2-40B4-BE49-F238E27FC236}">
                <a16:creationId xmlns:a16="http://schemas.microsoft.com/office/drawing/2014/main" id="{EBC5823F-0D2C-48C4-83F2-5DE561859AF1}"/>
              </a:ext>
            </a:extLst>
          </p:cNvPr>
          <p:cNvSpPr>
            <a:spLocks noGrp="1"/>
          </p:cNvSpPr>
          <p:nvPr>
            <p:ph type="title"/>
          </p:nvPr>
        </p:nvSpPr>
        <p:spPr>
          <a:xfrm>
            <a:off x="632143" y="816980"/>
            <a:ext cx="7930832" cy="332399"/>
          </a:xfrm>
          <a:prstGeom prst="rect">
            <a:avLst/>
          </a:prstGeom>
        </p:spPr>
        <p:txBody>
          <a:bodyPr wrap="square" lIns="0" tIns="0" rIns="0" bIns="0" anchor="t" anchorCtr="0">
            <a:noAutofit/>
          </a:bodyPr>
          <a:lstStyle>
            <a:lvl1pPr algn="l">
              <a:defRPr sz="2400">
                <a:solidFill>
                  <a:srgbClr val="0098FF"/>
                </a:solidFill>
                <a:latin typeface="+mj-lt"/>
              </a:defRPr>
            </a:lvl1pPr>
          </a:lstStyle>
          <a:p>
            <a:r>
              <a:rPr lang="en-US" dirty="0"/>
              <a:t>Click to edit Master title style</a:t>
            </a:r>
          </a:p>
        </p:txBody>
      </p:sp>
      <p:sp>
        <p:nvSpPr>
          <p:cNvPr id="5" name="Text Placeholder 7">
            <a:extLst>
              <a:ext uri="{FF2B5EF4-FFF2-40B4-BE49-F238E27FC236}">
                <a16:creationId xmlns:a16="http://schemas.microsoft.com/office/drawing/2014/main" id="{DE8F01B9-15C5-7340-8157-00016C9C164C}"/>
              </a:ext>
            </a:extLst>
          </p:cNvPr>
          <p:cNvSpPr>
            <a:spLocks noGrp="1"/>
          </p:cNvSpPr>
          <p:nvPr>
            <p:ph type="body" sz="quarter" idx="13"/>
          </p:nvPr>
        </p:nvSpPr>
        <p:spPr>
          <a:xfrm>
            <a:off x="632143" y="1466204"/>
            <a:ext cx="7930832"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14026563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pic>
        <p:nvPicPr>
          <p:cNvPr id="3" name="FPO" hidden="1">
            <a:extLst>
              <a:ext uri="{FF2B5EF4-FFF2-40B4-BE49-F238E27FC236}">
                <a16:creationId xmlns:a16="http://schemas.microsoft.com/office/drawing/2014/main" id="{9FF03E1A-FCB3-4958-ADD8-AA0F3A0276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grpSp>
        <p:nvGrpSpPr>
          <p:cNvPr id="2" name="Group 1">
            <a:extLst>
              <a:ext uri="{FF2B5EF4-FFF2-40B4-BE49-F238E27FC236}">
                <a16:creationId xmlns:a16="http://schemas.microsoft.com/office/drawing/2014/main" id="{98BC5FF3-C4B2-4CD0-9EE4-9A65BFD8533E}"/>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3A4BD06B-0371-4128-ACDE-4D6E59DEB2B1}"/>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AF67092B-E7B2-4272-9878-D889BDDAF8C1}"/>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15" name="Text Placeholder 7">
            <a:extLst>
              <a:ext uri="{FF2B5EF4-FFF2-40B4-BE49-F238E27FC236}">
                <a16:creationId xmlns:a16="http://schemas.microsoft.com/office/drawing/2014/main" id="{12754409-F1EA-4720-ACF6-5D85711753C0}"/>
              </a:ext>
            </a:extLst>
          </p:cNvPr>
          <p:cNvSpPr>
            <a:spLocks noGrp="1"/>
          </p:cNvSpPr>
          <p:nvPr>
            <p:ph type="body" sz="quarter" idx="13"/>
          </p:nvPr>
        </p:nvSpPr>
        <p:spPr>
          <a:xfrm>
            <a:off x="981075" y="1615381"/>
            <a:ext cx="7277100" cy="1562992"/>
          </a:xfrm>
          <a:prstGeom prst="rect">
            <a:avLst/>
          </a:prstGeom>
        </p:spPr>
        <p:txBody>
          <a:bodyPr wrap="square" lIns="0" tIns="0" rIns="0" bIns="0">
            <a:noAutofit/>
          </a:bodyPr>
          <a:lstStyle>
            <a:lvl1pPr marL="0" indent="0">
              <a:lnSpc>
                <a:spcPct val="120000"/>
              </a:lnSpc>
              <a:spcBef>
                <a:spcPts val="0"/>
              </a:spcBef>
              <a:spcAft>
                <a:spcPts val="600"/>
              </a:spcAft>
              <a:buFont typeface="Arial" panose="020B0604020202020204" pitchFamily="34" charset="0"/>
              <a:buNone/>
              <a:defRPr sz="1100" b="0">
                <a:solidFill>
                  <a:schemeClr val="tx1"/>
                </a:solidFill>
                <a:latin typeface="+mj-lt"/>
              </a:defRPr>
            </a:lvl1pPr>
            <a:lvl2pPr marL="287337" indent="0">
              <a:lnSpc>
                <a:spcPct val="120000"/>
              </a:lnSpc>
              <a:spcAft>
                <a:spcPts val="600"/>
              </a:spcAft>
              <a:buFont typeface="Arial" panose="020B0604020202020204" pitchFamily="34" charset="0"/>
              <a:buNone/>
              <a:defRPr sz="1100">
                <a:latin typeface="+mn-lt"/>
              </a:defRPr>
            </a:lvl2pPr>
            <a:lvl3pPr marL="557212" indent="0">
              <a:lnSpc>
                <a:spcPct val="120000"/>
              </a:lnSpc>
              <a:spcAft>
                <a:spcPts val="600"/>
              </a:spcAft>
              <a:buNone/>
              <a:tabLst/>
              <a:defRPr/>
            </a:lvl3pPr>
            <a:lvl4pPr marL="746125" indent="0">
              <a:lnSpc>
                <a:spcPct val="120000"/>
              </a:lnSpc>
              <a:spcAft>
                <a:spcPts val="600"/>
              </a:spcAft>
              <a:buNone/>
              <a:tabLst/>
              <a:defRPr/>
            </a:lvl4pPr>
            <a:lvl5pPr marL="971550" indent="0">
              <a:lnSpc>
                <a:spcPct val="120000"/>
              </a:lnSpc>
              <a:spcAft>
                <a:spcPts val="600"/>
              </a:spcAft>
              <a:buNone/>
              <a:tabLst/>
              <a:defRPr/>
            </a:lvl5pPr>
            <a:lvl6pPr marL="1257300" indent="-171450">
              <a:defRPr sz="1100"/>
            </a:lvl6pPr>
          </a:lstStyle>
          <a:p>
            <a:pPr lvl="0"/>
            <a:r>
              <a:rPr lang="en-US" dirty="0"/>
              <a:t>Edit Master text styles</a:t>
            </a:r>
          </a:p>
        </p:txBody>
      </p:sp>
    </p:spTree>
    <p:extLst>
      <p:ext uri="{BB962C8B-B14F-4D97-AF65-F5344CB8AC3E}">
        <p14:creationId xmlns:p14="http://schemas.microsoft.com/office/powerpoint/2010/main" val="1890915310"/>
      </p:ext>
    </p:extLst>
  </p:cSld>
  <p:clrMapOvr>
    <a:masterClrMapping/>
  </p:clrMapOvr>
  <p:extLst>
    <p:ext uri="{DCECCB84-F9BA-43D5-87BE-67443E8EF086}">
      <p15:sldGuideLst xmlns:p15="http://schemas.microsoft.com/office/powerpoint/2012/main">
        <p15:guide id="1" pos="5202">
          <p15:clr>
            <a:srgbClr val="FBAE40"/>
          </p15:clr>
        </p15:guide>
        <p15:guide id="2" pos="6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5A17BDD-D335-4384-A06C-30D0BF56B798}"/>
              </a:ext>
            </a:extLst>
          </p:cNvPr>
          <p:cNvSpPr/>
          <p:nvPr userDrawn="1"/>
        </p:nvSpPr>
        <p:spPr>
          <a:xfrm>
            <a:off x="0" y="355600"/>
            <a:ext cx="9201150" cy="6350000"/>
          </a:xfrm>
          <a:prstGeom prst="rect">
            <a:avLst/>
          </a:prstGeom>
          <a:gradFill>
            <a:gsLst>
              <a:gs pos="100000">
                <a:schemeClr val="bg1">
                  <a:alpha val="12000"/>
                </a:schemeClr>
              </a:gs>
              <a:gs pos="29000">
                <a:srgbClr val="0098FF">
                  <a:alpha val="11000"/>
                </a:srgbClr>
              </a:gs>
              <a:gs pos="100000">
                <a:schemeClr val="bg1">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hidden="1">
            <a:extLst>
              <a:ext uri="{FF2B5EF4-FFF2-40B4-BE49-F238E27FC236}">
                <a16:creationId xmlns:a16="http://schemas.microsoft.com/office/drawing/2014/main" id="{AC820294-11A7-4905-B780-5B6130C220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pic>
        <p:nvPicPr>
          <p:cNvPr id="11" name="Picture 10">
            <a:extLst>
              <a:ext uri="{FF2B5EF4-FFF2-40B4-BE49-F238E27FC236}">
                <a16:creationId xmlns:a16="http://schemas.microsoft.com/office/drawing/2014/main" id="{27095D43-FC51-44B3-8B9F-49EAF1A12F6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872231" y="915283"/>
            <a:ext cx="2328919" cy="3977973"/>
          </a:xfrm>
          <a:prstGeom prst="rect">
            <a:avLst/>
          </a:prstGeom>
        </p:spPr>
      </p:pic>
      <p:pic>
        <p:nvPicPr>
          <p:cNvPr id="13" name="Picture 12">
            <a:extLst>
              <a:ext uri="{FF2B5EF4-FFF2-40B4-BE49-F238E27FC236}">
                <a16:creationId xmlns:a16="http://schemas.microsoft.com/office/drawing/2014/main" id="{7C46AD41-95E0-4276-BD9F-5BE763EEDE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69467" y="5617014"/>
            <a:ext cx="1454150" cy="458000"/>
          </a:xfrm>
          <a:prstGeom prst="rect">
            <a:avLst/>
          </a:prstGeom>
        </p:spPr>
      </p:pic>
      <p:sp>
        <p:nvSpPr>
          <p:cNvPr id="10" name="Title 1">
            <a:extLst>
              <a:ext uri="{FF2B5EF4-FFF2-40B4-BE49-F238E27FC236}">
                <a16:creationId xmlns:a16="http://schemas.microsoft.com/office/drawing/2014/main" id="{A9FD338B-AD14-4C16-B25A-881DAC4E4EB9}"/>
              </a:ext>
            </a:extLst>
          </p:cNvPr>
          <p:cNvSpPr txBox="1">
            <a:spLocks/>
          </p:cNvSpPr>
          <p:nvPr userDrawn="1"/>
        </p:nvSpPr>
        <p:spPr>
          <a:xfrm>
            <a:off x="630936" y="813816"/>
            <a:ext cx="7935992" cy="332399"/>
          </a:xfrm>
          <a:prstGeom prst="rect">
            <a:avLst/>
          </a:prstGeom>
        </p:spPr>
        <p:txBody>
          <a:bodyPr vert="horz" lIns="0" tIns="0" rIns="0" bIns="0" rtlCol="0" anchor="t" anchorCtr="0">
            <a:noAutofit/>
          </a:bodyPr>
          <a:lstStyle>
            <a:lvl1pPr algn="l" defTabSz="894100" rtl="0" eaLnBrk="1" latinLnBrk="0" hangingPunct="1">
              <a:lnSpc>
                <a:spcPct val="90000"/>
              </a:lnSpc>
              <a:spcBef>
                <a:spcPct val="0"/>
              </a:spcBef>
              <a:buNone/>
              <a:defRPr sz="3200" kern="1200">
                <a:solidFill>
                  <a:srgbClr val="0098FF"/>
                </a:solidFill>
                <a:latin typeface="Antenna" panose="02000503000000020004" pitchFamily="2" charset="0"/>
                <a:ea typeface="+mj-ea"/>
                <a:cs typeface="+mj-cs"/>
              </a:defRPr>
            </a:lvl1pPr>
          </a:lstStyle>
          <a:p>
            <a:pPr marL="0" marR="0" lvl="0" indent="0" algn="l" defTabSz="8941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j-ea"/>
                <a:cs typeface="+mj-cs"/>
              </a:rPr>
              <a:t>Look Within</a:t>
            </a:r>
          </a:p>
        </p:txBody>
      </p:sp>
      <p:sp>
        <p:nvSpPr>
          <p:cNvPr id="12" name="Text Placeholder 3">
            <a:extLst>
              <a:ext uri="{FF2B5EF4-FFF2-40B4-BE49-F238E27FC236}">
                <a16:creationId xmlns:a16="http://schemas.microsoft.com/office/drawing/2014/main" id="{D6F34B2A-16BA-1A47-9B8C-BDA10C1FE58C}"/>
              </a:ext>
            </a:extLst>
          </p:cNvPr>
          <p:cNvSpPr>
            <a:spLocks noGrp="1"/>
          </p:cNvSpPr>
          <p:nvPr>
            <p:ph type="body" sz="quarter" idx="14"/>
          </p:nvPr>
        </p:nvSpPr>
        <p:spPr>
          <a:xfrm>
            <a:off x="630935" y="1463040"/>
            <a:ext cx="7932039" cy="1066700"/>
          </a:xfrm>
          <a:prstGeom prst="rect">
            <a:avLst/>
          </a:prstGeom>
        </p:spPr>
        <p:txBody>
          <a:bodyPr wrap="none" lIns="0" tIns="0" rIns="0" bIns="0">
            <a:noAutofit/>
          </a:bodyPr>
          <a:lstStyle>
            <a:lvl1pPr marL="228600" indent="-228600">
              <a:lnSpc>
                <a:spcPct val="120000"/>
              </a:lnSpc>
              <a:buFont typeface="+mj-lt"/>
              <a:buAutoNum type="arabicPeriod"/>
              <a:defRPr sz="1600">
                <a:solidFill>
                  <a:schemeClr val="accent2"/>
                </a:solidFill>
                <a:latin typeface="+mj-lt"/>
              </a:defRPr>
            </a:lvl1pPr>
          </a:lstStyle>
          <a:p>
            <a:pPr lvl="0"/>
            <a:r>
              <a:rPr lang="en-US" dirty="0"/>
              <a:t>Edit Master text styles</a:t>
            </a:r>
          </a:p>
        </p:txBody>
      </p:sp>
      <p:sp>
        <p:nvSpPr>
          <p:cNvPr id="14" name="Disclaimer">
            <a:extLst>
              <a:ext uri="{FF2B5EF4-FFF2-40B4-BE49-F238E27FC236}">
                <a16:creationId xmlns:a16="http://schemas.microsoft.com/office/drawing/2014/main" id="{A487C6D0-2F60-450F-8A79-2ADDB932F460}"/>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9" name="TextBox 8">
            <a:extLst>
              <a:ext uri="{FF2B5EF4-FFF2-40B4-BE49-F238E27FC236}">
                <a16:creationId xmlns:a16="http://schemas.microsoft.com/office/drawing/2014/main" id="{83E00A29-3AE3-41CC-84B7-4C19AB80DEEC}"/>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j-lt"/>
                <a:ea typeface="+mn-ea"/>
                <a:cs typeface="+mn-cs"/>
              </a:rPr>
              <a:t>US-</a:t>
            </a:r>
            <a:r>
              <a:rPr lang="en-US" sz="1000" b="0" kern="1200" dirty="0" err="1">
                <a:solidFill>
                  <a:schemeClr val="tx1"/>
                </a:solidFill>
                <a:latin typeface="+mj-lt"/>
                <a:ea typeface="+mn-ea"/>
                <a:cs typeface="+mn-cs"/>
              </a:rPr>
              <a:t>ONCA</a:t>
            </a:r>
            <a:r>
              <a:rPr lang="en-US" sz="1000" b="0" kern="1200" dirty="0">
                <a:solidFill>
                  <a:schemeClr val="tx1"/>
                </a:solidFill>
                <a:latin typeface="+mj-lt"/>
                <a:ea typeface="+mn-ea"/>
                <a:cs typeface="+mn-cs"/>
              </a:rPr>
              <a:t>-200029 </a:t>
            </a:r>
          </a:p>
        </p:txBody>
      </p:sp>
    </p:spTree>
    <p:extLst>
      <p:ext uri="{BB962C8B-B14F-4D97-AF65-F5344CB8AC3E}">
        <p14:creationId xmlns:p14="http://schemas.microsoft.com/office/powerpoint/2010/main" val="42213136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gress Check">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D35FB3D-640E-2E4C-8DDA-6FAC9BBA0605}"/>
              </a:ext>
            </a:extLst>
          </p:cNvPr>
          <p:cNvCxnSpPr>
            <a:cxnSpLocks/>
          </p:cNvCxnSpPr>
          <p:nvPr userDrawn="1"/>
        </p:nvCxnSpPr>
        <p:spPr>
          <a:xfrm>
            <a:off x="3178093" y="787400"/>
            <a:ext cx="0" cy="5308600"/>
          </a:xfrm>
          <a:prstGeom prst="line">
            <a:avLst/>
          </a:prstGeom>
          <a:ln w="6350">
            <a:solidFill>
              <a:srgbClr val="071D49"/>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32DBEBBD-8199-496B-BAF3-3AE81095AA45}"/>
              </a:ext>
            </a:extLst>
          </p:cNvPr>
          <p:cNvSpPr>
            <a:spLocks noGrp="1"/>
          </p:cNvSpPr>
          <p:nvPr>
            <p:ph type="title" hasCustomPrompt="1"/>
          </p:nvPr>
        </p:nvSpPr>
        <p:spPr>
          <a:xfrm>
            <a:off x="485422" y="740835"/>
            <a:ext cx="1904239" cy="369332"/>
          </a:xfrm>
          <a:prstGeom prst="rect">
            <a:avLst/>
          </a:prstGeom>
        </p:spPr>
        <p:txBody>
          <a:bodyPr vert="horz" wrap="none" lIns="0" tIns="0" rIns="0" bIns="0" rtlCol="0" anchor="ctr">
            <a:spAutoFit/>
          </a:bodyPr>
          <a:lstStyle>
            <a:lvl1pPr algn="l" defTabSz="894100" rtl="0" eaLnBrk="1" latinLnBrk="0" hangingPunct="1">
              <a:lnSpc>
                <a:spcPct val="100000"/>
              </a:lnSpc>
              <a:spcBef>
                <a:spcPts val="1200"/>
              </a:spcBef>
              <a:spcAft>
                <a:spcPts val="1600"/>
              </a:spcAft>
              <a:buNone/>
              <a:defRPr sz="2400" kern="1200">
                <a:solidFill>
                  <a:schemeClr val="tx2"/>
                </a:solidFill>
                <a:latin typeface="+mj-lt"/>
                <a:ea typeface="+mj-ea"/>
                <a:cs typeface="+mj-cs"/>
              </a:defRPr>
            </a:lvl1pPr>
          </a:lstStyle>
          <a:p>
            <a:r>
              <a:rPr lang="en-US" sz="2400" b="1" dirty="0"/>
              <a:t>Look Within</a:t>
            </a:r>
          </a:p>
        </p:txBody>
      </p:sp>
      <p:pic>
        <p:nvPicPr>
          <p:cNvPr id="10" name="Picture 9" descr="A close up of a sign&#10;&#10;Description automatically generated">
            <a:extLst>
              <a:ext uri="{FF2B5EF4-FFF2-40B4-BE49-F238E27FC236}">
                <a16:creationId xmlns:a16="http://schemas.microsoft.com/office/drawing/2014/main" id="{D5DE5431-E4FE-41BC-B092-0AEAEDA2BF58}"/>
              </a:ext>
            </a:extLst>
          </p:cNvPr>
          <p:cNvPicPr>
            <a:picLocks noChangeAspect="1"/>
          </p:cNvPicPr>
          <p:nvPr userDrawn="1"/>
        </p:nvPicPr>
        <p:blipFill rotWithShape="1">
          <a:blip r:embed="rId2">
            <a:alphaModFix amt="7000"/>
            <a:extLst>
              <a:ext uri="{28A0092B-C50C-407E-A947-70E740481C1C}">
                <a14:useLocalDpi xmlns:a14="http://schemas.microsoft.com/office/drawing/2010/main" val="0"/>
              </a:ext>
            </a:extLst>
          </a:blip>
          <a:srcRect l="28036"/>
          <a:stretch/>
        </p:blipFill>
        <p:spPr>
          <a:xfrm>
            <a:off x="0" y="3033572"/>
            <a:ext cx="2481344" cy="3448050"/>
          </a:xfrm>
          <a:prstGeom prst="rect">
            <a:avLst/>
          </a:prstGeom>
        </p:spPr>
      </p:pic>
      <p:sp>
        <p:nvSpPr>
          <p:cNvPr id="5" name="Text Placeholder 4">
            <a:extLst>
              <a:ext uri="{FF2B5EF4-FFF2-40B4-BE49-F238E27FC236}">
                <a16:creationId xmlns:a16="http://schemas.microsoft.com/office/drawing/2014/main" id="{BF20BAC4-A917-4C2D-8B15-35E9FD920C4D}"/>
              </a:ext>
            </a:extLst>
          </p:cNvPr>
          <p:cNvSpPr>
            <a:spLocks noGrp="1"/>
          </p:cNvSpPr>
          <p:nvPr>
            <p:ph type="body" sz="quarter" idx="11"/>
          </p:nvPr>
        </p:nvSpPr>
        <p:spPr>
          <a:xfrm>
            <a:off x="485775" y="1311261"/>
            <a:ext cx="2594305" cy="4510708"/>
          </a:xfrm>
          <a:prstGeom prst="rect">
            <a:avLst/>
          </a:prstGeom>
        </p:spPr>
        <p:txBody>
          <a:bodyPr vert="horz" lIns="0" tIns="0" rIns="0" bIns="0" rtlCol="0">
            <a:noAutofit/>
          </a:bodyPr>
          <a:lstStyle>
            <a:lvl1pPr marL="0" indent="0" algn="l" defTabSz="894100" rtl="0" eaLnBrk="1" latinLnBrk="0" hangingPunct="1">
              <a:lnSpc>
                <a:spcPct val="110000"/>
              </a:lnSpc>
              <a:spcBef>
                <a:spcPts val="978"/>
              </a:spcBef>
              <a:spcAft>
                <a:spcPts val="600"/>
              </a:spcAft>
              <a:buFont typeface="Arial" panose="020B0604020202020204" pitchFamily="34" charset="0"/>
              <a:buNone/>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174625" indent="-169863"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02336" indent="-219456" algn="l" defTabSz="894100" rtl="0" eaLnBrk="1" latinLnBrk="0" hangingPunct="1">
              <a:lnSpc>
                <a:spcPct val="110000"/>
              </a:lnSpc>
              <a:spcBef>
                <a:spcPts val="489"/>
              </a:spcBef>
              <a:spcAft>
                <a:spcPts val="600"/>
              </a:spcAft>
              <a:buClr>
                <a:schemeClr val="accent3"/>
              </a:buClr>
              <a:buFont typeface="System Font Regular"/>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574675" indent="-152400"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44538" indent="-152400"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9569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4524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7C1365-A720-455C-A7F5-F6AD7A553E38}"/>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ABD607A-9A32-4614-AD0A-734466AAC6D0}"/>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0" name="Rectangle 9">
              <a:extLst>
                <a:ext uri="{FF2B5EF4-FFF2-40B4-BE49-F238E27FC236}">
                  <a16:creationId xmlns:a16="http://schemas.microsoft.com/office/drawing/2014/main" id="{6EAA787B-E6B6-4DD5-BC61-413144ACD35A}"/>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4A17119-608E-470D-BACC-60B60CED7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3" name="Picture 12">
            <a:extLst>
              <a:ext uri="{FF2B5EF4-FFF2-40B4-BE49-F238E27FC236}">
                <a16:creationId xmlns:a16="http://schemas.microsoft.com/office/drawing/2014/main" id="{603D0A58-784B-40EF-902D-871CA5BC3E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448F2870-839B-44F8-9B3B-70634CCA4843}"/>
              </a:ext>
            </a:extLst>
          </p:cNvPr>
          <p:cNvSpPr>
            <a:spLocks noGrp="1"/>
          </p:cNvSpPr>
          <p:nvPr>
            <p:ph type="title"/>
          </p:nvPr>
        </p:nvSpPr>
        <p:spPr>
          <a:xfrm>
            <a:off x="864946" y="813816"/>
            <a:ext cx="6929244" cy="415498"/>
          </a:xfrm>
          <a:prstGeom prst="rect">
            <a:avLst/>
          </a:prstGeom>
        </p:spPr>
        <p:txBody>
          <a:bodyPr wrap="square" lIns="0" tIns="0" rIns="0" bIns="0" anchor="t" anchorCtr="0">
            <a:noAutofit/>
          </a:bodyPr>
          <a:lstStyle>
            <a:lvl1pPr>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grpSp>
        <p:nvGrpSpPr>
          <p:cNvPr id="11" name="Group 10">
            <a:extLst>
              <a:ext uri="{FF2B5EF4-FFF2-40B4-BE49-F238E27FC236}">
                <a16:creationId xmlns:a16="http://schemas.microsoft.com/office/drawing/2014/main" id="{8B738568-F952-403E-B0FD-C83775544770}"/>
              </a:ext>
            </a:extLst>
          </p:cNvPr>
          <p:cNvGrpSpPr/>
          <p:nvPr userDrawn="1"/>
        </p:nvGrpSpPr>
        <p:grpSpPr>
          <a:xfrm>
            <a:off x="7934952" y="778279"/>
            <a:ext cx="323223" cy="323223"/>
            <a:chOff x="7934952" y="778279"/>
            <a:chExt cx="323223" cy="323223"/>
          </a:xfrm>
        </p:grpSpPr>
        <p:sp>
          <p:nvSpPr>
            <p:cNvPr id="12" name="Oval 11">
              <a:extLst>
                <a:ext uri="{FF2B5EF4-FFF2-40B4-BE49-F238E27FC236}">
                  <a16:creationId xmlns:a16="http://schemas.microsoft.com/office/drawing/2014/main" id="{2D450C40-A934-4F5A-B7E3-2EC30807A2AA}"/>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63F39B9D-D0D9-42FB-8E0E-329363DBC367}"/>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4" name="Content Placeholder 3">
            <a:extLst>
              <a:ext uri="{FF2B5EF4-FFF2-40B4-BE49-F238E27FC236}">
                <a16:creationId xmlns:a16="http://schemas.microsoft.com/office/drawing/2014/main" id="{51CB42C4-CD60-4C48-B348-1E285739D66B}"/>
              </a:ext>
            </a:extLst>
          </p:cNvPr>
          <p:cNvSpPr>
            <a:spLocks noGrp="1"/>
          </p:cNvSpPr>
          <p:nvPr>
            <p:ph sz="quarter" idx="11"/>
          </p:nvPr>
        </p:nvSpPr>
        <p:spPr>
          <a:xfrm>
            <a:off x="995363" y="1782128"/>
            <a:ext cx="7315200" cy="4237672"/>
          </a:xfrm>
          <a:prstGeom prst="rect">
            <a:avLst/>
          </a:prstGeom>
        </p:spPr>
        <p:txBody>
          <a:bodyPr lIns="0" tIns="0" rIns="0" bIns="0"/>
          <a:lstStyle>
            <a:lvl1pPr>
              <a:lnSpc>
                <a:spcPct val="110000"/>
              </a:lnSpc>
              <a:spcAft>
                <a:spcPts val="600"/>
              </a:spcAft>
              <a:defRPr lang="en-US" sz="1100" b="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894100" rtl="0" eaLnBrk="1" latinLnBrk="0" hangingPunct="1">
              <a:lnSpc>
                <a:spcPct val="90000"/>
              </a:lnSpc>
              <a:spcBef>
                <a:spcPts val="978"/>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2639278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4DD72144-4DA3-4046-BD7B-57C49195B800}"/>
              </a:ext>
            </a:extLst>
          </p:cNvPr>
          <p:cNvSpPr>
            <a:spLocks noGrp="1"/>
          </p:cNvSpPr>
          <p:nvPr>
            <p:ph type="title" hasCustomPrompt="1"/>
          </p:nvPr>
        </p:nvSpPr>
        <p:spPr>
          <a:xfrm>
            <a:off x="412466" y="840777"/>
            <a:ext cx="8376220" cy="349002"/>
          </a:xfrm>
          <a:prstGeom prst="rect">
            <a:avLst/>
          </a:prstGeom>
        </p:spPr>
        <p:txBody>
          <a:bodyPr vert="horz" lIns="0" tIns="45720" rIns="0" bIns="45720" rtlCol="0" anchor="t">
            <a:noAutofit/>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Slide</a:t>
            </a:r>
          </a:p>
        </p:txBody>
      </p:sp>
      <p:sp>
        <p:nvSpPr>
          <p:cNvPr id="10" name="Text Placeholder 2">
            <a:extLst>
              <a:ext uri="{FF2B5EF4-FFF2-40B4-BE49-F238E27FC236}">
                <a16:creationId xmlns:a16="http://schemas.microsoft.com/office/drawing/2014/main" id="{C784FCB0-DFA5-4176-8584-BDD2DEE2E25F}"/>
              </a:ext>
            </a:extLst>
          </p:cNvPr>
          <p:cNvSpPr>
            <a:spLocks noGrp="1"/>
          </p:cNvSpPr>
          <p:nvPr>
            <p:ph idx="1" hasCustomPrompt="1"/>
          </p:nvPr>
        </p:nvSpPr>
        <p:spPr>
          <a:xfrm>
            <a:off x="412468" y="1370627"/>
            <a:ext cx="8376221" cy="4876510"/>
          </a:xfrm>
          <a:prstGeom prst="rect">
            <a:avLst/>
          </a:prstGeom>
        </p:spPr>
        <p:txBody>
          <a:bodyPr vert="horz" lIns="0" tIns="45720" rIns="0" bIns="45720" numCol="2" spcCol="365760" rtlCol="0">
            <a:noAutofit/>
          </a:bodyPr>
          <a:lstStyle>
            <a:lvl1pPr>
              <a:defRPr sz="1069">
                <a:latin typeface="Open Sans" panose="020B0606030504020204" pitchFamily="34" charset="0"/>
                <a:ea typeface="Open Sans" panose="020B0606030504020204" pitchFamily="34" charset="0"/>
                <a:cs typeface="Open Sans" panose="020B0606030504020204" pitchFamily="34" charset="0"/>
              </a:defRPr>
            </a:lvl1pPr>
            <a:lvl2pPr>
              <a:defRPr sz="1069">
                <a:latin typeface="Open Sans" panose="020B0606030504020204" pitchFamily="34" charset="0"/>
                <a:ea typeface="Open Sans" panose="020B0606030504020204" pitchFamily="34" charset="0"/>
                <a:cs typeface="Open Sans" panose="020B0606030504020204" pitchFamily="34" charset="0"/>
              </a:defRPr>
            </a:lvl2pPr>
            <a:lvl3pPr>
              <a:defRPr sz="1069">
                <a:latin typeface="Open Sans" panose="020B0606030504020204" pitchFamily="34" charset="0"/>
                <a:ea typeface="Open Sans" panose="020B0606030504020204" pitchFamily="34" charset="0"/>
                <a:cs typeface="Open Sans" panose="020B0606030504020204" pitchFamily="34" charset="0"/>
              </a:defRPr>
            </a:lvl3pPr>
            <a:lvl4pPr>
              <a:defRPr sz="1069">
                <a:latin typeface="Open Sans" panose="020B0606030504020204" pitchFamily="34" charset="0"/>
                <a:ea typeface="Open Sans" panose="020B0606030504020204" pitchFamily="34" charset="0"/>
                <a:cs typeface="Open Sans" panose="020B0606030504020204" pitchFamily="34" charset="0"/>
              </a:defRPr>
            </a:lvl4pPr>
            <a:lvl5pPr>
              <a:defRPr sz="1069">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31627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_1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771" y="744799"/>
            <a:ext cx="8229605" cy="369332"/>
          </a:xfrm>
        </p:spPr>
        <p:txBody>
          <a:bodyPr wrap="square" anchor="t">
            <a:spAutoFit/>
          </a:bodyPr>
          <a:lstStyle>
            <a:lvl1pPr marL="0" marR="0" indent="0" algn="l" defTabSz="914400" rtl="0" eaLnBrk="1" fontAlgn="auto" latinLnBrk="0" hangingPunct="1">
              <a:lnSpc>
                <a:spcPct val="100000"/>
              </a:lnSpc>
              <a:spcBef>
                <a:spcPts val="1200"/>
              </a:spcBef>
              <a:spcAft>
                <a:spcPts val="1200"/>
              </a:spcAft>
              <a:buClrTx/>
              <a:buSzTx/>
              <a:buFontTx/>
              <a:buNone/>
              <a:tabLst/>
              <a:defRPr/>
            </a:lvl1p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2400" b="0" i="0" u="none" strike="noStrike" kern="1200" cap="none" spc="0" normalizeH="0" baseline="0" noProof="0" dirty="0">
                <a:ln>
                  <a:noFill/>
                </a:ln>
                <a:solidFill>
                  <a:srgbClr val="071D49"/>
                </a:solidFill>
                <a:effectLst/>
                <a:uLnTx/>
                <a:uFillTx/>
                <a:latin typeface="+mj-lt"/>
                <a:ea typeface="+mn-ea"/>
                <a:cs typeface="+mn-cs"/>
              </a:rPr>
              <a:t>Section Title</a:t>
            </a:r>
          </a:p>
        </p:txBody>
      </p:sp>
      <p:sp>
        <p:nvSpPr>
          <p:cNvPr id="3" name="Content Placeholder 2"/>
          <p:cNvSpPr>
            <a:spLocks noGrp="1"/>
          </p:cNvSpPr>
          <p:nvPr>
            <p:ph idx="1" hasCustomPrompt="1"/>
          </p:nvPr>
        </p:nvSpPr>
        <p:spPr>
          <a:xfrm>
            <a:off x="485769" y="1309511"/>
            <a:ext cx="8229605" cy="4800600"/>
          </a:xfrm>
        </p:spPr>
        <p:txBody>
          <a:bodyPr numCol="1" spcCol="283464"/>
          <a:lstStyle>
            <a:lvl1pPr marL="0" marR="0" indent="0" algn="l" defTabSz="914400" rtl="0" eaLnBrk="1" fontAlgn="auto" latinLnBrk="0" hangingPunct="1">
              <a:lnSpc>
                <a:spcPct val="100000"/>
              </a:lnSpc>
              <a:spcBef>
                <a:spcPts val="1200"/>
              </a:spcBef>
              <a:spcAft>
                <a:spcPts val="1200"/>
              </a:spcAft>
              <a:buClrTx/>
              <a:buSzTx/>
              <a:buFontTx/>
              <a:buNone/>
              <a:tabLst/>
              <a:defRPr/>
            </a:lvl1pPr>
            <a:lvl2pPr marL="0" marR="0" indent="0" algn="l" defTabSz="914400" rtl="0" eaLnBrk="1" fontAlgn="auto" latinLnBrk="0" hangingPunct="1">
              <a:lnSpc>
                <a:spcPct val="110000"/>
              </a:lnSpc>
              <a:spcBef>
                <a:spcPts val="0"/>
              </a:spcBef>
              <a:spcAft>
                <a:spcPts val="600"/>
              </a:spcAft>
              <a:buClr>
                <a:srgbClr val="071D49"/>
              </a:buClr>
              <a:buSzPct val="85000"/>
              <a:buFont typeface="Arial" panose="020B0604020202020204" pitchFamily="34" charset="0"/>
              <a:buNone/>
              <a:tabLst>
                <a:tab pos="171450" algn="l"/>
              </a:tabLst>
              <a:defRPr sz="1100"/>
            </a:lvl2pPr>
            <a:lvl3pPr>
              <a:defRPr sz="1100"/>
            </a:lvl3pPr>
          </a:lstStyle>
          <a:p>
            <a:pPr marL="171450" marR="0" lvl="1" indent="-171450" algn="l" defTabSz="914400" rtl="0" eaLnBrk="1" fontAlgn="auto" latinLnBrk="0" hangingPunct="1">
              <a:lnSpc>
                <a:spcPct val="110000"/>
              </a:lnSpc>
              <a:spcBef>
                <a:spcPts val="0"/>
              </a:spcBef>
              <a:spcAft>
                <a:spcPts val="600"/>
              </a:spcAft>
              <a:buClr>
                <a:srgbClr val="071D49"/>
              </a:buClr>
              <a:buSzPct val="85000"/>
              <a:tabLst>
                <a:tab pos="171450" algn="l"/>
              </a:tabLst>
              <a:defRPr/>
            </a:pPr>
            <a:r>
              <a:rPr kumimoji="0" lang="en-US" sz="11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itchFamily="34" charset="0"/>
              </a:rPr>
              <a:t>Body text</a:t>
            </a:r>
          </a:p>
        </p:txBody>
      </p:sp>
    </p:spTree>
    <p:extLst>
      <p:ext uri="{BB962C8B-B14F-4D97-AF65-F5344CB8AC3E}">
        <p14:creationId xmlns:p14="http://schemas.microsoft.com/office/powerpoint/2010/main" val="806359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op-Up info">
    <p:spTree>
      <p:nvGrpSpPr>
        <p:cNvPr id="1" name=""/>
        <p:cNvGrpSpPr/>
        <p:nvPr/>
      </p:nvGrpSpPr>
      <p:grpSpPr>
        <a:xfrm>
          <a:off x="0" y="0"/>
          <a:ext cx="0" cy="0"/>
          <a:chOff x="0" y="0"/>
          <a:chExt cx="0" cy="0"/>
        </a:xfrm>
      </p:grpSpPr>
      <p:pic>
        <p:nvPicPr>
          <p:cNvPr id="4" name="FPO" hidden="1">
            <a:extLst>
              <a:ext uri="{FF2B5EF4-FFF2-40B4-BE49-F238E27FC236}">
                <a16:creationId xmlns:a16="http://schemas.microsoft.com/office/drawing/2014/main" id="{951E3BB6-E5B7-4813-BD12-17BE5F6D7B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3" y="0"/>
            <a:ext cx="9197884" cy="6705600"/>
          </a:xfrm>
          <a:prstGeom prst="rect">
            <a:avLst/>
          </a:prstGeom>
        </p:spPr>
      </p:pic>
      <p:sp>
        <p:nvSpPr>
          <p:cNvPr id="8" name="Rectangle 7">
            <a:extLst>
              <a:ext uri="{FF2B5EF4-FFF2-40B4-BE49-F238E27FC236}">
                <a16:creationId xmlns:a16="http://schemas.microsoft.com/office/drawing/2014/main" id="{ED7E3A60-C135-4B74-BEA0-5387CCC76B20}"/>
              </a:ext>
            </a:extLst>
          </p:cNvPr>
          <p:cNvSpPr/>
          <p:nvPr userDrawn="1"/>
        </p:nvSpPr>
        <p:spPr>
          <a:xfrm>
            <a:off x="0" y="0"/>
            <a:ext cx="9201150" cy="6705599"/>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81E8D24-7F90-4463-932B-42B17DBADB21}"/>
              </a:ext>
            </a:extLst>
          </p:cNvPr>
          <p:cNvGrpSpPr/>
          <p:nvPr userDrawn="1"/>
        </p:nvGrpSpPr>
        <p:grpSpPr>
          <a:xfrm>
            <a:off x="631202" y="528570"/>
            <a:ext cx="7938746" cy="5658870"/>
            <a:chOff x="631201" y="528570"/>
            <a:chExt cx="8032173" cy="5658870"/>
          </a:xfrm>
          <a:effectLst>
            <a:outerShdw blurRad="50800" dist="38100" dir="2700000" algn="tl" rotWithShape="0">
              <a:prstClr val="black">
                <a:alpha val="20000"/>
              </a:prstClr>
            </a:outerShdw>
          </a:effectLst>
        </p:grpSpPr>
        <p:sp>
          <p:nvSpPr>
            <p:cNvPr id="12" name="Rectangle 11">
              <a:extLst>
                <a:ext uri="{FF2B5EF4-FFF2-40B4-BE49-F238E27FC236}">
                  <a16:creationId xmlns:a16="http://schemas.microsoft.com/office/drawing/2014/main" id="{4B06198A-8160-46F0-87FE-2415A7FE28A2}"/>
                </a:ext>
              </a:extLst>
            </p:cNvPr>
            <p:cNvSpPr/>
            <p:nvPr userDrawn="1"/>
          </p:nvSpPr>
          <p:spPr>
            <a:xfrm>
              <a:off x="3723640" y="532130"/>
              <a:ext cx="4939734" cy="5655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AC1ADCB-A9AF-44D7-80E6-F48C6F3403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201" y="528570"/>
              <a:ext cx="3085261" cy="5658870"/>
            </a:xfrm>
            <a:prstGeom prst="rect">
              <a:avLst/>
            </a:prstGeom>
          </p:spPr>
        </p:pic>
      </p:grpSp>
      <p:pic>
        <p:nvPicPr>
          <p:cNvPr id="19" name="Picture 18">
            <a:extLst>
              <a:ext uri="{FF2B5EF4-FFF2-40B4-BE49-F238E27FC236}">
                <a16:creationId xmlns:a16="http://schemas.microsoft.com/office/drawing/2014/main" id="{9D391D16-6D96-41D2-83DD-82BF04B040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71492" y="4104310"/>
            <a:ext cx="1591483" cy="1738843"/>
          </a:xfrm>
          <a:prstGeom prst="rect">
            <a:avLst/>
          </a:prstGeom>
        </p:spPr>
      </p:pic>
      <p:sp>
        <p:nvSpPr>
          <p:cNvPr id="2" name="Title 1"/>
          <p:cNvSpPr>
            <a:spLocks noGrp="1"/>
          </p:cNvSpPr>
          <p:nvPr userDrawn="1">
            <p:ph type="title"/>
          </p:nvPr>
        </p:nvSpPr>
        <p:spPr>
          <a:xfrm>
            <a:off x="886336" y="2702939"/>
            <a:ext cx="2525731" cy="1246495"/>
          </a:xfrm>
          <a:prstGeom prst="rect">
            <a:avLst/>
          </a:prstGeom>
        </p:spPr>
        <p:txBody>
          <a:bodyPr lIns="0" tIns="0" rIns="0" bIns="0" anchor="t" anchorCtr="0">
            <a:noAutofit/>
          </a:bodyPr>
          <a:lstStyle>
            <a:lvl1pPr>
              <a:defRPr sz="3000">
                <a:solidFill>
                  <a:schemeClr val="bg1"/>
                </a:solidFill>
                <a:latin typeface="+mj-lt"/>
              </a:defRPr>
            </a:lvl1pPr>
          </a:lstStyle>
          <a:p>
            <a:r>
              <a:rPr lang="en-US" dirty="0"/>
              <a:t>Click to edit Master title style</a:t>
            </a:r>
          </a:p>
        </p:txBody>
      </p:sp>
      <p:pic>
        <p:nvPicPr>
          <p:cNvPr id="13" name="Picture 12">
            <a:extLst>
              <a:ext uri="{FF2B5EF4-FFF2-40B4-BE49-F238E27FC236}">
                <a16:creationId xmlns:a16="http://schemas.microsoft.com/office/drawing/2014/main" id="{A74760A4-57B8-45ED-9E5F-81EC0740877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1" name="Text Placeholder 14">
            <a:extLst>
              <a:ext uri="{FF2B5EF4-FFF2-40B4-BE49-F238E27FC236}">
                <a16:creationId xmlns:a16="http://schemas.microsoft.com/office/drawing/2014/main" id="{3A190AAB-5FA3-FB46-A54D-D1FB44DD9F25}"/>
              </a:ext>
            </a:extLst>
          </p:cNvPr>
          <p:cNvSpPr>
            <a:spLocks noGrp="1"/>
          </p:cNvSpPr>
          <p:nvPr>
            <p:ph type="body" sz="quarter" idx="10"/>
          </p:nvPr>
        </p:nvSpPr>
        <p:spPr>
          <a:xfrm>
            <a:off x="4607670" y="1066800"/>
            <a:ext cx="3729037" cy="221599"/>
          </a:xfrm>
          <a:prstGeom prst="rect">
            <a:avLst/>
          </a:prstGeom>
        </p:spPr>
        <p:txBody>
          <a:bodyPr wrap="square" lIns="0" tIns="0" rIns="0" bIns="0">
            <a:noAutofit/>
          </a:bodyPr>
          <a:lstStyle>
            <a:lvl1pPr marL="0" indent="0">
              <a:lnSpc>
                <a:spcPct val="120000"/>
              </a:lnSpc>
              <a:buNone/>
              <a:defRPr sz="1100" b="0">
                <a:solidFill>
                  <a:schemeClr val="tx1"/>
                </a:solidFill>
                <a:latin typeface="+mj-lt"/>
              </a:defRPr>
            </a:lvl1pPr>
            <a:lvl2pPr marL="447050" indent="0">
              <a:buNone/>
              <a:defRPr sz="1400">
                <a:latin typeface="Antenna" panose="02000503000000020004" pitchFamily="2" charset="0"/>
              </a:defRPr>
            </a:lvl2pPr>
          </a:lstStyle>
          <a:p>
            <a:pPr lvl="0"/>
            <a:r>
              <a:rPr lang="en-US" dirty="0"/>
              <a:t>Edit Master text styles</a:t>
            </a:r>
          </a:p>
        </p:txBody>
      </p:sp>
    </p:spTree>
    <p:extLst>
      <p:ext uri="{BB962C8B-B14F-4D97-AF65-F5344CB8AC3E}">
        <p14:creationId xmlns:p14="http://schemas.microsoft.com/office/powerpoint/2010/main" val="2165988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0A27B8-3299-4936-A1E0-7178251A6BBA}"/>
              </a:ext>
            </a:extLst>
          </p:cNvPr>
          <p:cNvSpPr/>
          <p:nvPr userDrawn="1"/>
        </p:nvSpPr>
        <p:spPr>
          <a:xfrm>
            <a:off x="0" y="0"/>
            <a:ext cx="9201150" cy="6705600"/>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7293DC83-6573-4EAA-B0A1-CB59A7F664AF}"/>
              </a:ext>
            </a:extLst>
          </p:cNvPr>
          <p:cNvGrpSpPr/>
          <p:nvPr userDrawn="1"/>
        </p:nvGrpSpPr>
        <p:grpSpPr>
          <a:xfrm>
            <a:off x="638175" y="518173"/>
            <a:ext cx="7924800" cy="5669267"/>
            <a:chOff x="638175" y="518173"/>
            <a:chExt cx="8018146" cy="5669267"/>
          </a:xfrm>
          <a:effectLst>
            <a:outerShdw blurRad="50800" dist="38100" dir="2700000" algn="tl" rotWithShape="0">
              <a:prstClr val="black">
                <a:alpha val="20000"/>
              </a:prstClr>
            </a:outerShdw>
          </a:effectLst>
        </p:grpSpPr>
        <p:sp>
          <p:nvSpPr>
            <p:cNvPr id="13" name="Rectangle 12">
              <a:extLst>
                <a:ext uri="{FF2B5EF4-FFF2-40B4-BE49-F238E27FC236}">
                  <a16:creationId xmlns:a16="http://schemas.microsoft.com/office/drawing/2014/main" id="{D845B50D-3EFE-456F-BA66-69D16B383CB0}"/>
                </a:ext>
              </a:extLst>
            </p:cNvPr>
            <p:cNvSpPr/>
            <p:nvPr userDrawn="1"/>
          </p:nvSpPr>
          <p:spPr>
            <a:xfrm>
              <a:off x="638175" y="1319738"/>
              <a:ext cx="8018146" cy="486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513D8B6C-BA06-47EC-9F2E-9CAA41875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175" y="518173"/>
              <a:ext cx="8018146" cy="801565"/>
            </a:xfrm>
            <a:prstGeom prst="rect">
              <a:avLst/>
            </a:prstGeom>
          </p:spPr>
        </p:pic>
      </p:grpSp>
      <p:pic>
        <p:nvPicPr>
          <p:cNvPr id="15" name="Picture 14">
            <a:extLst>
              <a:ext uri="{FF2B5EF4-FFF2-40B4-BE49-F238E27FC236}">
                <a16:creationId xmlns:a16="http://schemas.microsoft.com/office/drawing/2014/main" id="{C18D86E9-2385-48B5-AC57-4AB8730F30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34259" y="413731"/>
            <a:ext cx="267592" cy="267592"/>
          </a:xfrm>
          <a:prstGeom prst="rect">
            <a:avLst/>
          </a:prstGeom>
        </p:spPr>
      </p:pic>
      <p:sp>
        <p:nvSpPr>
          <p:cNvPr id="16" name="Title 1">
            <a:extLst>
              <a:ext uri="{FF2B5EF4-FFF2-40B4-BE49-F238E27FC236}">
                <a16:creationId xmlns:a16="http://schemas.microsoft.com/office/drawing/2014/main" id="{99983484-9932-4747-B097-DA942D972E21}"/>
              </a:ext>
            </a:extLst>
          </p:cNvPr>
          <p:cNvSpPr>
            <a:spLocks noGrp="1"/>
          </p:cNvSpPr>
          <p:nvPr>
            <p:ph type="title"/>
          </p:nvPr>
        </p:nvSpPr>
        <p:spPr>
          <a:xfrm>
            <a:off x="868680" y="813816"/>
            <a:ext cx="6929244" cy="415498"/>
          </a:xfrm>
          <a:prstGeom prst="rect">
            <a:avLst/>
          </a:prstGeom>
        </p:spPr>
        <p:txBody>
          <a:bodyPr wrap="square" lIns="0" tIns="0" rIns="0" bIns="0" anchor="t" anchorCtr="0">
            <a:noAutofit/>
          </a:bodyPr>
          <a:lstStyle>
            <a:lvl1pPr>
              <a:defRPr sz="2400">
                <a:solidFill>
                  <a:schemeClr val="bg1"/>
                </a:solidFill>
                <a:latin typeface="+mj-lt"/>
              </a:defRPr>
            </a:lvl1pPr>
          </a:lstStyle>
          <a:p>
            <a:r>
              <a:rPr lang="en-US" dirty="0"/>
              <a:t>Click to edit Master title style</a:t>
            </a:r>
          </a:p>
        </p:txBody>
      </p:sp>
      <p:sp>
        <p:nvSpPr>
          <p:cNvPr id="19" name="Picture Placeholder 18">
            <a:extLst>
              <a:ext uri="{FF2B5EF4-FFF2-40B4-BE49-F238E27FC236}">
                <a16:creationId xmlns:a16="http://schemas.microsoft.com/office/drawing/2014/main" id="{16B7FC52-6A1D-47C2-877A-E17C7FA31F83}"/>
              </a:ext>
            </a:extLst>
          </p:cNvPr>
          <p:cNvSpPr>
            <a:spLocks noGrp="1"/>
          </p:cNvSpPr>
          <p:nvPr>
            <p:ph type="pic" sz="quarter" idx="10"/>
          </p:nvPr>
        </p:nvSpPr>
        <p:spPr>
          <a:xfrm>
            <a:off x="638175" y="1319213"/>
            <a:ext cx="3140075" cy="4868862"/>
          </a:xfrm>
          <a:prstGeom prst="rect">
            <a:avLst/>
          </a:prstGeom>
        </p:spPr>
        <p:txBody>
          <a:bodyPr/>
          <a:lstStyle/>
          <a:p>
            <a:endParaRPr lang="en-US" dirty="0"/>
          </a:p>
        </p:txBody>
      </p:sp>
      <p:sp>
        <p:nvSpPr>
          <p:cNvPr id="21" name="Content Placeholder 20">
            <a:extLst>
              <a:ext uri="{FF2B5EF4-FFF2-40B4-BE49-F238E27FC236}">
                <a16:creationId xmlns:a16="http://schemas.microsoft.com/office/drawing/2014/main" id="{CD99A600-3E6F-4400-AB18-065EBD249859}"/>
              </a:ext>
            </a:extLst>
          </p:cNvPr>
          <p:cNvSpPr>
            <a:spLocks noGrp="1"/>
          </p:cNvSpPr>
          <p:nvPr>
            <p:ph sz="quarter" idx="11"/>
          </p:nvPr>
        </p:nvSpPr>
        <p:spPr>
          <a:xfrm>
            <a:off x="4273550" y="1746250"/>
            <a:ext cx="3867150" cy="3829050"/>
          </a:xfrm>
          <a:prstGeom prst="rect">
            <a:avLst/>
          </a:prstGeom>
        </p:spPr>
        <p:txBody>
          <a:bodyPr/>
          <a:lstStyle>
            <a:lvl1pPr marL="0" indent="0">
              <a:lnSpc>
                <a:spcPct val="110000"/>
              </a:lnSpc>
              <a:spcAft>
                <a:spcPts val="600"/>
              </a:spcAft>
              <a:buNone/>
              <a:defRPr sz="1400" b="1"/>
            </a:lvl1pPr>
            <a:lvl2pPr marL="219075" indent="0">
              <a:buNone/>
              <a:defRPr/>
            </a:lvl2pPr>
            <a:lvl3pPr marL="438150" indent="0">
              <a:buNone/>
              <a:defRPr/>
            </a:lvl3pPr>
            <a:lvl4pPr marL="769937" indent="0">
              <a:buNone/>
              <a:defRPr/>
            </a:lvl4pPr>
            <a:lvl5pPr marL="103505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oup 22">
            <a:extLst>
              <a:ext uri="{FF2B5EF4-FFF2-40B4-BE49-F238E27FC236}">
                <a16:creationId xmlns:a16="http://schemas.microsoft.com/office/drawing/2014/main" id="{372C30B1-16A6-4424-9199-AA777FC055A6}"/>
              </a:ext>
            </a:extLst>
          </p:cNvPr>
          <p:cNvGrpSpPr/>
          <p:nvPr userDrawn="1"/>
        </p:nvGrpSpPr>
        <p:grpSpPr>
          <a:xfrm>
            <a:off x="7934952" y="778279"/>
            <a:ext cx="323223" cy="323223"/>
            <a:chOff x="7934952" y="778279"/>
            <a:chExt cx="323223" cy="323223"/>
          </a:xfrm>
        </p:grpSpPr>
        <p:sp>
          <p:nvSpPr>
            <p:cNvPr id="24" name="Oval 23">
              <a:extLst>
                <a:ext uri="{FF2B5EF4-FFF2-40B4-BE49-F238E27FC236}">
                  <a16:creationId xmlns:a16="http://schemas.microsoft.com/office/drawing/2014/main" id="{BEB09AA4-BA2C-4214-8111-F2E78D9B2E72}"/>
                </a:ext>
              </a:extLst>
            </p:cNvPr>
            <p:cNvSpPr/>
            <p:nvPr userDrawn="1"/>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25" name="Graphic 30">
              <a:extLst>
                <a:ext uri="{FF2B5EF4-FFF2-40B4-BE49-F238E27FC236}">
                  <a16:creationId xmlns:a16="http://schemas.microsoft.com/office/drawing/2014/main" id="{99947E96-C29B-45BF-87F5-088369EE56F4}"/>
                </a:ext>
              </a:extLst>
            </p:cNvPr>
            <p:cNvSpPr/>
            <p:nvPr userDrawn="1"/>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942427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1.pn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1.png"/><Relationship Id="rId2" Type="http://schemas.openxmlformats.org/officeDocument/2006/relationships/slideLayout" Target="../slideLayouts/slideLayout47.xml"/><Relationship Id="rId16" Type="http://schemas.openxmlformats.org/officeDocument/2006/relationships/theme" Target="../theme/theme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1.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074032-E55C-4CF8-8181-0CD0FA40E691}"/>
              </a:ext>
            </a:extLst>
          </p:cNvPr>
          <p:cNvSpPr/>
          <p:nvPr userDrawn="1"/>
        </p:nvSpPr>
        <p:spPr>
          <a:xfrm>
            <a:off x="0" y="0"/>
            <a:ext cx="9201150" cy="356616"/>
          </a:xfrm>
          <a:prstGeom prst="rect">
            <a:avLst/>
          </a:prstGeom>
          <a:solidFill>
            <a:schemeClr val="bg1"/>
          </a:soli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latin typeface="+mj-lt"/>
            </a:endParaRPr>
          </a:p>
        </p:txBody>
      </p:sp>
      <p:sp>
        <p:nvSpPr>
          <p:cNvPr id="8" name="Disclaimer">
            <a:extLst>
              <a:ext uri="{FF2B5EF4-FFF2-40B4-BE49-F238E27FC236}">
                <a16:creationId xmlns:a16="http://schemas.microsoft.com/office/drawing/2014/main" id="{4DD40EC4-314F-4103-9418-D71B678EC029}"/>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11" name="Rectangle 10">
            <a:extLst>
              <a:ext uri="{FF2B5EF4-FFF2-40B4-BE49-F238E27FC236}">
                <a16:creationId xmlns:a16="http://schemas.microsoft.com/office/drawing/2014/main" id="{7387839C-6BD6-4C94-A7A7-B4822E5336CC}"/>
              </a:ext>
            </a:extLst>
          </p:cNvPr>
          <p:cNvSpPr/>
          <p:nvPr userDrawn="1"/>
        </p:nvSpPr>
        <p:spPr>
          <a:xfrm>
            <a:off x="507154" y="0"/>
            <a:ext cx="1728046" cy="3570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mj-lt"/>
              </a:rPr>
              <a:t>Introduction to AML</a:t>
            </a:r>
          </a:p>
        </p:txBody>
      </p:sp>
      <p:sp>
        <p:nvSpPr>
          <p:cNvPr id="12" name="Rectangle 11">
            <a:extLst>
              <a:ext uri="{FF2B5EF4-FFF2-40B4-BE49-F238E27FC236}">
                <a16:creationId xmlns:a16="http://schemas.microsoft.com/office/drawing/2014/main" id="{9E8A7150-A5BD-4A99-9A77-9B4916C09831}"/>
              </a:ext>
            </a:extLst>
          </p:cNvPr>
          <p:cNvSpPr/>
          <p:nvPr userDrawn="1"/>
        </p:nvSpPr>
        <p:spPr>
          <a:xfrm>
            <a:off x="3993092"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mj-lt"/>
              </a:rPr>
              <a:t>Diagnosis of AML</a:t>
            </a:r>
          </a:p>
        </p:txBody>
      </p:sp>
      <p:sp>
        <p:nvSpPr>
          <p:cNvPr id="15" name="Rectangle 14">
            <a:extLst>
              <a:ext uri="{FF2B5EF4-FFF2-40B4-BE49-F238E27FC236}">
                <a16:creationId xmlns:a16="http://schemas.microsoft.com/office/drawing/2014/main" id="{CA75FC87-83FE-4A66-BCDB-56294B5F86BE}"/>
              </a:ext>
            </a:extLst>
          </p:cNvPr>
          <p:cNvSpPr/>
          <p:nvPr userDrawn="1"/>
        </p:nvSpPr>
        <p:spPr>
          <a:xfrm>
            <a:off x="7479031"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mj-lt"/>
              </a:rPr>
              <a:t>Conclusion</a:t>
            </a:r>
          </a:p>
        </p:txBody>
      </p:sp>
      <p:sp>
        <p:nvSpPr>
          <p:cNvPr id="10" name="Rectangle 9">
            <a:extLst>
              <a:ext uri="{FF2B5EF4-FFF2-40B4-BE49-F238E27FC236}">
                <a16:creationId xmlns:a16="http://schemas.microsoft.com/office/drawing/2014/main" id="{2AA971C9-578C-453D-9C0D-9EB5205677BD}"/>
              </a:ext>
            </a:extLst>
          </p:cNvPr>
          <p:cNvSpPr/>
          <p:nvPr userDrawn="1"/>
        </p:nvSpPr>
        <p:spPr>
          <a:xfrm>
            <a:off x="0" y="0"/>
            <a:ext cx="495300" cy="35701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21" name="Picture 20">
            <a:extLst>
              <a:ext uri="{FF2B5EF4-FFF2-40B4-BE49-F238E27FC236}">
                <a16:creationId xmlns:a16="http://schemas.microsoft.com/office/drawing/2014/main" id="{3A956C04-5090-4E61-9353-E08AE3010D1F}"/>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31133" y="65450"/>
            <a:ext cx="233033" cy="226112"/>
          </a:xfrm>
          <a:prstGeom prst="rect">
            <a:avLst/>
          </a:prstGeom>
        </p:spPr>
      </p:pic>
      <p:sp>
        <p:nvSpPr>
          <p:cNvPr id="16" name="Rectangle 15">
            <a:extLst>
              <a:ext uri="{FF2B5EF4-FFF2-40B4-BE49-F238E27FC236}">
                <a16:creationId xmlns:a16="http://schemas.microsoft.com/office/drawing/2014/main" id="{094F8A3B-E64D-45E0-9D12-A699C19DBBF9}"/>
              </a:ext>
            </a:extLst>
          </p:cNvPr>
          <p:cNvSpPr/>
          <p:nvPr userDrawn="1"/>
        </p:nvSpPr>
        <p:spPr>
          <a:xfrm>
            <a:off x="2250123"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Fundamentals of </a:t>
            </a:r>
            <a:br>
              <a:rPr lang="en-US" sz="900" dirty="0">
                <a:latin typeface="+mj-lt"/>
              </a:rPr>
            </a:br>
            <a:r>
              <a:rPr lang="en-US" sz="900" dirty="0">
                <a:latin typeface="+mj-lt"/>
              </a:rPr>
              <a:t>AML Biology</a:t>
            </a:r>
          </a:p>
        </p:txBody>
      </p:sp>
      <p:sp>
        <p:nvSpPr>
          <p:cNvPr id="17" name="Rectangle 16">
            <a:extLst>
              <a:ext uri="{FF2B5EF4-FFF2-40B4-BE49-F238E27FC236}">
                <a16:creationId xmlns:a16="http://schemas.microsoft.com/office/drawing/2014/main" id="{8921390D-C820-4597-ACD2-CC5A7686035D}"/>
              </a:ext>
            </a:extLst>
          </p:cNvPr>
          <p:cNvSpPr/>
          <p:nvPr userDrawn="1"/>
        </p:nvSpPr>
        <p:spPr>
          <a:xfrm>
            <a:off x="5736061"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noProof="0" dirty="0">
                <a:latin typeface="+mj-lt"/>
              </a:rPr>
              <a:t>AML Classification</a:t>
            </a:r>
            <a:br>
              <a:rPr lang="en-US" sz="900" noProof="0" dirty="0">
                <a:latin typeface="+mj-lt"/>
              </a:rPr>
            </a:br>
            <a:r>
              <a:rPr lang="en-US" sz="900" noProof="0" dirty="0">
                <a:latin typeface="+mj-lt"/>
              </a:rPr>
              <a:t>and Prognosis</a:t>
            </a:r>
          </a:p>
        </p:txBody>
      </p:sp>
      <p:sp>
        <p:nvSpPr>
          <p:cNvPr id="18" name="TextBox 17">
            <a:extLst>
              <a:ext uri="{FF2B5EF4-FFF2-40B4-BE49-F238E27FC236}">
                <a16:creationId xmlns:a16="http://schemas.microsoft.com/office/drawing/2014/main" id="{D8C0D3D6-1C62-406B-BA7D-AE977B9960F4}"/>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dirty="0">
                <a:latin typeface="+mj-lt"/>
              </a:rPr>
              <a:t>US-</a:t>
            </a:r>
            <a:r>
              <a:rPr lang="en-US" sz="1000" b="0" dirty="0" err="1">
                <a:latin typeface="+mj-lt"/>
              </a:rPr>
              <a:t>ONCA</a:t>
            </a:r>
            <a:r>
              <a:rPr lang="en-US" sz="1000" b="0" dirty="0">
                <a:latin typeface="+mj-lt"/>
              </a:rPr>
              <a:t>-200029 </a:t>
            </a:r>
          </a:p>
        </p:txBody>
      </p:sp>
    </p:spTree>
    <p:extLst>
      <p:ext uri="{BB962C8B-B14F-4D97-AF65-F5344CB8AC3E}">
        <p14:creationId xmlns:p14="http://schemas.microsoft.com/office/powerpoint/2010/main" val="864289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783" r:id="rId3"/>
    <p:sldLayoutId id="2147483782" r:id="rId4"/>
    <p:sldLayoutId id="2147483675" r:id="rId5"/>
    <p:sldLayoutId id="2147483676" r:id="rId6"/>
    <p:sldLayoutId id="2147483677" r:id="rId7"/>
    <p:sldLayoutId id="2147483678" r:id="rId8"/>
    <p:sldLayoutId id="2147483781" r:id="rId9"/>
    <p:sldLayoutId id="2147483679" r:id="rId10"/>
    <p:sldLayoutId id="2147483680" r:id="rId11"/>
    <p:sldLayoutId id="2147483779" r:id="rId12"/>
    <p:sldLayoutId id="2147483682" r:id="rId13"/>
    <p:sldLayoutId id="2147483784" r:id="rId14"/>
  </p:sldLayoutIdLst>
  <p:txStyles>
    <p:titleStyle>
      <a:lvl1pPr algn="l" defTabSz="8941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114300" indent="-114300" algn="l" defTabSz="894100" rtl="0" eaLnBrk="1" latinLnBrk="0" hangingPunct="1">
        <a:lnSpc>
          <a:spcPct val="90000"/>
        </a:lnSpc>
        <a:spcBef>
          <a:spcPts val="978"/>
        </a:spcBef>
        <a:buFont typeface="Arial" panose="020B0604020202020204" pitchFamily="34" charset="0"/>
        <a:buChar char="•"/>
        <a:defRPr sz="1100" kern="1200">
          <a:solidFill>
            <a:schemeClr val="tx1"/>
          </a:solidFill>
          <a:latin typeface="+mj-lt"/>
          <a:ea typeface="+mn-ea"/>
          <a:cs typeface="+mn-cs"/>
        </a:defRPr>
      </a:lvl1pPr>
      <a:lvl2pPr marL="342900" indent="-123825"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2pPr>
      <a:lvl3pPr marL="571500" indent="-133350"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3pPr>
      <a:lvl4pPr marL="914400" indent="-144463"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4pPr>
      <a:lvl5pPr marL="1201738" indent="-166688"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p:bodyStyle>
    <p:otherStyle>
      <a:defPPr>
        <a:defRPr lang="en-US"/>
      </a:defPPr>
      <a:lvl1pPr marL="0" algn="l" defTabSz="894100" rtl="0" eaLnBrk="1" latinLnBrk="0" hangingPunct="1">
        <a:defRPr sz="1760" kern="1200">
          <a:solidFill>
            <a:schemeClr val="tx1"/>
          </a:solidFill>
          <a:latin typeface="+mn-lt"/>
          <a:ea typeface="+mn-ea"/>
          <a:cs typeface="+mn-cs"/>
        </a:defRPr>
      </a:lvl1pPr>
      <a:lvl2pPr marL="447050" algn="l" defTabSz="894100" rtl="0" eaLnBrk="1" latinLnBrk="0" hangingPunct="1">
        <a:defRPr sz="1760" kern="1200">
          <a:solidFill>
            <a:schemeClr val="tx1"/>
          </a:solidFill>
          <a:latin typeface="+mn-lt"/>
          <a:ea typeface="+mn-ea"/>
          <a:cs typeface="+mn-cs"/>
        </a:defRPr>
      </a:lvl2pPr>
      <a:lvl3pPr marL="894100" algn="l" defTabSz="894100" rtl="0" eaLnBrk="1" latinLnBrk="0" hangingPunct="1">
        <a:defRPr sz="1760" kern="1200">
          <a:solidFill>
            <a:schemeClr val="tx1"/>
          </a:solidFill>
          <a:latin typeface="+mn-lt"/>
          <a:ea typeface="+mn-ea"/>
          <a:cs typeface="+mn-cs"/>
        </a:defRPr>
      </a:lvl3pPr>
      <a:lvl4pPr marL="1341150" algn="l" defTabSz="894100" rtl="0" eaLnBrk="1" latinLnBrk="0" hangingPunct="1">
        <a:defRPr sz="1760" kern="1200">
          <a:solidFill>
            <a:schemeClr val="tx1"/>
          </a:solidFill>
          <a:latin typeface="+mn-lt"/>
          <a:ea typeface="+mn-ea"/>
          <a:cs typeface="+mn-cs"/>
        </a:defRPr>
      </a:lvl4pPr>
      <a:lvl5pPr marL="1788201" algn="l" defTabSz="894100" rtl="0" eaLnBrk="1" latinLnBrk="0" hangingPunct="1">
        <a:defRPr sz="1760" kern="1200">
          <a:solidFill>
            <a:schemeClr val="tx1"/>
          </a:solidFill>
          <a:latin typeface="+mn-lt"/>
          <a:ea typeface="+mn-ea"/>
          <a:cs typeface="+mn-cs"/>
        </a:defRPr>
      </a:lvl5pPr>
      <a:lvl6pPr marL="2235251" algn="l" defTabSz="894100" rtl="0" eaLnBrk="1" latinLnBrk="0" hangingPunct="1">
        <a:defRPr sz="1760" kern="1200">
          <a:solidFill>
            <a:schemeClr val="tx1"/>
          </a:solidFill>
          <a:latin typeface="+mn-lt"/>
          <a:ea typeface="+mn-ea"/>
          <a:cs typeface="+mn-cs"/>
        </a:defRPr>
      </a:lvl6pPr>
      <a:lvl7pPr marL="2682301" algn="l" defTabSz="894100" rtl="0" eaLnBrk="1" latinLnBrk="0" hangingPunct="1">
        <a:defRPr sz="1760" kern="1200">
          <a:solidFill>
            <a:schemeClr val="tx1"/>
          </a:solidFill>
          <a:latin typeface="+mn-lt"/>
          <a:ea typeface="+mn-ea"/>
          <a:cs typeface="+mn-cs"/>
        </a:defRPr>
      </a:lvl7pPr>
      <a:lvl8pPr marL="3129351" algn="l" defTabSz="894100" rtl="0" eaLnBrk="1" latinLnBrk="0" hangingPunct="1">
        <a:defRPr sz="1760" kern="1200">
          <a:solidFill>
            <a:schemeClr val="tx1"/>
          </a:solidFill>
          <a:latin typeface="+mn-lt"/>
          <a:ea typeface="+mn-ea"/>
          <a:cs typeface="+mn-cs"/>
        </a:defRPr>
      </a:lvl8pPr>
      <a:lvl9pPr marL="3576401" algn="l" defTabSz="894100" rtl="0" eaLnBrk="1" latinLnBrk="0" hangingPunct="1">
        <a:defRPr sz="17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2">
          <p15:clr>
            <a:srgbClr val="F26B43"/>
          </p15:clr>
        </p15:guide>
        <p15:guide id="2" orient="horz" pos="672">
          <p15:clr>
            <a:srgbClr val="F26B43"/>
          </p15:clr>
        </p15:guide>
        <p15:guide id="3" pos="5394">
          <p15:clr>
            <a:srgbClr val="F26B43"/>
          </p15:clr>
        </p15:guide>
        <p15:guide id="4" orient="horz" pos="37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Disclaimer">
            <a:extLst>
              <a:ext uri="{FF2B5EF4-FFF2-40B4-BE49-F238E27FC236}">
                <a16:creationId xmlns:a16="http://schemas.microsoft.com/office/drawing/2014/main" id="{4DD40EC4-314F-4103-9418-D71B678EC029}"/>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18" name="TextBox 17">
            <a:extLst>
              <a:ext uri="{FF2B5EF4-FFF2-40B4-BE49-F238E27FC236}">
                <a16:creationId xmlns:a16="http://schemas.microsoft.com/office/drawing/2014/main" id="{D8C0D3D6-1C62-406B-BA7D-AE977B9960F4}"/>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dirty="0">
                <a:latin typeface="+mj-lt"/>
              </a:rPr>
              <a:t>US-</a:t>
            </a:r>
            <a:r>
              <a:rPr lang="en-US" sz="1000" b="0" dirty="0" err="1">
                <a:latin typeface="+mj-lt"/>
              </a:rPr>
              <a:t>ONCA</a:t>
            </a:r>
            <a:r>
              <a:rPr lang="en-US" sz="1000" b="0" dirty="0">
                <a:latin typeface="+mj-lt"/>
              </a:rPr>
              <a:t>-200029 </a:t>
            </a:r>
          </a:p>
        </p:txBody>
      </p:sp>
      <p:sp>
        <p:nvSpPr>
          <p:cNvPr id="19" name="Rectangle 18">
            <a:extLst>
              <a:ext uri="{FF2B5EF4-FFF2-40B4-BE49-F238E27FC236}">
                <a16:creationId xmlns:a16="http://schemas.microsoft.com/office/drawing/2014/main" id="{9B39611E-7EE2-4A4F-8751-A0BA811AEE94}"/>
              </a:ext>
            </a:extLst>
          </p:cNvPr>
          <p:cNvSpPr/>
          <p:nvPr userDrawn="1"/>
        </p:nvSpPr>
        <p:spPr>
          <a:xfrm>
            <a:off x="0" y="0"/>
            <a:ext cx="9201150" cy="356616"/>
          </a:xfrm>
          <a:prstGeom prst="rect">
            <a:avLst/>
          </a:prstGeom>
          <a:solidFill>
            <a:schemeClr val="bg1"/>
          </a:soli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latin typeface="+mj-lt"/>
            </a:endParaRPr>
          </a:p>
        </p:txBody>
      </p:sp>
      <p:sp>
        <p:nvSpPr>
          <p:cNvPr id="20" name="Rectangle 19">
            <a:extLst>
              <a:ext uri="{FF2B5EF4-FFF2-40B4-BE49-F238E27FC236}">
                <a16:creationId xmlns:a16="http://schemas.microsoft.com/office/drawing/2014/main" id="{AE263BEC-9435-4378-8B56-5AD3720A9BEC}"/>
              </a:ext>
            </a:extLst>
          </p:cNvPr>
          <p:cNvSpPr/>
          <p:nvPr userDrawn="1"/>
        </p:nvSpPr>
        <p:spPr>
          <a:xfrm>
            <a:off x="507154"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Introduction to AML</a:t>
            </a:r>
          </a:p>
        </p:txBody>
      </p:sp>
      <p:sp>
        <p:nvSpPr>
          <p:cNvPr id="22" name="Rectangle 21">
            <a:extLst>
              <a:ext uri="{FF2B5EF4-FFF2-40B4-BE49-F238E27FC236}">
                <a16:creationId xmlns:a16="http://schemas.microsoft.com/office/drawing/2014/main" id="{73F103AF-6CD5-4016-8735-EBF5C6302808}"/>
              </a:ext>
            </a:extLst>
          </p:cNvPr>
          <p:cNvSpPr/>
          <p:nvPr userDrawn="1"/>
        </p:nvSpPr>
        <p:spPr>
          <a:xfrm>
            <a:off x="3993092"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mj-lt"/>
              </a:rPr>
              <a:t>Diagnosis of AML</a:t>
            </a:r>
          </a:p>
        </p:txBody>
      </p:sp>
      <p:sp>
        <p:nvSpPr>
          <p:cNvPr id="23" name="Rectangle 22">
            <a:extLst>
              <a:ext uri="{FF2B5EF4-FFF2-40B4-BE49-F238E27FC236}">
                <a16:creationId xmlns:a16="http://schemas.microsoft.com/office/drawing/2014/main" id="{B2F766E3-0312-44D6-84F0-98545BA2CBE1}"/>
              </a:ext>
            </a:extLst>
          </p:cNvPr>
          <p:cNvSpPr/>
          <p:nvPr userDrawn="1"/>
        </p:nvSpPr>
        <p:spPr>
          <a:xfrm>
            <a:off x="7479031"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mj-lt"/>
              </a:rPr>
              <a:t>Conclusion</a:t>
            </a:r>
          </a:p>
        </p:txBody>
      </p:sp>
      <p:sp>
        <p:nvSpPr>
          <p:cNvPr id="24" name="Rectangle 23">
            <a:extLst>
              <a:ext uri="{FF2B5EF4-FFF2-40B4-BE49-F238E27FC236}">
                <a16:creationId xmlns:a16="http://schemas.microsoft.com/office/drawing/2014/main" id="{B21FE015-33F2-4C8E-80AB-1F4FE43C505E}"/>
              </a:ext>
            </a:extLst>
          </p:cNvPr>
          <p:cNvSpPr/>
          <p:nvPr userDrawn="1"/>
        </p:nvSpPr>
        <p:spPr>
          <a:xfrm>
            <a:off x="0" y="0"/>
            <a:ext cx="495300" cy="35701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25" name="Picture 24">
            <a:extLst>
              <a:ext uri="{FF2B5EF4-FFF2-40B4-BE49-F238E27FC236}">
                <a16:creationId xmlns:a16="http://schemas.microsoft.com/office/drawing/2014/main" id="{5B8EA01F-EF68-4554-99F9-47A435B6827A}"/>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31133" y="65450"/>
            <a:ext cx="233033" cy="226112"/>
          </a:xfrm>
          <a:prstGeom prst="rect">
            <a:avLst/>
          </a:prstGeom>
        </p:spPr>
      </p:pic>
      <p:sp>
        <p:nvSpPr>
          <p:cNvPr id="26" name="Rectangle 25">
            <a:extLst>
              <a:ext uri="{FF2B5EF4-FFF2-40B4-BE49-F238E27FC236}">
                <a16:creationId xmlns:a16="http://schemas.microsoft.com/office/drawing/2014/main" id="{634CD863-5C16-4489-90E7-F4407B5081F1}"/>
              </a:ext>
            </a:extLst>
          </p:cNvPr>
          <p:cNvSpPr/>
          <p:nvPr userDrawn="1"/>
        </p:nvSpPr>
        <p:spPr>
          <a:xfrm>
            <a:off x="2250123" y="0"/>
            <a:ext cx="1728046" cy="3570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Fundamentals of </a:t>
            </a:r>
            <a:br>
              <a:rPr lang="en-US" sz="900" dirty="0">
                <a:latin typeface="+mj-lt"/>
              </a:rPr>
            </a:br>
            <a:r>
              <a:rPr lang="en-US" sz="900" dirty="0">
                <a:latin typeface="+mj-lt"/>
              </a:rPr>
              <a:t>AML Biology</a:t>
            </a:r>
          </a:p>
        </p:txBody>
      </p:sp>
      <p:sp>
        <p:nvSpPr>
          <p:cNvPr id="27" name="Rectangle 26">
            <a:extLst>
              <a:ext uri="{FF2B5EF4-FFF2-40B4-BE49-F238E27FC236}">
                <a16:creationId xmlns:a16="http://schemas.microsoft.com/office/drawing/2014/main" id="{24683A54-7022-4DD8-BF9F-C9B6C3583FC5}"/>
              </a:ext>
            </a:extLst>
          </p:cNvPr>
          <p:cNvSpPr/>
          <p:nvPr userDrawn="1"/>
        </p:nvSpPr>
        <p:spPr>
          <a:xfrm>
            <a:off x="5736061"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noProof="0" dirty="0">
                <a:latin typeface="+mj-lt"/>
              </a:rPr>
              <a:t>AML Classification</a:t>
            </a:r>
            <a:br>
              <a:rPr lang="en-US" sz="900" noProof="0" dirty="0">
                <a:latin typeface="+mj-lt"/>
              </a:rPr>
            </a:br>
            <a:r>
              <a:rPr lang="en-US" sz="900" noProof="0" dirty="0">
                <a:latin typeface="+mj-lt"/>
              </a:rPr>
              <a:t>and Prognosis</a:t>
            </a:r>
          </a:p>
        </p:txBody>
      </p:sp>
    </p:spTree>
    <p:extLst>
      <p:ext uri="{BB962C8B-B14F-4D97-AF65-F5344CB8AC3E}">
        <p14:creationId xmlns:p14="http://schemas.microsoft.com/office/powerpoint/2010/main" val="3668310504"/>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2" r:id="rId12"/>
    <p:sldLayoutId id="2147483903" r:id="rId13"/>
    <p:sldLayoutId id="2147483904" r:id="rId14"/>
    <p:sldLayoutId id="2147483905" r:id="rId15"/>
  </p:sldLayoutIdLst>
  <p:txStyles>
    <p:titleStyle>
      <a:lvl1pPr algn="l" defTabSz="8941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114300" indent="-114300" algn="l" defTabSz="894100" rtl="0" eaLnBrk="1" latinLnBrk="0" hangingPunct="1">
        <a:lnSpc>
          <a:spcPct val="90000"/>
        </a:lnSpc>
        <a:spcBef>
          <a:spcPts val="978"/>
        </a:spcBef>
        <a:buFont typeface="Arial" panose="020B0604020202020204" pitchFamily="34" charset="0"/>
        <a:buChar char="•"/>
        <a:defRPr sz="1100" kern="1200">
          <a:solidFill>
            <a:schemeClr val="tx1"/>
          </a:solidFill>
          <a:latin typeface="+mj-lt"/>
          <a:ea typeface="+mn-ea"/>
          <a:cs typeface="+mn-cs"/>
        </a:defRPr>
      </a:lvl1pPr>
      <a:lvl2pPr marL="342900" indent="-123825"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2pPr>
      <a:lvl3pPr marL="571500" indent="-133350"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3pPr>
      <a:lvl4pPr marL="914400" indent="-144463"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4pPr>
      <a:lvl5pPr marL="1201738" indent="-166688"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p:bodyStyle>
    <p:otherStyle>
      <a:defPPr>
        <a:defRPr lang="en-US"/>
      </a:defPPr>
      <a:lvl1pPr marL="0" algn="l" defTabSz="894100" rtl="0" eaLnBrk="1" latinLnBrk="0" hangingPunct="1">
        <a:defRPr sz="1760" kern="1200">
          <a:solidFill>
            <a:schemeClr val="tx1"/>
          </a:solidFill>
          <a:latin typeface="+mn-lt"/>
          <a:ea typeface="+mn-ea"/>
          <a:cs typeface="+mn-cs"/>
        </a:defRPr>
      </a:lvl1pPr>
      <a:lvl2pPr marL="447050" algn="l" defTabSz="894100" rtl="0" eaLnBrk="1" latinLnBrk="0" hangingPunct="1">
        <a:defRPr sz="1760" kern="1200">
          <a:solidFill>
            <a:schemeClr val="tx1"/>
          </a:solidFill>
          <a:latin typeface="+mn-lt"/>
          <a:ea typeface="+mn-ea"/>
          <a:cs typeface="+mn-cs"/>
        </a:defRPr>
      </a:lvl2pPr>
      <a:lvl3pPr marL="894100" algn="l" defTabSz="894100" rtl="0" eaLnBrk="1" latinLnBrk="0" hangingPunct="1">
        <a:defRPr sz="1760" kern="1200">
          <a:solidFill>
            <a:schemeClr val="tx1"/>
          </a:solidFill>
          <a:latin typeface="+mn-lt"/>
          <a:ea typeface="+mn-ea"/>
          <a:cs typeface="+mn-cs"/>
        </a:defRPr>
      </a:lvl3pPr>
      <a:lvl4pPr marL="1341150" algn="l" defTabSz="894100" rtl="0" eaLnBrk="1" latinLnBrk="0" hangingPunct="1">
        <a:defRPr sz="1760" kern="1200">
          <a:solidFill>
            <a:schemeClr val="tx1"/>
          </a:solidFill>
          <a:latin typeface="+mn-lt"/>
          <a:ea typeface="+mn-ea"/>
          <a:cs typeface="+mn-cs"/>
        </a:defRPr>
      </a:lvl4pPr>
      <a:lvl5pPr marL="1788201" algn="l" defTabSz="894100" rtl="0" eaLnBrk="1" latinLnBrk="0" hangingPunct="1">
        <a:defRPr sz="1760" kern="1200">
          <a:solidFill>
            <a:schemeClr val="tx1"/>
          </a:solidFill>
          <a:latin typeface="+mn-lt"/>
          <a:ea typeface="+mn-ea"/>
          <a:cs typeface="+mn-cs"/>
        </a:defRPr>
      </a:lvl5pPr>
      <a:lvl6pPr marL="2235251" algn="l" defTabSz="894100" rtl="0" eaLnBrk="1" latinLnBrk="0" hangingPunct="1">
        <a:defRPr sz="1760" kern="1200">
          <a:solidFill>
            <a:schemeClr val="tx1"/>
          </a:solidFill>
          <a:latin typeface="+mn-lt"/>
          <a:ea typeface="+mn-ea"/>
          <a:cs typeface="+mn-cs"/>
        </a:defRPr>
      </a:lvl6pPr>
      <a:lvl7pPr marL="2682301" algn="l" defTabSz="894100" rtl="0" eaLnBrk="1" latinLnBrk="0" hangingPunct="1">
        <a:defRPr sz="1760" kern="1200">
          <a:solidFill>
            <a:schemeClr val="tx1"/>
          </a:solidFill>
          <a:latin typeface="+mn-lt"/>
          <a:ea typeface="+mn-ea"/>
          <a:cs typeface="+mn-cs"/>
        </a:defRPr>
      </a:lvl7pPr>
      <a:lvl8pPr marL="3129351" algn="l" defTabSz="894100" rtl="0" eaLnBrk="1" latinLnBrk="0" hangingPunct="1">
        <a:defRPr sz="1760" kern="1200">
          <a:solidFill>
            <a:schemeClr val="tx1"/>
          </a:solidFill>
          <a:latin typeface="+mn-lt"/>
          <a:ea typeface="+mn-ea"/>
          <a:cs typeface="+mn-cs"/>
        </a:defRPr>
      </a:lvl8pPr>
      <a:lvl9pPr marL="3576401" algn="l" defTabSz="894100" rtl="0" eaLnBrk="1" latinLnBrk="0" hangingPunct="1">
        <a:defRPr sz="17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2">
          <p15:clr>
            <a:srgbClr val="F26B43"/>
          </p15:clr>
        </p15:guide>
        <p15:guide id="2" orient="horz" pos="672">
          <p15:clr>
            <a:srgbClr val="F26B43"/>
          </p15:clr>
        </p15:guide>
        <p15:guide id="3" pos="5394">
          <p15:clr>
            <a:srgbClr val="F26B43"/>
          </p15:clr>
        </p15:guide>
        <p15:guide id="4" orient="horz" pos="37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Disclaimer">
            <a:extLst>
              <a:ext uri="{FF2B5EF4-FFF2-40B4-BE49-F238E27FC236}">
                <a16:creationId xmlns:a16="http://schemas.microsoft.com/office/drawing/2014/main" id="{4DD40EC4-314F-4103-9418-D71B678EC029}"/>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18" name="TextBox 17">
            <a:extLst>
              <a:ext uri="{FF2B5EF4-FFF2-40B4-BE49-F238E27FC236}">
                <a16:creationId xmlns:a16="http://schemas.microsoft.com/office/drawing/2014/main" id="{D8C0D3D6-1C62-406B-BA7D-AE977B9960F4}"/>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n-lt"/>
                <a:ea typeface="+mn-ea"/>
                <a:cs typeface="+mn-cs"/>
              </a:rPr>
              <a:t>US-</a:t>
            </a:r>
            <a:r>
              <a:rPr lang="en-US" sz="1000" b="0" kern="1200" dirty="0" err="1">
                <a:solidFill>
                  <a:schemeClr val="tx1"/>
                </a:solidFill>
                <a:latin typeface="+mn-lt"/>
                <a:ea typeface="+mn-ea"/>
                <a:cs typeface="+mn-cs"/>
              </a:rPr>
              <a:t>ONCA</a:t>
            </a:r>
            <a:r>
              <a:rPr lang="en-US" sz="1000" b="0" kern="1200" dirty="0">
                <a:solidFill>
                  <a:schemeClr val="tx1"/>
                </a:solidFill>
                <a:latin typeface="+mn-lt"/>
                <a:ea typeface="+mn-ea"/>
                <a:cs typeface="+mn-cs"/>
              </a:rPr>
              <a:t>-200029 </a:t>
            </a:r>
          </a:p>
        </p:txBody>
      </p:sp>
      <p:sp>
        <p:nvSpPr>
          <p:cNvPr id="19" name="Rectangle 18">
            <a:extLst>
              <a:ext uri="{FF2B5EF4-FFF2-40B4-BE49-F238E27FC236}">
                <a16:creationId xmlns:a16="http://schemas.microsoft.com/office/drawing/2014/main" id="{8CCE5D48-D9F6-458D-BEF3-8CE84E18B1B6}"/>
              </a:ext>
            </a:extLst>
          </p:cNvPr>
          <p:cNvSpPr/>
          <p:nvPr userDrawn="1"/>
        </p:nvSpPr>
        <p:spPr>
          <a:xfrm>
            <a:off x="0" y="0"/>
            <a:ext cx="9201150" cy="356616"/>
          </a:xfrm>
          <a:prstGeom prst="rect">
            <a:avLst/>
          </a:prstGeom>
          <a:solidFill>
            <a:schemeClr val="bg1"/>
          </a:soli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latin typeface="+mj-lt"/>
            </a:endParaRPr>
          </a:p>
        </p:txBody>
      </p:sp>
      <p:sp>
        <p:nvSpPr>
          <p:cNvPr id="20" name="Rectangle 19">
            <a:extLst>
              <a:ext uri="{FF2B5EF4-FFF2-40B4-BE49-F238E27FC236}">
                <a16:creationId xmlns:a16="http://schemas.microsoft.com/office/drawing/2014/main" id="{B4C1724A-8FF8-4F35-8624-3954959EAD4F}"/>
              </a:ext>
            </a:extLst>
          </p:cNvPr>
          <p:cNvSpPr/>
          <p:nvPr userDrawn="1"/>
        </p:nvSpPr>
        <p:spPr>
          <a:xfrm>
            <a:off x="507154"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Introduction to AML</a:t>
            </a:r>
          </a:p>
        </p:txBody>
      </p:sp>
      <p:sp>
        <p:nvSpPr>
          <p:cNvPr id="22" name="Rectangle 21">
            <a:extLst>
              <a:ext uri="{FF2B5EF4-FFF2-40B4-BE49-F238E27FC236}">
                <a16:creationId xmlns:a16="http://schemas.microsoft.com/office/drawing/2014/main" id="{3D767E88-69C2-429F-886D-880167FFA9D0}"/>
              </a:ext>
            </a:extLst>
          </p:cNvPr>
          <p:cNvSpPr/>
          <p:nvPr userDrawn="1"/>
        </p:nvSpPr>
        <p:spPr>
          <a:xfrm>
            <a:off x="3993092" y="0"/>
            <a:ext cx="1728046" cy="3570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Diagnosis of AML</a:t>
            </a:r>
          </a:p>
        </p:txBody>
      </p:sp>
      <p:sp>
        <p:nvSpPr>
          <p:cNvPr id="23" name="Rectangle 22">
            <a:extLst>
              <a:ext uri="{FF2B5EF4-FFF2-40B4-BE49-F238E27FC236}">
                <a16:creationId xmlns:a16="http://schemas.microsoft.com/office/drawing/2014/main" id="{BBA9A2D3-FC8C-46DB-9EF8-4BEA4E075C4B}"/>
              </a:ext>
            </a:extLst>
          </p:cNvPr>
          <p:cNvSpPr/>
          <p:nvPr userDrawn="1"/>
        </p:nvSpPr>
        <p:spPr>
          <a:xfrm>
            <a:off x="7479031"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mj-lt"/>
              </a:rPr>
              <a:t>Conclusion</a:t>
            </a:r>
          </a:p>
        </p:txBody>
      </p:sp>
      <p:sp>
        <p:nvSpPr>
          <p:cNvPr id="24" name="Rectangle 23">
            <a:extLst>
              <a:ext uri="{FF2B5EF4-FFF2-40B4-BE49-F238E27FC236}">
                <a16:creationId xmlns:a16="http://schemas.microsoft.com/office/drawing/2014/main" id="{228939AA-8D1F-4A77-AB4E-86C0985EC031}"/>
              </a:ext>
            </a:extLst>
          </p:cNvPr>
          <p:cNvSpPr/>
          <p:nvPr userDrawn="1"/>
        </p:nvSpPr>
        <p:spPr>
          <a:xfrm>
            <a:off x="0" y="0"/>
            <a:ext cx="495300" cy="35701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25" name="Picture 24">
            <a:extLst>
              <a:ext uri="{FF2B5EF4-FFF2-40B4-BE49-F238E27FC236}">
                <a16:creationId xmlns:a16="http://schemas.microsoft.com/office/drawing/2014/main" id="{7ACBC9C7-A9F0-407E-BC63-9769BE584940}"/>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31133" y="65450"/>
            <a:ext cx="233033" cy="226112"/>
          </a:xfrm>
          <a:prstGeom prst="rect">
            <a:avLst/>
          </a:prstGeom>
        </p:spPr>
      </p:pic>
      <p:sp>
        <p:nvSpPr>
          <p:cNvPr id="26" name="Rectangle 25">
            <a:extLst>
              <a:ext uri="{FF2B5EF4-FFF2-40B4-BE49-F238E27FC236}">
                <a16:creationId xmlns:a16="http://schemas.microsoft.com/office/drawing/2014/main" id="{6D5B9080-FA91-424A-A4D4-723BD40123BF}"/>
              </a:ext>
            </a:extLst>
          </p:cNvPr>
          <p:cNvSpPr/>
          <p:nvPr userDrawn="1"/>
        </p:nvSpPr>
        <p:spPr>
          <a:xfrm>
            <a:off x="2250123"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Fundamentals of </a:t>
            </a:r>
            <a:br>
              <a:rPr lang="en-US" sz="900" dirty="0">
                <a:latin typeface="+mj-lt"/>
              </a:rPr>
            </a:br>
            <a:r>
              <a:rPr lang="en-US" sz="900" dirty="0">
                <a:latin typeface="+mj-lt"/>
              </a:rPr>
              <a:t>AML Biology</a:t>
            </a:r>
          </a:p>
        </p:txBody>
      </p:sp>
      <p:sp>
        <p:nvSpPr>
          <p:cNvPr id="27" name="Rectangle 26">
            <a:extLst>
              <a:ext uri="{FF2B5EF4-FFF2-40B4-BE49-F238E27FC236}">
                <a16:creationId xmlns:a16="http://schemas.microsoft.com/office/drawing/2014/main" id="{58731693-F269-4E39-B0E6-0BF689EDED7A}"/>
              </a:ext>
            </a:extLst>
          </p:cNvPr>
          <p:cNvSpPr/>
          <p:nvPr userDrawn="1"/>
        </p:nvSpPr>
        <p:spPr>
          <a:xfrm>
            <a:off x="5736061"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noProof="0" dirty="0">
                <a:latin typeface="+mj-lt"/>
              </a:rPr>
              <a:t>AML Classification</a:t>
            </a:r>
            <a:br>
              <a:rPr lang="en-US" sz="900" noProof="0" dirty="0">
                <a:latin typeface="+mj-lt"/>
              </a:rPr>
            </a:br>
            <a:r>
              <a:rPr lang="en-US" sz="900" noProof="0" dirty="0">
                <a:latin typeface="+mj-lt"/>
              </a:rPr>
              <a:t>and Prognosis</a:t>
            </a:r>
          </a:p>
        </p:txBody>
      </p:sp>
    </p:spTree>
    <p:extLst>
      <p:ext uri="{BB962C8B-B14F-4D97-AF65-F5344CB8AC3E}">
        <p14:creationId xmlns:p14="http://schemas.microsoft.com/office/powerpoint/2010/main" val="77664657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Lst>
  <p:txStyles>
    <p:titleStyle>
      <a:lvl1pPr algn="l" defTabSz="8941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114300" indent="-114300" algn="l" defTabSz="894100" rtl="0" eaLnBrk="1" latinLnBrk="0" hangingPunct="1">
        <a:lnSpc>
          <a:spcPct val="90000"/>
        </a:lnSpc>
        <a:spcBef>
          <a:spcPts val="978"/>
        </a:spcBef>
        <a:buFont typeface="Arial" panose="020B0604020202020204" pitchFamily="34" charset="0"/>
        <a:buChar char="•"/>
        <a:defRPr sz="1100" kern="1200">
          <a:solidFill>
            <a:schemeClr val="tx1"/>
          </a:solidFill>
          <a:latin typeface="+mj-lt"/>
          <a:ea typeface="+mn-ea"/>
          <a:cs typeface="+mn-cs"/>
        </a:defRPr>
      </a:lvl1pPr>
      <a:lvl2pPr marL="342900" indent="-123825"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2pPr>
      <a:lvl3pPr marL="571500" indent="-133350"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3pPr>
      <a:lvl4pPr marL="914400" indent="-144463"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4pPr>
      <a:lvl5pPr marL="1201738" indent="-166688"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p:bodyStyle>
    <p:otherStyle>
      <a:defPPr>
        <a:defRPr lang="en-US"/>
      </a:defPPr>
      <a:lvl1pPr marL="0" algn="l" defTabSz="894100" rtl="0" eaLnBrk="1" latinLnBrk="0" hangingPunct="1">
        <a:defRPr sz="1760" kern="1200">
          <a:solidFill>
            <a:schemeClr val="tx1"/>
          </a:solidFill>
          <a:latin typeface="+mn-lt"/>
          <a:ea typeface="+mn-ea"/>
          <a:cs typeface="+mn-cs"/>
        </a:defRPr>
      </a:lvl1pPr>
      <a:lvl2pPr marL="447050" algn="l" defTabSz="894100" rtl="0" eaLnBrk="1" latinLnBrk="0" hangingPunct="1">
        <a:defRPr sz="1760" kern="1200">
          <a:solidFill>
            <a:schemeClr val="tx1"/>
          </a:solidFill>
          <a:latin typeface="+mn-lt"/>
          <a:ea typeface="+mn-ea"/>
          <a:cs typeface="+mn-cs"/>
        </a:defRPr>
      </a:lvl2pPr>
      <a:lvl3pPr marL="894100" algn="l" defTabSz="894100" rtl="0" eaLnBrk="1" latinLnBrk="0" hangingPunct="1">
        <a:defRPr sz="1760" kern="1200">
          <a:solidFill>
            <a:schemeClr val="tx1"/>
          </a:solidFill>
          <a:latin typeface="+mn-lt"/>
          <a:ea typeface="+mn-ea"/>
          <a:cs typeface="+mn-cs"/>
        </a:defRPr>
      </a:lvl3pPr>
      <a:lvl4pPr marL="1341150" algn="l" defTabSz="894100" rtl="0" eaLnBrk="1" latinLnBrk="0" hangingPunct="1">
        <a:defRPr sz="1760" kern="1200">
          <a:solidFill>
            <a:schemeClr val="tx1"/>
          </a:solidFill>
          <a:latin typeface="+mn-lt"/>
          <a:ea typeface="+mn-ea"/>
          <a:cs typeface="+mn-cs"/>
        </a:defRPr>
      </a:lvl4pPr>
      <a:lvl5pPr marL="1788201" algn="l" defTabSz="894100" rtl="0" eaLnBrk="1" latinLnBrk="0" hangingPunct="1">
        <a:defRPr sz="1760" kern="1200">
          <a:solidFill>
            <a:schemeClr val="tx1"/>
          </a:solidFill>
          <a:latin typeface="+mn-lt"/>
          <a:ea typeface="+mn-ea"/>
          <a:cs typeface="+mn-cs"/>
        </a:defRPr>
      </a:lvl5pPr>
      <a:lvl6pPr marL="2235251" algn="l" defTabSz="894100" rtl="0" eaLnBrk="1" latinLnBrk="0" hangingPunct="1">
        <a:defRPr sz="1760" kern="1200">
          <a:solidFill>
            <a:schemeClr val="tx1"/>
          </a:solidFill>
          <a:latin typeface="+mn-lt"/>
          <a:ea typeface="+mn-ea"/>
          <a:cs typeface="+mn-cs"/>
        </a:defRPr>
      </a:lvl6pPr>
      <a:lvl7pPr marL="2682301" algn="l" defTabSz="894100" rtl="0" eaLnBrk="1" latinLnBrk="0" hangingPunct="1">
        <a:defRPr sz="1760" kern="1200">
          <a:solidFill>
            <a:schemeClr val="tx1"/>
          </a:solidFill>
          <a:latin typeface="+mn-lt"/>
          <a:ea typeface="+mn-ea"/>
          <a:cs typeface="+mn-cs"/>
        </a:defRPr>
      </a:lvl7pPr>
      <a:lvl8pPr marL="3129351" algn="l" defTabSz="894100" rtl="0" eaLnBrk="1" latinLnBrk="0" hangingPunct="1">
        <a:defRPr sz="1760" kern="1200">
          <a:solidFill>
            <a:schemeClr val="tx1"/>
          </a:solidFill>
          <a:latin typeface="+mn-lt"/>
          <a:ea typeface="+mn-ea"/>
          <a:cs typeface="+mn-cs"/>
        </a:defRPr>
      </a:lvl8pPr>
      <a:lvl9pPr marL="3576401" algn="l" defTabSz="894100" rtl="0" eaLnBrk="1" latinLnBrk="0" hangingPunct="1">
        <a:defRPr sz="17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2">
          <p15:clr>
            <a:srgbClr val="F26B43"/>
          </p15:clr>
        </p15:guide>
        <p15:guide id="2" orient="horz" pos="672">
          <p15:clr>
            <a:srgbClr val="F26B43"/>
          </p15:clr>
        </p15:guide>
        <p15:guide id="3" pos="5394">
          <p15:clr>
            <a:srgbClr val="F26B43"/>
          </p15:clr>
        </p15:guide>
        <p15:guide id="4" orient="horz" pos="379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Disclaimer">
            <a:extLst>
              <a:ext uri="{FF2B5EF4-FFF2-40B4-BE49-F238E27FC236}">
                <a16:creationId xmlns:a16="http://schemas.microsoft.com/office/drawing/2014/main" id="{4DD40EC4-314F-4103-9418-D71B678EC029}"/>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18" name="TextBox 17">
            <a:extLst>
              <a:ext uri="{FF2B5EF4-FFF2-40B4-BE49-F238E27FC236}">
                <a16:creationId xmlns:a16="http://schemas.microsoft.com/office/drawing/2014/main" id="{D8C0D3D6-1C62-406B-BA7D-AE977B9960F4}"/>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j-lt"/>
                <a:ea typeface="+mn-ea"/>
                <a:cs typeface="+mn-cs"/>
              </a:rPr>
              <a:t>US-</a:t>
            </a:r>
            <a:r>
              <a:rPr lang="en-US" sz="1000" b="0" kern="1200" dirty="0" err="1">
                <a:solidFill>
                  <a:schemeClr val="tx1"/>
                </a:solidFill>
                <a:latin typeface="+mj-lt"/>
                <a:ea typeface="+mn-ea"/>
                <a:cs typeface="+mn-cs"/>
              </a:rPr>
              <a:t>ONCA</a:t>
            </a:r>
            <a:r>
              <a:rPr lang="en-US" sz="1000" b="0" kern="1200" dirty="0">
                <a:solidFill>
                  <a:schemeClr val="tx1"/>
                </a:solidFill>
                <a:latin typeface="+mj-lt"/>
                <a:ea typeface="+mn-ea"/>
                <a:cs typeface="+mn-cs"/>
              </a:rPr>
              <a:t>-200029 </a:t>
            </a:r>
          </a:p>
        </p:txBody>
      </p:sp>
      <p:sp>
        <p:nvSpPr>
          <p:cNvPr id="19" name="Rectangle 18">
            <a:extLst>
              <a:ext uri="{FF2B5EF4-FFF2-40B4-BE49-F238E27FC236}">
                <a16:creationId xmlns:a16="http://schemas.microsoft.com/office/drawing/2014/main" id="{220F67E0-928D-4662-AE00-A940258F204A}"/>
              </a:ext>
            </a:extLst>
          </p:cNvPr>
          <p:cNvSpPr/>
          <p:nvPr userDrawn="1"/>
        </p:nvSpPr>
        <p:spPr>
          <a:xfrm>
            <a:off x="0" y="0"/>
            <a:ext cx="9201150" cy="356616"/>
          </a:xfrm>
          <a:prstGeom prst="rect">
            <a:avLst/>
          </a:prstGeom>
          <a:solidFill>
            <a:schemeClr val="bg1"/>
          </a:soli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latin typeface="+mj-lt"/>
            </a:endParaRPr>
          </a:p>
        </p:txBody>
      </p:sp>
      <p:sp>
        <p:nvSpPr>
          <p:cNvPr id="20" name="Rectangle 19">
            <a:extLst>
              <a:ext uri="{FF2B5EF4-FFF2-40B4-BE49-F238E27FC236}">
                <a16:creationId xmlns:a16="http://schemas.microsoft.com/office/drawing/2014/main" id="{BD7C361F-F025-4AE3-98F7-18166B539D98}"/>
              </a:ext>
            </a:extLst>
          </p:cNvPr>
          <p:cNvSpPr/>
          <p:nvPr userDrawn="1"/>
        </p:nvSpPr>
        <p:spPr>
          <a:xfrm>
            <a:off x="507154"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Introduction to AML</a:t>
            </a:r>
          </a:p>
        </p:txBody>
      </p:sp>
      <p:sp>
        <p:nvSpPr>
          <p:cNvPr id="22" name="Rectangle 21">
            <a:extLst>
              <a:ext uri="{FF2B5EF4-FFF2-40B4-BE49-F238E27FC236}">
                <a16:creationId xmlns:a16="http://schemas.microsoft.com/office/drawing/2014/main" id="{F805972A-DB61-43C1-BFC4-5C3819C63EB3}"/>
              </a:ext>
            </a:extLst>
          </p:cNvPr>
          <p:cNvSpPr/>
          <p:nvPr userDrawn="1"/>
        </p:nvSpPr>
        <p:spPr>
          <a:xfrm>
            <a:off x="3993092"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mj-lt"/>
              </a:rPr>
              <a:t>Diagnosis of AML</a:t>
            </a:r>
          </a:p>
        </p:txBody>
      </p:sp>
      <p:sp>
        <p:nvSpPr>
          <p:cNvPr id="23" name="Rectangle 22">
            <a:extLst>
              <a:ext uri="{FF2B5EF4-FFF2-40B4-BE49-F238E27FC236}">
                <a16:creationId xmlns:a16="http://schemas.microsoft.com/office/drawing/2014/main" id="{503C6047-7D60-45ED-8F59-D637845340D1}"/>
              </a:ext>
            </a:extLst>
          </p:cNvPr>
          <p:cNvSpPr/>
          <p:nvPr userDrawn="1"/>
        </p:nvSpPr>
        <p:spPr>
          <a:xfrm>
            <a:off x="7479031"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mj-lt"/>
              </a:rPr>
              <a:t>Conclusion</a:t>
            </a:r>
          </a:p>
        </p:txBody>
      </p:sp>
      <p:sp>
        <p:nvSpPr>
          <p:cNvPr id="24" name="Rectangle 23">
            <a:extLst>
              <a:ext uri="{FF2B5EF4-FFF2-40B4-BE49-F238E27FC236}">
                <a16:creationId xmlns:a16="http://schemas.microsoft.com/office/drawing/2014/main" id="{B8FE4365-2605-4DCB-900B-F0865E8C6D9F}"/>
              </a:ext>
            </a:extLst>
          </p:cNvPr>
          <p:cNvSpPr/>
          <p:nvPr userDrawn="1"/>
        </p:nvSpPr>
        <p:spPr>
          <a:xfrm>
            <a:off x="0" y="0"/>
            <a:ext cx="495300" cy="35701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25" name="Picture 24">
            <a:extLst>
              <a:ext uri="{FF2B5EF4-FFF2-40B4-BE49-F238E27FC236}">
                <a16:creationId xmlns:a16="http://schemas.microsoft.com/office/drawing/2014/main" id="{A8774511-FCF9-4C19-9D8A-C8D89CE3706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31133" y="65450"/>
            <a:ext cx="233033" cy="226112"/>
          </a:xfrm>
          <a:prstGeom prst="rect">
            <a:avLst/>
          </a:prstGeom>
        </p:spPr>
      </p:pic>
      <p:sp>
        <p:nvSpPr>
          <p:cNvPr id="26" name="Rectangle 25">
            <a:extLst>
              <a:ext uri="{FF2B5EF4-FFF2-40B4-BE49-F238E27FC236}">
                <a16:creationId xmlns:a16="http://schemas.microsoft.com/office/drawing/2014/main" id="{D439DA13-C1A4-49F1-A7AB-60B95F6AC9C4}"/>
              </a:ext>
            </a:extLst>
          </p:cNvPr>
          <p:cNvSpPr/>
          <p:nvPr userDrawn="1"/>
        </p:nvSpPr>
        <p:spPr>
          <a:xfrm>
            <a:off x="2250123"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Fundamentals of </a:t>
            </a:r>
            <a:br>
              <a:rPr lang="en-US" sz="900" dirty="0">
                <a:latin typeface="+mj-lt"/>
              </a:rPr>
            </a:br>
            <a:r>
              <a:rPr lang="en-US" sz="900" dirty="0">
                <a:latin typeface="+mj-lt"/>
              </a:rPr>
              <a:t>AML Biology</a:t>
            </a:r>
          </a:p>
        </p:txBody>
      </p:sp>
      <p:sp>
        <p:nvSpPr>
          <p:cNvPr id="27" name="Rectangle 26">
            <a:extLst>
              <a:ext uri="{FF2B5EF4-FFF2-40B4-BE49-F238E27FC236}">
                <a16:creationId xmlns:a16="http://schemas.microsoft.com/office/drawing/2014/main" id="{F8989662-FFA8-4A2D-BB03-591025F6E188}"/>
              </a:ext>
            </a:extLst>
          </p:cNvPr>
          <p:cNvSpPr/>
          <p:nvPr userDrawn="1"/>
        </p:nvSpPr>
        <p:spPr>
          <a:xfrm>
            <a:off x="5736061" y="0"/>
            <a:ext cx="1728046" cy="3570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noProof="0" dirty="0">
                <a:latin typeface="+mj-lt"/>
              </a:rPr>
              <a:t>AML Classification</a:t>
            </a:r>
            <a:br>
              <a:rPr lang="en-US" sz="900" noProof="0" dirty="0">
                <a:latin typeface="+mj-lt"/>
              </a:rPr>
            </a:br>
            <a:r>
              <a:rPr lang="en-US" sz="900" noProof="0" dirty="0">
                <a:latin typeface="+mj-lt"/>
              </a:rPr>
              <a:t>and Prognosis</a:t>
            </a:r>
          </a:p>
        </p:txBody>
      </p:sp>
    </p:spTree>
    <p:extLst>
      <p:ext uri="{BB962C8B-B14F-4D97-AF65-F5344CB8AC3E}">
        <p14:creationId xmlns:p14="http://schemas.microsoft.com/office/powerpoint/2010/main" val="1411295266"/>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Lst>
  <p:txStyles>
    <p:titleStyle>
      <a:lvl1pPr algn="l" defTabSz="8941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114300" indent="-114300" algn="l" defTabSz="894100" rtl="0" eaLnBrk="1" latinLnBrk="0" hangingPunct="1">
        <a:lnSpc>
          <a:spcPct val="90000"/>
        </a:lnSpc>
        <a:spcBef>
          <a:spcPts val="978"/>
        </a:spcBef>
        <a:buFont typeface="Arial" panose="020B0604020202020204" pitchFamily="34" charset="0"/>
        <a:buChar char="•"/>
        <a:defRPr sz="1100" kern="1200">
          <a:solidFill>
            <a:schemeClr val="tx1"/>
          </a:solidFill>
          <a:latin typeface="+mj-lt"/>
          <a:ea typeface="+mn-ea"/>
          <a:cs typeface="+mn-cs"/>
        </a:defRPr>
      </a:lvl1pPr>
      <a:lvl2pPr marL="342900" indent="-123825"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2pPr>
      <a:lvl3pPr marL="571500" indent="-133350"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3pPr>
      <a:lvl4pPr marL="914400" indent="-144463"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4pPr>
      <a:lvl5pPr marL="1201738" indent="-166688"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p:bodyStyle>
    <p:otherStyle>
      <a:defPPr>
        <a:defRPr lang="en-US"/>
      </a:defPPr>
      <a:lvl1pPr marL="0" algn="l" defTabSz="894100" rtl="0" eaLnBrk="1" latinLnBrk="0" hangingPunct="1">
        <a:defRPr sz="1760" kern="1200">
          <a:solidFill>
            <a:schemeClr val="tx1"/>
          </a:solidFill>
          <a:latin typeface="+mn-lt"/>
          <a:ea typeface="+mn-ea"/>
          <a:cs typeface="+mn-cs"/>
        </a:defRPr>
      </a:lvl1pPr>
      <a:lvl2pPr marL="447050" algn="l" defTabSz="894100" rtl="0" eaLnBrk="1" latinLnBrk="0" hangingPunct="1">
        <a:defRPr sz="1760" kern="1200">
          <a:solidFill>
            <a:schemeClr val="tx1"/>
          </a:solidFill>
          <a:latin typeface="+mn-lt"/>
          <a:ea typeface="+mn-ea"/>
          <a:cs typeface="+mn-cs"/>
        </a:defRPr>
      </a:lvl2pPr>
      <a:lvl3pPr marL="894100" algn="l" defTabSz="894100" rtl="0" eaLnBrk="1" latinLnBrk="0" hangingPunct="1">
        <a:defRPr sz="1760" kern="1200">
          <a:solidFill>
            <a:schemeClr val="tx1"/>
          </a:solidFill>
          <a:latin typeface="+mn-lt"/>
          <a:ea typeface="+mn-ea"/>
          <a:cs typeface="+mn-cs"/>
        </a:defRPr>
      </a:lvl3pPr>
      <a:lvl4pPr marL="1341150" algn="l" defTabSz="894100" rtl="0" eaLnBrk="1" latinLnBrk="0" hangingPunct="1">
        <a:defRPr sz="1760" kern="1200">
          <a:solidFill>
            <a:schemeClr val="tx1"/>
          </a:solidFill>
          <a:latin typeface="+mn-lt"/>
          <a:ea typeface="+mn-ea"/>
          <a:cs typeface="+mn-cs"/>
        </a:defRPr>
      </a:lvl4pPr>
      <a:lvl5pPr marL="1788201" algn="l" defTabSz="894100" rtl="0" eaLnBrk="1" latinLnBrk="0" hangingPunct="1">
        <a:defRPr sz="1760" kern="1200">
          <a:solidFill>
            <a:schemeClr val="tx1"/>
          </a:solidFill>
          <a:latin typeface="+mn-lt"/>
          <a:ea typeface="+mn-ea"/>
          <a:cs typeface="+mn-cs"/>
        </a:defRPr>
      </a:lvl5pPr>
      <a:lvl6pPr marL="2235251" algn="l" defTabSz="894100" rtl="0" eaLnBrk="1" latinLnBrk="0" hangingPunct="1">
        <a:defRPr sz="1760" kern="1200">
          <a:solidFill>
            <a:schemeClr val="tx1"/>
          </a:solidFill>
          <a:latin typeface="+mn-lt"/>
          <a:ea typeface="+mn-ea"/>
          <a:cs typeface="+mn-cs"/>
        </a:defRPr>
      </a:lvl6pPr>
      <a:lvl7pPr marL="2682301" algn="l" defTabSz="894100" rtl="0" eaLnBrk="1" latinLnBrk="0" hangingPunct="1">
        <a:defRPr sz="1760" kern="1200">
          <a:solidFill>
            <a:schemeClr val="tx1"/>
          </a:solidFill>
          <a:latin typeface="+mn-lt"/>
          <a:ea typeface="+mn-ea"/>
          <a:cs typeface="+mn-cs"/>
        </a:defRPr>
      </a:lvl7pPr>
      <a:lvl8pPr marL="3129351" algn="l" defTabSz="894100" rtl="0" eaLnBrk="1" latinLnBrk="0" hangingPunct="1">
        <a:defRPr sz="1760" kern="1200">
          <a:solidFill>
            <a:schemeClr val="tx1"/>
          </a:solidFill>
          <a:latin typeface="+mn-lt"/>
          <a:ea typeface="+mn-ea"/>
          <a:cs typeface="+mn-cs"/>
        </a:defRPr>
      </a:lvl8pPr>
      <a:lvl9pPr marL="3576401" algn="l" defTabSz="894100" rtl="0" eaLnBrk="1" latinLnBrk="0" hangingPunct="1">
        <a:defRPr sz="17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2">
          <p15:clr>
            <a:srgbClr val="F26B43"/>
          </p15:clr>
        </p15:guide>
        <p15:guide id="2" orient="horz" pos="672">
          <p15:clr>
            <a:srgbClr val="F26B43"/>
          </p15:clr>
        </p15:guide>
        <p15:guide id="3" pos="5394">
          <p15:clr>
            <a:srgbClr val="F26B43"/>
          </p15:clr>
        </p15:guide>
        <p15:guide id="4" orient="horz" pos="379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Disclaimer">
            <a:extLst>
              <a:ext uri="{FF2B5EF4-FFF2-40B4-BE49-F238E27FC236}">
                <a16:creationId xmlns:a16="http://schemas.microsoft.com/office/drawing/2014/main" id="{4DD40EC4-314F-4103-9418-D71B678EC029}"/>
              </a:ext>
            </a:extLst>
          </p:cNvPr>
          <p:cNvSpPr/>
          <p:nvPr userDrawn="1"/>
        </p:nvSpPr>
        <p:spPr>
          <a:xfrm>
            <a:off x="0" y="6374459"/>
            <a:ext cx="9201150" cy="331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noFill/>
                </a:ln>
                <a:solidFill>
                  <a:schemeClr val="tx1"/>
                </a:solidFill>
                <a:latin typeface="+mj-lt"/>
              </a:rPr>
              <a:t>FOR REPRESENTATIVE EDUCATION ONLY</a:t>
            </a:r>
          </a:p>
        </p:txBody>
      </p:sp>
      <p:sp>
        <p:nvSpPr>
          <p:cNvPr id="18" name="TextBox 17">
            <a:extLst>
              <a:ext uri="{FF2B5EF4-FFF2-40B4-BE49-F238E27FC236}">
                <a16:creationId xmlns:a16="http://schemas.microsoft.com/office/drawing/2014/main" id="{D8C0D3D6-1C62-406B-BA7D-AE977B9960F4}"/>
              </a:ext>
            </a:extLst>
          </p:cNvPr>
          <p:cNvSpPr txBox="1"/>
          <p:nvPr userDrawn="1"/>
        </p:nvSpPr>
        <p:spPr>
          <a:xfrm>
            <a:off x="7383909" y="6466374"/>
            <a:ext cx="1259304" cy="153888"/>
          </a:xfrm>
          <a:prstGeom prst="rect">
            <a:avLst/>
          </a:prstGeom>
          <a:noFill/>
        </p:spPr>
        <p:txBody>
          <a:bodyPr wrap="square" lIns="0" tIns="0" rIns="0" bIns="0" rtlCol="0">
            <a:spAutoFit/>
          </a:bodyPr>
          <a:lstStyle/>
          <a:p>
            <a:pPr algn="ctr">
              <a:tabLst>
                <a:tab pos="3429000" algn="ctr"/>
                <a:tab pos="6858000" algn="r"/>
              </a:tabLst>
            </a:pPr>
            <a:r>
              <a:rPr lang="en-US" sz="1000" b="0" kern="1200" dirty="0">
                <a:solidFill>
                  <a:schemeClr val="tx1"/>
                </a:solidFill>
                <a:latin typeface="+mj-lt"/>
                <a:ea typeface="+mn-ea"/>
                <a:cs typeface="+mn-cs"/>
              </a:rPr>
              <a:t>US-</a:t>
            </a:r>
            <a:r>
              <a:rPr lang="en-US" sz="1000" b="0" kern="1200" dirty="0" err="1">
                <a:solidFill>
                  <a:schemeClr val="tx1"/>
                </a:solidFill>
                <a:latin typeface="+mj-lt"/>
                <a:ea typeface="+mn-ea"/>
                <a:cs typeface="+mn-cs"/>
              </a:rPr>
              <a:t>ONCA</a:t>
            </a:r>
            <a:r>
              <a:rPr lang="en-US" sz="1000" b="0" kern="1200" dirty="0">
                <a:solidFill>
                  <a:schemeClr val="tx1"/>
                </a:solidFill>
                <a:latin typeface="+mj-lt"/>
                <a:ea typeface="+mn-ea"/>
                <a:cs typeface="+mn-cs"/>
              </a:rPr>
              <a:t>-200029 </a:t>
            </a:r>
          </a:p>
        </p:txBody>
      </p:sp>
      <p:sp>
        <p:nvSpPr>
          <p:cNvPr id="19" name="Rectangle 18">
            <a:extLst>
              <a:ext uri="{FF2B5EF4-FFF2-40B4-BE49-F238E27FC236}">
                <a16:creationId xmlns:a16="http://schemas.microsoft.com/office/drawing/2014/main" id="{0A0AE66D-67AD-4674-B796-5E6A01C0D3CA}"/>
              </a:ext>
            </a:extLst>
          </p:cNvPr>
          <p:cNvSpPr/>
          <p:nvPr userDrawn="1"/>
        </p:nvSpPr>
        <p:spPr>
          <a:xfrm>
            <a:off x="0" y="0"/>
            <a:ext cx="9201150" cy="356616"/>
          </a:xfrm>
          <a:prstGeom prst="rect">
            <a:avLst/>
          </a:prstGeom>
          <a:solidFill>
            <a:schemeClr val="bg1"/>
          </a:soli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noFill/>
              <a:latin typeface="+mj-lt"/>
            </a:endParaRPr>
          </a:p>
        </p:txBody>
      </p:sp>
      <p:sp>
        <p:nvSpPr>
          <p:cNvPr id="20" name="Rectangle 19">
            <a:extLst>
              <a:ext uri="{FF2B5EF4-FFF2-40B4-BE49-F238E27FC236}">
                <a16:creationId xmlns:a16="http://schemas.microsoft.com/office/drawing/2014/main" id="{BC836DB5-4C8F-4AAA-B1B4-E88B0DF87CD3}"/>
              </a:ext>
            </a:extLst>
          </p:cNvPr>
          <p:cNvSpPr/>
          <p:nvPr userDrawn="1"/>
        </p:nvSpPr>
        <p:spPr>
          <a:xfrm>
            <a:off x="507154"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Introduction to AML</a:t>
            </a:r>
          </a:p>
        </p:txBody>
      </p:sp>
      <p:sp>
        <p:nvSpPr>
          <p:cNvPr id="22" name="Rectangle 21">
            <a:extLst>
              <a:ext uri="{FF2B5EF4-FFF2-40B4-BE49-F238E27FC236}">
                <a16:creationId xmlns:a16="http://schemas.microsoft.com/office/drawing/2014/main" id="{04AC1299-2595-4AD3-91A6-BF5D965C763E}"/>
              </a:ext>
            </a:extLst>
          </p:cNvPr>
          <p:cNvSpPr/>
          <p:nvPr userDrawn="1"/>
        </p:nvSpPr>
        <p:spPr>
          <a:xfrm>
            <a:off x="3993092"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latin typeface="+mj-lt"/>
              </a:rPr>
              <a:t>Diagnosis of AML</a:t>
            </a:r>
          </a:p>
        </p:txBody>
      </p:sp>
      <p:sp>
        <p:nvSpPr>
          <p:cNvPr id="23" name="Rectangle 22">
            <a:extLst>
              <a:ext uri="{FF2B5EF4-FFF2-40B4-BE49-F238E27FC236}">
                <a16:creationId xmlns:a16="http://schemas.microsoft.com/office/drawing/2014/main" id="{AA8E2215-E268-4EC6-A758-5A300E180DC7}"/>
              </a:ext>
            </a:extLst>
          </p:cNvPr>
          <p:cNvSpPr/>
          <p:nvPr userDrawn="1"/>
        </p:nvSpPr>
        <p:spPr>
          <a:xfrm>
            <a:off x="7479031" y="0"/>
            <a:ext cx="1728046" cy="3570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Conclusion</a:t>
            </a:r>
          </a:p>
        </p:txBody>
      </p:sp>
      <p:sp>
        <p:nvSpPr>
          <p:cNvPr id="24" name="Rectangle 23">
            <a:extLst>
              <a:ext uri="{FF2B5EF4-FFF2-40B4-BE49-F238E27FC236}">
                <a16:creationId xmlns:a16="http://schemas.microsoft.com/office/drawing/2014/main" id="{D40F9290-3282-4685-AF86-0F93B1948F39}"/>
              </a:ext>
            </a:extLst>
          </p:cNvPr>
          <p:cNvSpPr/>
          <p:nvPr userDrawn="1"/>
        </p:nvSpPr>
        <p:spPr>
          <a:xfrm>
            <a:off x="0" y="0"/>
            <a:ext cx="495300" cy="35701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25" name="Picture 24">
            <a:extLst>
              <a:ext uri="{FF2B5EF4-FFF2-40B4-BE49-F238E27FC236}">
                <a16:creationId xmlns:a16="http://schemas.microsoft.com/office/drawing/2014/main" id="{672683ED-EC58-4AD1-80C6-87353F61D764}"/>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31133" y="65450"/>
            <a:ext cx="233033" cy="226112"/>
          </a:xfrm>
          <a:prstGeom prst="rect">
            <a:avLst/>
          </a:prstGeom>
        </p:spPr>
      </p:pic>
      <p:sp>
        <p:nvSpPr>
          <p:cNvPr id="26" name="Rectangle 25">
            <a:extLst>
              <a:ext uri="{FF2B5EF4-FFF2-40B4-BE49-F238E27FC236}">
                <a16:creationId xmlns:a16="http://schemas.microsoft.com/office/drawing/2014/main" id="{A73D27F6-D011-4CE0-A2D6-57EF63AD545F}"/>
              </a:ext>
            </a:extLst>
          </p:cNvPr>
          <p:cNvSpPr/>
          <p:nvPr userDrawn="1"/>
        </p:nvSpPr>
        <p:spPr>
          <a:xfrm>
            <a:off x="2250123"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dirty="0">
                <a:latin typeface="+mj-lt"/>
              </a:rPr>
              <a:t>Fundamentals of </a:t>
            </a:r>
            <a:br>
              <a:rPr lang="en-US" sz="900" dirty="0">
                <a:latin typeface="+mj-lt"/>
              </a:rPr>
            </a:br>
            <a:r>
              <a:rPr lang="en-US" sz="900" dirty="0">
                <a:latin typeface="+mj-lt"/>
              </a:rPr>
              <a:t>AML Biology</a:t>
            </a:r>
          </a:p>
        </p:txBody>
      </p:sp>
      <p:sp>
        <p:nvSpPr>
          <p:cNvPr id="27" name="Rectangle 26">
            <a:extLst>
              <a:ext uri="{FF2B5EF4-FFF2-40B4-BE49-F238E27FC236}">
                <a16:creationId xmlns:a16="http://schemas.microsoft.com/office/drawing/2014/main" id="{7F7C0F6A-F24B-4EA6-A0D2-5218D2A7C108}"/>
              </a:ext>
            </a:extLst>
          </p:cNvPr>
          <p:cNvSpPr/>
          <p:nvPr userDrawn="1"/>
        </p:nvSpPr>
        <p:spPr>
          <a:xfrm>
            <a:off x="5736061" y="0"/>
            <a:ext cx="1728046" cy="3570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900" noProof="0" dirty="0">
                <a:latin typeface="+mj-lt"/>
              </a:rPr>
              <a:t>AML Classification</a:t>
            </a:r>
            <a:br>
              <a:rPr lang="en-US" sz="900" noProof="0" dirty="0">
                <a:latin typeface="+mj-lt"/>
              </a:rPr>
            </a:br>
            <a:r>
              <a:rPr lang="en-US" sz="900" noProof="0" dirty="0">
                <a:latin typeface="+mj-lt"/>
              </a:rPr>
              <a:t>and Prognosis</a:t>
            </a:r>
          </a:p>
        </p:txBody>
      </p:sp>
    </p:spTree>
    <p:extLst>
      <p:ext uri="{BB962C8B-B14F-4D97-AF65-F5344CB8AC3E}">
        <p14:creationId xmlns:p14="http://schemas.microsoft.com/office/powerpoint/2010/main" val="151768898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Lst>
  <p:txStyles>
    <p:titleStyle>
      <a:lvl1pPr algn="l" defTabSz="8941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114300" indent="-114300" algn="l" defTabSz="894100" rtl="0" eaLnBrk="1" latinLnBrk="0" hangingPunct="1">
        <a:lnSpc>
          <a:spcPct val="90000"/>
        </a:lnSpc>
        <a:spcBef>
          <a:spcPts val="978"/>
        </a:spcBef>
        <a:buFont typeface="Arial" panose="020B0604020202020204" pitchFamily="34" charset="0"/>
        <a:buChar char="•"/>
        <a:defRPr sz="1100" kern="1200">
          <a:solidFill>
            <a:schemeClr val="tx1"/>
          </a:solidFill>
          <a:latin typeface="+mj-lt"/>
          <a:ea typeface="+mn-ea"/>
          <a:cs typeface="+mn-cs"/>
        </a:defRPr>
      </a:lvl1pPr>
      <a:lvl2pPr marL="342900" indent="-123825"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2pPr>
      <a:lvl3pPr marL="571500" indent="-133350"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3pPr>
      <a:lvl4pPr marL="914400" indent="-144463"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4pPr>
      <a:lvl5pPr marL="1201738" indent="-166688"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p:bodyStyle>
    <p:otherStyle>
      <a:defPPr>
        <a:defRPr lang="en-US"/>
      </a:defPPr>
      <a:lvl1pPr marL="0" algn="l" defTabSz="894100" rtl="0" eaLnBrk="1" latinLnBrk="0" hangingPunct="1">
        <a:defRPr sz="1760" kern="1200">
          <a:solidFill>
            <a:schemeClr val="tx1"/>
          </a:solidFill>
          <a:latin typeface="+mn-lt"/>
          <a:ea typeface="+mn-ea"/>
          <a:cs typeface="+mn-cs"/>
        </a:defRPr>
      </a:lvl1pPr>
      <a:lvl2pPr marL="447050" algn="l" defTabSz="894100" rtl="0" eaLnBrk="1" latinLnBrk="0" hangingPunct="1">
        <a:defRPr sz="1760" kern="1200">
          <a:solidFill>
            <a:schemeClr val="tx1"/>
          </a:solidFill>
          <a:latin typeface="+mn-lt"/>
          <a:ea typeface="+mn-ea"/>
          <a:cs typeface="+mn-cs"/>
        </a:defRPr>
      </a:lvl2pPr>
      <a:lvl3pPr marL="894100" algn="l" defTabSz="894100" rtl="0" eaLnBrk="1" latinLnBrk="0" hangingPunct="1">
        <a:defRPr sz="1760" kern="1200">
          <a:solidFill>
            <a:schemeClr val="tx1"/>
          </a:solidFill>
          <a:latin typeface="+mn-lt"/>
          <a:ea typeface="+mn-ea"/>
          <a:cs typeface="+mn-cs"/>
        </a:defRPr>
      </a:lvl3pPr>
      <a:lvl4pPr marL="1341150" algn="l" defTabSz="894100" rtl="0" eaLnBrk="1" latinLnBrk="0" hangingPunct="1">
        <a:defRPr sz="1760" kern="1200">
          <a:solidFill>
            <a:schemeClr val="tx1"/>
          </a:solidFill>
          <a:latin typeface="+mn-lt"/>
          <a:ea typeface="+mn-ea"/>
          <a:cs typeface="+mn-cs"/>
        </a:defRPr>
      </a:lvl4pPr>
      <a:lvl5pPr marL="1788201" algn="l" defTabSz="894100" rtl="0" eaLnBrk="1" latinLnBrk="0" hangingPunct="1">
        <a:defRPr sz="1760" kern="1200">
          <a:solidFill>
            <a:schemeClr val="tx1"/>
          </a:solidFill>
          <a:latin typeface="+mn-lt"/>
          <a:ea typeface="+mn-ea"/>
          <a:cs typeface="+mn-cs"/>
        </a:defRPr>
      </a:lvl5pPr>
      <a:lvl6pPr marL="2235251" algn="l" defTabSz="894100" rtl="0" eaLnBrk="1" latinLnBrk="0" hangingPunct="1">
        <a:defRPr sz="1760" kern="1200">
          <a:solidFill>
            <a:schemeClr val="tx1"/>
          </a:solidFill>
          <a:latin typeface="+mn-lt"/>
          <a:ea typeface="+mn-ea"/>
          <a:cs typeface="+mn-cs"/>
        </a:defRPr>
      </a:lvl6pPr>
      <a:lvl7pPr marL="2682301" algn="l" defTabSz="894100" rtl="0" eaLnBrk="1" latinLnBrk="0" hangingPunct="1">
        <a:defRPr sz="1760" kern="1200">
          <a:solidFill>
            <a:schemeClr val="tx1"/>
          </a:solidFill>
          <a:latin typeface="+mn-lt"/>
          <a:ea typeface="+mn-ea"/>
          <a:cs typeface="+mn-cs"/>
        </a:defRPr>
      </a:lvl7pPr>
      <a:lvl8pPr marL="3129351" algn="l" defTabSz="894100" rtl="0" eaLnBrk="1" latinLnBrk="0" hangingPunct="1">
        <a:defRPr sz="1760" kern="1200">
          <a:solidFill>
            <a:schemeClr val="tx1"/>
          </a:solidFill>
          <a:latin typeface="+mn-lt"/>
          <a:ea typeface="+mn-ea"/>
          <a:cs typeface="+mn-cs"/>
        </a:defRPr>
      </a:lvl8pPr>
      <a:lvl9pPr marL="3576401" algn="l" defTabSz="894100" rtl="0" eaLnBrk="1" latinLnBrk="0" hangingPunct="1">
        <a:defRPr sz="17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2">
          <p15:clr>
            <a:srgbClr val="F26B43"/>
          </p15:clr>
        </p15:guide>
        <p15:guide id="2" orient="horz" pos="672">
          <p15:clr>
            <a:srgbClr val="F26B43"/>
          </p15:clr>
        </p15:guide>
        <p15:guide id="3" pos="5394">
          <p15:clr>
            <a:srgbClr val="F26B43"/>
          </p15:clr>
        </p15:guide>
        <p15:guide id="4" orient="horz" pos="37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21.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9.png"/><Relationship Id="rId3" Type="http://schemas.openxmlformats.org/officeDocument/2006/relationships/image" Target="../media/image4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1.png"/><Relationship Id="rId2" Type="http://schemas.openxmlformats.org/officeDocument/2006/relationships/notesSlide" Target="../notesSlides/notesSlide22.xml"/><Relationship Id="rId16"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64.png"/><Relationship Id="rId15" Type="http://schemas.openxmlformats.org/officeDocument/2006/relationships/image" Target="../media/image65.png"/><Relationship Id="rId10"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50.png"/><Relationship Id="rId14" Type="http://schemas.openxmlformats.org/officeDocument/2006/relationships/image" Target="../media/image6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4.xml"/><Relationship Id="rId5" Type="http://schemas.openxmlformats.org/officeDocument/2006/relationships/image" Target="../media/image72.sv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59.pn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36.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43.png"/><Relationship Id="rId10" Type="http://schemas.openxmlformats.org/officeDocument/2006/relationships/image" Target="../media/image77.png"/><Relationship Id="rId4" Type="http://schemas.openxmlformats.org/officeDocument/2006/relationships/image" Target="../media/image45.png"/><Relationship Id="rId9" Type="http://schemas.openxmlformats.org/officeDocument/2006/relationships/image" Target="../media/image76.sv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59.pn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36.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43.png"/><Relationship Id="rId10" Type="http://schemas.openxmlformats.org/officeDocument/2006/relationships/image" Target="../media/image77.png"/><Relationship Id="rId4" Type="http://schemas.openxmlformats.org/officeDocument/2006/relationships/image" Target="../media/image45.png"/><Relationship Id="rId9" Type="http://schemas.openxmlformats.org/officeDocument/2006/relationships/image" Target="../media/image76.svg"/></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59.pn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43.png"/><Relationship Id="rId10" Type="http://schemas.openxmlformats.org/officeDocument/2006/relationships/image" Target="../media/image77.png"/><Relationship Id="rId4" Type="http://schemas.openxmlformats.org/officeDocument/2006/relationships/image" Target="../media/image45.png"/><Relationship Id="rId9" Type="http://schemas.openxmlformats.org/officeDocument/2006/relationships/image" Target="../media/image76.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44.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36.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 Id="rId9" Type="http://schemas.openxmlformats.org/officeDocument/2006/relationships/image" Target="../media/image87.jpeg"/></Relationships>
</file>

<file path=ppt/slides/_rels/slide45.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46.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36.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47.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36.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50.xml"/><Relationship Id="rId5" Type="http://schemas.openxmlformats.org/officeDocument/2006/relationships/image" Target="../media/image89.sv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8.png"/><Relationship Id="rId7"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55.xml"/><Relationship Id="rId6" Type="http://schemas.openxmlformats.org/officeDocument/2006/relationships/image" Target="../media/image69.png"/><Relationship Id="rId5" Type="http://schemas.openxmlformats.org/officeDocument/2006/relationships/image" Target="../media/image54.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2.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8EF66E-C5C6-49E3-910A-DC2FA5A9486B}"/>
              </a:ext>
            </a:extLst>
          </p:cNvPr>
          <p:cNvSpPr/>
          <p:nvPr/>
        </p:nvSpPr>
        <p:spPr>
          <a:xfrm>
            <a:off x="-3" y="-4496"/>
            <a:ext cx="9207504" cy="651364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solidFill>
                <a:schemeClr val="bg1"/>
              </a:solidFill>
            </a:endParaRPr>
          </a:p>
        </p:txBody>
      </p:sp>
      <p:sp>
        <p:nvSpPr>
          <p:cNvPr id="6" name="Rectangle: Rounded Corners 5">
            <a:extLst>
              <a:ext uri="{FF2B5EF4-FFF2-40B4-BE49-F238E27FC236}">
                <a16:creationId xmlns:a16="http://schemas.microsoft.com/office/drawing/2014/main" id="{AD8B3EB6-0D67-4340-A029-C24C69F1FBBD}"/>
              </a:ext>
            </a:extLst>
          </p:cNvPr>
          <p:cNvSpPr/>
          <p:nvPr/>
        </p:nvSpPr>
        <p:spPr>
          <a:xfrm>
            <a:off x="1006486" y="1212586"/>
            <a:ext cx="7111268" cy="1293407"/>
          </a:xfrm>
          <a:prstGeom prst="roundRect">
            <a:avLst>
              <a:gd name="adj" fmla="val 5866"/>
            </a:avLst>
          </a:prstGeom>
          <a:solidFill>
            <a:schemeClr val="bg1"/>
          </a:solidFill>
          <a:ln/>
          <a:effectLst>
            <a:outerShdw blurRad="57150" dist="19050" dir="5400000" algn="ctr" rotWithShape="0">
              <a:srgbClr val="000000">
                <a:alpha val="30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spcAft>
                <a:spcPts val="600"/>
              </a:spcAft>
            </a:pPr>
            <a:r>
              <a:rPr lang="en-US" sz="2400" b="1" dirty="0">
                <a:solidFill>
                  <a:schemeClr val="tx1"/>
                </a:solidFill>
                <a:latin typeface="+mj-lt"/>
                <a:cs typeface="Arial" panose="020B0604020202020204" pitchFamily="34" charset="0"/>
              </a:rPr>
              <a:t>Representative Education Only</a:t>
            </a:r>
          </a:p>
          <a:p>
            <a:pPr algn="ctr">
              <a:spcAft>
                <a:spcPts val="600"/>
              </a:spcAft>
            </a:pPr>
            <a:r>
              <a:rPr lang="en-US" sz="1000" b="1" dirty="0">
                <a:solidFill>
                  <a:schemeClr val="tx1"/>
                </a:solidFill>
                <a:latin typeface="+mj-lt"/>
                <a:cs typeface="Arial" panose="020B0604020202020204" pitchFamily="34" charset="0"/>
              </a:rPr>
              <a:t>This material is approved for Representative Education only.</a:t>
            </a:r>
            <a:endParaRPr lang="en-US" sz="1000" dirty="0">
              <a:solidFill>
                <a:schemeClr val="tx1"/>
              </a:solidFill>
              <a:latin typeface="+mj-lt"/>
              <a:cs typeface="Arial" panose="020B0604020202020204" pitchFamily="34" charset="0"/>
            </a:endParaRPr>
          </a:p>
          <a:p>
            <a:pPr algn="ctr"/>
            <a:r>
              <a:rPr lang="en-US" sz="1000" b="1" dirty="0">
                <a:solidFill>
                  <a:schemeClr val="tx1"/>
                </a:solidFill>
                <a:latin typeface="+mj-lt"/>
              </a:rPr>
              <a:t>This material must not be shown to, copied for,</a:t>
            </a:r>
            <a:endParaRPr lang="en-US" sz="1000" dirty="0">
              <a:solidFill>
                <a:schemeClr val="tx1"/>
              </a:solidFill>
              <a:latin typeface="+mj-lt"/>
            </a:endParaRPr>
          </a:p>
          <a:p>
            <a:pPr algn="ctr"/>
            <a:r>
              <a:rPr lang="en-US" sz="1000" b="1" dirty="0">
                <a:solidFill>
                  <a:schemeClr val="tx1"/>
                </a:solidFill>
                <a:latin typeface="+mj-lt"/>
              </a:rPr>
              <a:t>distributed to, discussed with or otherwise used with any external parties</a:t>
            </a:r>
            <a:endParaRPr lang="en-US" sz="1000" dirty="0">
              <a:solidFill>
                <a:schemeClr val="tx1"/>
              </a:solidFill>
              <a:latin typeface="+mj-lt"/>
            </a:endParaRPr>
          </a:p>
        </p:txBody>
      </p:sp>
      <p:sp>
        <p:nvSpPr>
          <p:cNvPr id="7" name="Rectangle 6">
            <a:extLst>
              <a:ext uri="{FF2B5EF4-FFF2-40B4-BE49-F238E27FC236}">
                <a16:creationId xmlns:a16="http://schemas.microsoft.com/office/drawing/2014/main" id="{370300C9-9EFE-4F4D-B3DA-68DDF42C3185}"/>
              </a:ext>
            </a:extLst>
          </p:cNvPr>
          <p:cNvSpPr/>
          <p:nvPr/>
        </p:nvSpPr>
        <p:spPr>
          <a:xfrm>
            <a:off x="795" y="0"/>
            <a:ext cx="9206706" cy="4616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mj-lt"/>
                <a:cs typeface="Arial" panose="020B0604020202020204" pitchFamily="34" charset="0"/>
              </a:rPr>
              <a:t>THIS INSTRUCTION SHEET IS NOT TO BE SHOWN TO, </a:t>
            </a:r>
            <a:br>
              <a:rPr lang="en-US" sz="1400" b="1" dirty="0">
                <a:solidFill>
                  <a:schemeClr val="bg1"/>
                </a:solidFill>
                <a:latin typeface="+mj-lt"/>
                <a:cs typeface="Arial" panose="020B0604020202020204" pitchFamily="34" charset="0"/>
              </a:rPr>
            </a:br>
            <a:r>
              <a:rPr lang="en-US" sz="1400" b="1" dirty="0">
                <a:solidFill>
                  <a:schemeClr val="bg1"/>
                </a:solidFill>
                <a:latin typeface="+mj-lt"/>
                <a:cs typeface="Arial" panose="020B0604020202020204" pitchFamily="34" charset="0"/>
              </a:rPr>
              <a:t>COPIED FOR OR DISTRIBUTED TO EXTERNAL PARTIES </a:t>
            </a:r>
          </a:p>
        </p:txBody>
      </p:sp>
      <p:sp>
        <p:nvSpPr>
          <p:cNvPr id="8" name="Rectangle 7">
            <a:extLst>
              <a:ext uri="{FF2B5EF4-FFF2-40B4-BE49-F238E27FC236}">
                <a16:creationId xmlns:a16="http://schemas.microsoft.com/office/drawing/2014/main" id="{6CE2E507-34A6-4D55-814C-70134BFE483A}"/>
              </a:ext>
            </a:extLst>
          </p:cNvPr>
          <p:cNvSpPr/>
          <p:nvPr/>
        </p:nvSpPr>
        <p:spPr>
          <a:xfrm>
            <a:off x="795" y="6171843"/>
            <a:ext cx="9206706" cy="5385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cs typeface="Arial" panose="020B0604020202020204" pitchFamily="34" charset="0"/>
              </a:rPr>
              <a:t>FOR</a:t>
            </a:r>
            <a:r>
              <a:rPr lang="en-US" sz="2400" b="1" dirty="0">
                <a:solidFill>
                  <a:schemeClr val="bg1"/>
                </a:solidFill>
                <a:latin typeface="+mj-lt"/>
                <a:cs typeface="Arial" panose="020B0604020202020204" pitchFamily="34" charset="0"/>
              </a:rPr>
              <a:t> </a:t>
            </a:r>
            <a:r>
              <a:rPr lang="en-US" b="1" dirty="0">
                <a:solidFill>
                  <a:schemeClr val="bg1"/>
                </a:solidFill>
                <a:latin typeface="+mj-lt"/>
                <a:cs typeface="Arial" panose="020B0604020202020204" pitchFamily="34" charset="0"/>
              </a:rPr>
              <a:t>REPRESENTATIVE</a:t>
            </a:r>
            <a:r>
              <a:rPr lang="en-US" sz="2400" b="1" dirty="0">
                <a:solidFill>
                  <a:schemeClr val="bg1"/>
                </a:solidFill>
                <a:latin typeface="+mj-lt"/>
                <a:cs typeface="Arial" panose="020B0604020202020204" pitchFamily="34" charset="0"/>
              </a:rPr>
              <a:t> </a:t>
            </a:r>
            <a:r>
              <a:rPr lang="en-US" b="1" dirty="0">
                <a:solidFill>
                  <a:schemeClr val="bg1"/>
                </a:solidFill>
                <a:latin typeface="+mj-lt"/>
                <a:cs typeface="Arial" panose="020B0604020202020204" pitchFamily="34" charset="0"/>
              </a:rPr>
              <a:t>EDUCATION ONLY</a:t>
            </a:r>
          </a:p>
        </p:txBody>
      </p:sp>
      <p:sp>
        <p:nvSpPr>
          <p:cNvPr id="9" name="TextBox 8">
            <a:extLst>
              <a:ext uri="{FF2B5EF4-FFF2-40B4-BE49-F238E27FC236}">
                <a16:creationId xmlns:a16="http://schemas.microsoft.com/office/drawing/2014/main" id="{74D2D130-6865-4600-98EC-66C5FF491BC8}"/>
              </a:ext>
            </a:extLst>
          </p:cNvPr>
          <p:cNvSpPr txBox="1"/>
          <p:nvPr/>
        </p:nvSpPr>
        <p:spPr>
          <a:xfrm>
            <a:off x="1006485" y="2673803"/>
            <a:ext cx="7111268" cy="2938103"/>
          </a:xfrm>
          <a:prstGeom prst="rect">
            <a:avLst/>
          </a:prstGeom>
          <a:noFill/>
        </p:spPr>
        <p:txBody>
          <a:bodyPr wrap="square" numCol="2" spcCol="457200" rtlCol="0">
            <a:noAutofit/>
          </a:bodyPr>
          <a:lstStyle/>
          <a:p>
            <a:pPr>
              <a:spcAft>
                <a:spcPts val="200"/>
              </a:spcAft>
            </a:pPr>
            <a:r>
              <a:rPr lang="en-US" sz="900" b="1" dirty="0">
                <a:latin typeface="+mj-lt"/>
                <a:cs typeface="Arial" panose="020B0604020202020204" pitchFamily="34" charset="0"/>
              </a:rPr>
              <a:t>Material Name:</a:t>
            </a:r>
            <a:endParaRPr lang="en-US" sz="900" dirty="0">
              <a:latin typeface="+mj-lt"/>
              <a:cs typeface="Arial" panose="020B0604020202020204" pitchFamily="34" charset="0"/>
            </a:endParaRPr>
          </a:p>
          <a:p>
            <a:r>
              <a:rPr lang="en-US" sz="900" dirty="0">
                <a:latin typeface="+mj-lt"/>
                <a:cs typeface="Arial" panose="020B0604020202020204" pitchFamily="34" charset="0"/>
              </a:rPr>
              <a:t>US-</a:t>
            </a:r>
            <a:r>
              <a:rPr lang="en-US" sz="900" dirty="0" err="1">
                <a:latin typeface="+mj-lt"/>
                <a:cs typeface="Arial" panose="020B0604020202020204" pitchFamily="34" charset="0"/>
              </a:rPr>
              <a:t>ONCA</a:t>
            </a:r>
            <a:r>
              <a:rPr lang="en-US" sz="900" dirty="0">
                <a:latin typeface="+mj-lt"/>
                <a:cs typeface="Arial" panose="020B0604020202020204" pitchFamily="34" charset="0"/>
              </a:rPr>
              <a:t>-200029 AML Disease State Essentials Module</a:t>
            </a:r>
          </a:p>
          <a:p>
            <a:br>
              <a:rPr lang="en-US" sz="900" b="1" dirty="0">
                <a:latin typeface="+mj-lt"/>
                <a:cs typeface="Arial" panose="020B0604020202020204" pitchFamily="34" charset="0"/>
              </a:rPr>
            </a:br>
            <a:r>
              <a:rPr lang="en-US" sz="900" b="1" dirty="0">
                <a:latin typeface="+mj-lt"/>
                <a:cs typeface="Arial" panose="020B0604020202020204" pitchFamily="34" charset="0"/>
              </a:rPr>
              <a:t>Intended Sales Representative Audience </a:t>
            </a:r>
            <a:br>
              <a:rPr lang="en-US" sz="900" b="1" dirty="0">
                <a:latin typeface="+mj-lt"/>
                <a:cs typeface="Arial" panose="020B0604020202020204" pitchFamily="34" charset="0"/>
              </a:rPr>
            </a:br>
            <a:r>
              <a:rPr lang="en-US" sz="900" b="1" dirty="0">
                <a:latin typeface="+mj-lt"/>
                <a:cs typeface="Arial" panose="020B0604020202020204" pitchFamily="34" charset="0"/>
              </a:rPr>
              <a:t>(e.g., IMHC, Sales Reps, GPAEs):</a:t>
            </a:r>
            <a:endParaRPr lang="en-US" sz="900" dirty="0">
              <a:latin typeface="+mj-lt"/>
              <a:cs typeface="Arial" panose="020B0604020202020204" pitchFamily="34" charset="0"/>
            </a:endParaRPr>
          </a:p>
          <a:p>
            <a:r>
              <a:rPr lang="en-US" sz="900" i="1" dirty="0">
                <a:latin typeface="+mj-lt"/>
                <a:cs typeface="Arial" panose="020B0604020202020204" pitchFamily="34" charset="0"/>
              </a:rPr>
              <a:t>Oncology Account Executives, Oncology Senior Managers, Oncology Nurses, Sales Representatives, Internal Stakeholders, and Internal Use</a:t>
            </a:r>
          </a:p>
          <a:p>
            <a:br>
              <a:rPr lang="en-US" sz="900" b="1" dirty="0">
                <a:latin typeface="+mj-lt"/>
                <a:cs typeface="Arial" panose="020B0604020202020204" pitchFamily="34" charset="0"/>
              </a:rPr>
            </a:br>
            <a:r>
              <a:rPr lang="en-US" sz="900" b="1" dirty="0">
                <a:latin typeface="+mj-lt"/>
                <a:cs typeface="Arial" panose="020B0604020202020204" pitchFamily="34" charset="0"/>
              </a:rPr>
              <a:t>Objective/Need for Representative Education:</a:t>
            </a:r>
            <a:endParaRPr lang="en-US" sz="900" dirty="0">
              <a:latin typeface="+mj-lt"/>
              <a:cs typeface="Arial" panose="020B0604020202020204" pitchFamily="34" charset="0"/>
            </a:endParaRPr>
          </a:p>
          <a:p>
            <a:r>
              <a:rPr lang="en-US" sz="900" i="1" dirty="0">
                <a:latin typeface="+mj-lt"/>
                <a:cs typeface="Arial" panose="020B0604020202020204" pitchFamily="34" charset="0"/>
              </a:rPr>
              <a:t>Educate on the AML disease state and available treatment options</a:t>
            </a:r>
          </a:p>
          <a:p>
            <a:br>
              <a:rPr lang="en-US" sz="900" b="1" dirty="0">
                <a:latin typeface="+mj-lt"/>
                <a:cs typeface="Arial" panose="020B0604020202020204" pitchFamily="34" charset="0"/>
              </a:rPr>
            </a:br>
            <a:r>
              <a:rPr lang="en-US" sz="900" b="1" dirty="0">
                <a:latin typeface="+mj-lt"/>
                <a:cs typeface="Arial" panose="020B0604020202020204" pitchFamily="34" charset="0"/>
              </a:rPr>
              <a:t>Clinical or Educational Rationale supporting Objective/Need:</a:t>
            </a:r>
            <a:endParaRPr lang="en-US" sz="900" dirty="0">
              <a:latin typeface="+mj-lt"/>
              <a:cs typeface="Arial" panose="020B0604020202020204" pitchFamily="34" charset="0"/>
            </a:endParaRPr>
          </a:p>
          <a:p>
            <a:r>
              <a:rPr lang="en-US" sz="900" i="1" dirty="0">
                <a:latin typeface="+mj-lt"/>
                <a:cs typeface="Arial" panose="020B0604020202020204" pitchFamily="34" charset="0"/>
              </a:rPr>
              <a:t>This is a condensed version of the previously approved AML modules: Overview of AML (US-</a:t>
            </a:r>
            <a:r>
              <a:rPr lang="en-US" sz="900" i="1" dirty="0" err="1">
                <a:latin typeface="+mj-lt"/>
                <a:cs typeface="Arial" panose="020B0604020202020204" pitchFamily="34" charset="0"/>
              </a:rPr>
              <a:t>VNCAML</a:t>
            </a:r>
            <a:r>
              <a:rPr lang="en-US" sz="900" i="1" dirty="0">
                <a:latin typeface="+mj-lt"/>
                <a:cs typeface="Arial" panose="020B0604020202020204" pitchFamily="34" charset="0"/>
              </a:rPr>
              <a:t>-180019), Biology of AML (US-</a:t>
            </a:r>
            <a:r>
              <a:rPr lang="en-US" sz="900" i="1" dirty="0" err="1">
                <a:latin typeface="+mj-lt"/>
                <a:cs typeface="Arial" panose="020B0604020202020204" pitchFamily="34" charset="0"/>
              </a:rPr>
              <a:t>VNCAML</a:t>
            </a:r>
            <a:r>
              <a:rPr lang="en-US" sz="900" i="1" dirty="0">
                <a:latin typeface="+mj-lt"/>
                <a:cs typeface="Arial" panose="020B0604020202020204" pitchFamily="34" charset="0"/>
              </a:rPr>
              <a:t>-180093), Diagnosis, Classification, and Prognosis of AML – Part 1 and 2 (US-</a:t>
            </a:r>
            <a:r>
              <a:rPr lang="en-US" sz="900" i="1" dirty="0" err="1">
                <a:latin typeface="+mj-lt"/>
                <a:cs typeface="Arial" panose="020B0604020202020204" pitchFamily="34" charset="0"/>
              </a:rPr>
              <a:t>VNCAML</a:t>
            </a:r>
            <a:r>
              <a:rPr lang="en-US" sz="900" i="1" dirty="0">
                <a:latin typeface="+mj-lt"/>
                <a:cs typeface="Arial" panose="020B0604020202020204" pitchFamily="34" charset="0"/>
              </a:rPr>
              <a:t>-180123 and US-</a:t>
            </a:r>
            <a:r>
              <a:rPr lang="en-US" sz="900" i="1" dirty="0" err="1">
                <a:latin typeface="+mj-lt"/>
                <a:cs typeface="Arial" panose="020B0604020202020204" pitchFamily="34" charset="0"/>
              </a:rPr>
              <a:t>VNCAML</a:t>
            </a:r>
            <a:r>
              <a:rPr lang="en-US" sz="900" i="1" dirty="0">
                <a:latin typeface="+mj-lt"/>
                <a:cs typeface="Arial" panose="020B0604020202020204" pitchFamily="34" charset="0"/>
              </a:rPr>
              <a:t>-180126).</a:t>
            </a:r>
          </a:p>
          <a:p>
            <a:r>
              <a:rPr lang="en-US" sz="900" i="1" dirty="0">
                <a:latin typeface="+mj-lt"/>
                <a:cs typeface="Arial" panose="020B0604020202020204" pitchFamily="34" charset="0"/>
              </a:rPr>
              <a:t>This module is part of the IFTC curriculum and describes the AML disease state. Topics range from the fundamentals of AML biology to diagnosis and prognosis of the disease.</a:t>
            </a:r>
            <a:br>
              <a:rPr lang="en-US" sz="900" b="1" dirty="0">
                <a:latin typeface="+mj-lt"/>
                <a:cs typeface="Arial" panose="020B0604020202020204" pitchFamily="34" charset="0"/>
              </a:rPr>
            </a:br>
            <a:endParaRPr lang="en-US" sz="900" b="1" dirty="0">
              <a:latin typeface="+mj-lt"/>
              <a:cs typeface="Arial" panose="020B0604020202020204" pitchFamily="34" charset="0"/>
            </a:endParaRPr>
          </a:p>
          <a:p>
            <a:r>
              <a:rPr lang="en-US" sz="900" b="1" dirty="0">
                <a:latin typeface="+mj-lt"/>
                <a:cs typeface="Arial" panose="020B0604020202020204" pitchFamily="34" charset="0"/>
              </a:rPr>
              <a:t>Key Educational Message(s):</a:t>
            </a:r>
            <a:endParaRPr lang="en-US" sz="900" dirty="0">
              <a:latin typeface="+mj-lt"/>
              <a:cs typeface="Arial" panose="020B0604020202020204" pitchFamily="34" charset="0"/>
            </a:endParaRPr>
          </a:p>
          <a:p>
            <a:r>
              <a:rPr lang="en-US" sz="900" i="1" dirty="0">
                <a:latin typeface="+mj-lt"/>
                <a:cs typeface="Arial" panose="020B0604020202020204" pitchFamily="34" charset="0"/>
              </a:rPr>
              <a:t>Provides foundational disease state knowledge to build a basic understanding of AML and the patient journey</a:t>
            </a:r>
          </a:p>
          <a:p>
            <a:endParaRPr lang="en-US" sz="900" b="1" i="1" dirty="0">
              <a:latin typeface="+mj-lt"/>
              <a:cs typeface="Arial" panose="020B0604020202020204" pitchFamily="34" charset="0"/>
            </a:endParaRPr>
          </a:p>
          <a:p>
            <a:r>
              <a:rPr lang="en-US" sz="900" b="1" dirty="0">
                <a:latin typeface="+mj-lt"/>
                <a:cs typeface="Arial" panose="020B0604020202020204" pitchFamily="34" charset="0"/>
              </a:rPr>
              <a:t>Other corresponding Representative Education approved materials:</a:t>
            </a:r>
            <a:endParaRPr lang="en-US" sz="900" dirty="0">
              <a:latin typeface="+mj-lt"/>
              <a:cs typeface="Arial" panose="020B0604020202020204" pitchFamily="34" charset="0"/>
            </a:endParaRPr>
          </a:p>
          <a:p>
            <a:r>
              <a:rPr lang="en-US" sz="900" i="1" dirty="0">
                <a:latin typeface="+mj-lt"/>
              </a:rPr>
              <a:t>None</a:t>
            </a:r>
          </a:p>
          <a:p>
            <a:br>
              <a:rPr lang="en-US" sz="900" b="1" dirty="0">
                <a:latin typeface="+mj-lt"/>
                <a:cs typeface="Arial" panose="020B0604020202020204" pitchFamily="34" charset="0"/>
              </a:rPr>
            </a:br>
            <a:r>
              <a:rPr lang="en-US" sz="900" b="1" dirty="0">
                <a:latin typeface="+mj-lt"/>
                <a:cs typeface="Arial" panose="020B0604020202020204" pitchFamily="34" charset="0"/>
              </a:rPr>
              <a:t>Future Plans for further Representative Education:</a:t>
            </a:r>
            <a:endParaRPr lang="en-US" sz="900" dirty="0">
              <a:latin typeface="+mj-lt"/>
              <a:cs typeface="Arial" panose="020B0604020202020204" pitchFamily="34" charset="0"/>
            </a:endParaRPr>
          </a:p>
          <a:p>
            <a:pPr>
              <a:spcAft>
                <a:spcPts val="600"/>
              </a:spcAft>
            </a:pPr>
            <a:r>
              <a:rPr lang="en-US" sz="900" i="1" dirty="0">
                <a:latin typeface="+mj-lt"/>
                <a:cs typeface="Arial" panose="020B0604020202020204" pitchFamily="34" charset="0"/>
              </a:rPr>
              <a:t>Treatment of AML Module</a:t>
            </a:r>
          </a:p>
          <a:p>
            <a:pPr>
              <a:spcAft>
                <a:spcPts val="200"/>
              </a:spcAft>
            </a:pPr>
            <a:br>
              <a:rPr lang="en-US" sz="900" b="1" dirty="0">
                <a:latin typeface="+mj-lt"/>
                <a:cs typeface="Arial" panose="020B0604020202020204" pitchFamily="34" charset="0"/>
              </a:rPr>
            </a:br>
            <a:r>
              <a:rPr lang="en-US" sz="900" b="1" dirty="0">
                <a:latin typeface="+mj-lt"/>
                <a:cs typeface="Arial" panose="020B0604020202020204" pitchFamily="34" charset="0"/>
              </a:rPr>
              <a:t>Guardrails for Use:</a:t>
            </a:r>
          </a:p>
          <a:p>
            <a:pPr>
              <a:spcAft>
                <a:spcPts val="600"/>
              </a:spcAft>
            </a:pPr>
            <a:r>
              <a:rPr lang="en-US" sz="900" b="1" dirty="0">
                <a:latin typeface="+mj-lt"/>
                <a:cs typeface="Arial" panose="020B0604020202020204" pitchFamily="34" charset="0"/>
              </a:rPr>
              <a:t>The accompanying information is being provided for representative education purposes only. This information must not be used with any external customer.</a:t>
            </a:r>
          </a:p>
        </p:txBody>
      </p:sp>
      <p:sp>
        <p:nvSpPr>
          <p:cNvPr id="10" name="TextBox 9">
            <a:extLst>
              <a:ext uri="{FF2B5EF4-FFF2-40B4-BE49-F238E27FC236}">
                <a16:creationId xmlns:a16="http://schemas.microsoft.com/office/drawing/2014/main" id="{828878CA-549E-42CE-991C-9FFAD7CAB9F3}"/>
              </a:ext>
            </a:extLst>
          </p:cNvPr>
          <p:cNvSpPr txBox="1"/>
          <p:nvPr/>
        </p:nvSpPr>
        <p:spPr>
          <a:xfrm>
            <a:off x="2931644" y="680159"/>
            <a:ext cx="3337863" cy="461665"/>
          </a:xfrm>
          <a:prstGeom prst="rect">
            <a:avLst/>
          </a:prstGeom>
          <a:noFill/>
        </p:spPr>
        <p:txBody>
          <a:bodyPr wrap="square" rtlCol="0">
            <a:spAutoFit/>
          </a:bodyPr>
          <a:lstStyle/>
          <a:p>
            <a:pPr algn="ctr"/>
            <a:r>
              <a:rPr lang="en-US" sz="2400" b="1" dirty="0">
                <a:latin typeface="+mj-lt"/>
              </a:rPr>
              <a:t>Instructions for Use:</a:t>
            </a:r>
          </a:p>
        </p:txBody>
      </p:sp>
      <p:sp>
        <p:nvSpPr>
          <p:cNvPr id="11" name="Rectangle 10">
            <a:extLst>
              <a:ext uri="{FF2B5EF4-FFF2-40B4-BE49-F238E27FC236}">
                <a16:creationId xmlns:a16="http://schemas.microsoft.com/office/drawing/2014/main" id="{40ECB74E-A31B-4A5A-9007-919E83BCFB93}"/>
              </a:ext>
            </a:extLst>
          </p:cNvPr>
          <p:cNvSpPr/>
          <p:nvPr/>
        </p:nvSpPr>
        <p:spPr>
          <a:xfrm>
            <a:off x="1006485" y="5750417"/>
            <a:ext cx="7111268" cy="215444"/>
          </a:xfrm>
          <a:prstGeom prst="rect">
            <a:avLst/>
          </a:prstGeom>
        </p:spPr>
        <p:txBody>
          <a:bodyPr wrap="square">
            <a:spAutoFit/>
          </a:bodyPr>
          <a:lstStyle/>
          <a:p>
            <a:pPr>
              <a:tabLst>
                <a:tab pos="2743200" algn="ctr"/>
                <a:tab pos="5715000" algn="ctr"/>
                <a:tab pos="11320272" algn="r"/>
              </a:tabLst>
            </a:pPr>
            <a:r>
              <a:rPr lang="en-US" sz="800" b="1" dirty="0">
                <a:latin typeface="+mj-lt"/>
                <a:cs typeface="Arial" panose="020B0604020202020204" pitchFamily="34" charset="0"/>
              </a:rPr>
              <a:t>Page 1 of 1 </a:t>
            </a:r>
            <a:r>
              <a:rPr lang="en-US" sz="800" dirty="0">
                <a:latin typeface="+mj-lt"/>
                <a:cs typeface="Arial" panose="020B0604020202020204" pitchFamily="34" charset="0"/>
              </a:rPr>
              <a:t>	                       ©2020 AbbVie Inc.  North Chicago, IL 60064  US-</a:t>
            </a:r>
            <a:r>
              <a:rPr lang="en-US" sz="800" dirty="0" err="1">
                <a:latin typeface="+mj-lt"/>
                <a:cs typeface="Arial" panose="020B0604020202020204" pitchFamily="34" charset="0"/>
              </a:rPr>
              <a:t>ONCA</a:t>
            </a:r>
            <a:r>
              <a:rPr lang="en-US" sz="800" dirty="0">
                <a:latin typeface="+mj-lt"/>
                <a:cs typeface="Arial" panose="020B0604020202020204" pitchFamily="34" charset="0"/>
              </a:rPr>
              <a:t>-200029 May 2020  Produced in U.S.A	</a:t>
            </a:r>
            <a:r>
              <a:rPr lang="en-US" sz="800" b="1" dirty="0">
                <a:latin typeface="+mj-lt"/>
                <a:cs typeface="Arial" panose="020B0604020202020204" pitchFamily="34" charset="0"/>
              </a:rPr>
              <a:t> Version 2.0</a:t>
            </a:r>
          </a:p>
        </p:txBody>
      </p:sp>
    </p:spTree>
    <p:extLst>
      <p:ext uri="{BB962C8B-B14F-4D97-AF65-F5344CB8AC3E}">
        <p14:creationId xmlns:p14="http://schemas.microsoft.com/office/powerpoint/2010/main" val="300912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8183-E3CB-4375-B45C-38FC872FC9DA}"/>
              </a:ext>
            </a:extLst>
          </p:cNvPr>
          <p:cNvSpPr>
            <a:spLocks noGrp="1"/>
          </p:cNvSpPr>
          <p:nvPr>
            <p:ph type="title"/>
          </p:nvPr>
        </p:nvSpPr>
        <p:spPr/>
        <p:txBody>
          <a:bodyPr/>
          <a:lstStyle/>
          <a:p>
            <a:r>
              <a:rPr lang="en-US" dirty="0"/>
              <a:t>AML Epidemiology</a:t>
            </a:r>
          </a:p>
        </p:txBody>
      </p:sp>
      <p:sp>
        <p:nvSpPr>
          <p:cNvPr id="3" name="Content Placeholder 2">
            <a:extLst>
              <a:ext uri="{FF2B5EF4-FFF2-40B4-BE49-F238E27FC236}">
                <a16:creationId xmlns:a16="http://schemas.microsoft.com/office/drawing/2014/main" id="{12EA404E-175F-46CF-AB2E-227C99F6159A}"/>
              </a:ext>
            </a:extLst>
          </p:cNvPr>
          <p:cNvSpPr>
            <a:spLocks noGrp="1"/>
          </p:cNvSpPr>
          <p:nvPr>
            <p:ph type="body" sz="quarter" idx="13"/>
          </p:nvPr>
        </p:nvSpPr>
        <p:spPr/>
        <p:txBody>
          <a:bodyPr/>
          <a:lstStyle/>
          <a:p>
            <a:pPr marL="0" indent="0">
              <a:spcAft>
                <a:spcPts val="600"/>
              </a:spcAft>
              <a:buNone/>
            </a:pPr>
            <a:r>
              <a:rPr lang="en-US" dirty="0"/>
              <a:t>AML is the most common acute leukemia in adults, and the average lifetime risk of developing AML is about 0.5%. In the US, leukemia accounts for 3.5% of all new cancer cases, and AML accounts for 1.2%. While the death rates have remained stable from 2007–2016, the rates of new cases have been rising on average 2.0% each year over the last 10 years. In fact, the 5-year survival rate for AML is 28.3%.</a:t>
            </a:r>
          </a:p>
        </p:txBody>
      </p:sp>
      <p:sp>
        <p:nvSpPr>
          <p:cNvPr id="64" name="Rectangle: Rounded Corners 3">
            <a:extLst>
              <a:ext uri="{FF2B5EF4-FFF2-40B4-BE49-F238E27FC236}">
                <a16:creationId xmlns:a16="http://schemas.microsoft.com/office/drawing/2014/main" id="{EDD3E58E-D03D-4D55-9C73-C8286B268425}"/>
              </a:ext>
            </a:extLst>
          </p:cNvPr>
          <p:cNvSpPr/>
          <p:nvPr/>
        </p:nvSpPr>
        <p:spPr>
          <a:xfrm>
            <a:off x="638175" y="2510206"/>
            <a:ext cx="3948640" cy="2877794"/>
          </a:xfrm>
          <a:prstGeom prst="roundRect">
            <a:avLst>
              <a:gd name="adj" fmla="val 2280"/>
            </a:avLst>
          </a:prstGeom>
          <a:solidFill>
            <a:srgbClr val="EDED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a:ea typeface="+mn-ea"/>
              <a:cs typeface="+mn-cs"/>
            </a:endParaRPr>
          </a:p>
        </p:txBody>
      </p:sp>
      <p:sp>
        <p:nvSpPr>
          <p:cNvPr id="68" name="TextBox 67">
            <a:extLst>
              <a:ext uri="{FF2B5EF4-FFF2-40B4-BE49-F238E27FC236}">
                <a16:creationId xmlns:a16="http://schemas.microsoft.com/office/drawing/2014/main" id="{BA8DE045-B899-409B-B558-E27DB12681E2}"/>
              </a:ext>
            </a:extLst>
          </p:cNvPr>
          <p:cNvSpPr txBox="1"/>
          <p:nvPr/>
        </p:nvSpPr>
        <p:spPr>
          <a:xfrm>
            <a:off x="864536" y="3998325"/>
            <a:ext cx="1309137" cy="33855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Open Sans"/>
              </a:rPr>
              <a:t>Incidence in US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Open Sans"/>
              </a:rPr>
              <a:t>Per 100,000</a:t>
            </a:r>
          </a:p>
        </p:txBody>
      </p:sp>
      <p:sp>
        <p:nvSpPr>
          <p:cNvPr id="66" name="TextBox 65">
            <a:extLst>
              <a:ext uri="{FF2B5EF4-FFF2-40B4-BE49-F238E27FC236}">
                <a16:creationId xmlns:a16="http://schemas.microsoft.com/office/drawing/2014/main" id="{B8376860-8E6E-4EFE-9EA7-71E90AF35BCA}"/>
              </a:ext>
            </a:extLst>
          </p:cNvPr>
          <p:cNvSpPr txBox="1"/>
          <p:nvPr/>
        </p:nvSpPr>
        <p:spPr>
          <a:xfrm>
            <a:off x="3288420" y="3746634"/>
            <a:ext cx="1155185" cy="215444"/>
          </a:xfrm>
          <a:prstGeom prst="rect">
            <a:avLst/>
          </a:prstGeom>
          <a:noFill/>
        </p:spPr>
        <p:txBody>
          <a:bodyPr wrap="square" lIns="0" tIns="0" rIns="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20" normalizeH="0" baseline="0" noProof="0" dirty="0">
                <a:ln>
                  <a:noFill/>
                </a:ln>
                <a:solidFill>
                  <a:srgbClr val="000000"/>
                </a:solidFill>
                <a:effectLst/>
                <a:uLnTx/>
                <a:uFillTx/>
                <a:latin typeface="Open Sans"/>
              </a:rPr>
              <a:t>Women</a:t>
            </a:r>
            <a:endParaRPr kumimoji="0" lang="en-US" sz="1200" i="0" u="none" strike="noStrike" kern="0" cap="none" spc="-20" normalizeH="0" baseline="0" noProof="0" dirty="0">
              <a:ln>
                <a:noFill/>
              </a:ln>
              <a:solidFill>
                <a:srgbClr val="000000"/>
              </a:solidFill>
              <a:effectLst/>
              <a:uLnTx/>
              <a:uFillTx/>
              <a:latin typeface="Open Sans"/>
            </a:endParaRPr>
          </a:p>
        </p:txBody>
      </p:sp>
      <p:sp>
        <p:nvSpPr>
          <p:cNvPr id="67" name="Rectangle 66">
            <a:extLst>
              <a:ext uri="{FF2B5EF4-FFF2-40B4-BE49-F238E27FC236}">
                <a16:creationId xmlns:a16="http://schemas.microsoft.com/office/drawing/2014/main" id="{66C98FD6-1724-412B-B1E4-1F509EF137A5}"/>
              </a:ext>
            </a:extLst>
          </p:cNvPr>
          <p:cNvSpPr/>
          <p:nvPr/>
        </p:nvSpPr>
        <p:spPr>
          <a:xfrm>
            <a:off x="2147780" y="3934517"/>
            <a:ext cx="2289686" cy="496949"/>
          </a:xfrm>
          <a:prstGeom prst="rect">
            <a:avLst/>
          </a:prstGeom>
          <a:gradFill>
            <a:gsLst>
              <a:gs pos="100000">
                <a:srgbClr val="FFFFFF"/>
              </a:gs>
              <a:gs pos="0">
                <a:srgbClr val="FFFFFF">
                  <a:lumMod val="95000"/>
                </a:srgbClr>
              </a:gs>
            </a:gsLst>
            <a:lin ang="16200000" scaled="0"/>
          </a:gradFill>
          <a:ln w="12700" cap="flat" cmpd="sng" algn="ctr">
            <a:noFill/>
            <a:prstDash val="solid"/>
            <a:miter lim="800000"/>
          </a:ln>
          <a:effectLst>
            <a:innerShdw blurRad="25400" dist="25400" dir="13500000">
              <a:prstClr val="black">
                <a:alpha val="15000"/>
              </a:prstClr>
            </a:inn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9" name="TextBox 68">
            <a:extLst>
              <a:ext uri="{FF2B5EF4-FFF2-40B4-BE49-F238E27FC236}">
                <a16:creationId xmlns:a16="http://schemas.microsoft.com/office/drawing/2014/main" id="{B8CFE8AE-351E-464A-8AA2-C539B29EDB57}"/>
              </a:ext>
            </a:extLst>
          </p:cNvPr>
          <p:cNvSpPr txBox="1"/>
          <p:nvPr/>
        </p:nvSpPr>
        <p:spPr>
          <a:xfrm>
            <a:off x="2147779" y="3746634"/>
            <a:ext cx="1134495" cy="215444"/>
          </a:xfrm>
          <a:prstGeom prst="rect">
            <a:avLst/>
          </a:prstGeom>
          <a:noFill/>
        </p:spPr>
        <p:txBody>
          <a:bodyPr wrap="square" lIns="0" tIns="0" rIns="0" b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srgbClr val="000000"/>
                </a:solidFill>
                <a:effectLst/>
                <a:uLnTx/>
                <a:uFillTx/>
                <a:latin typeface="Open Sans"/>
              </a:rPr>
              <a:t>Men</a:t>
            </a:r>
          </a:p>
        </p:txBody>
      </p:sp>
      <p:cxnSp>
        <p:nvCxnSpPr>
          <p:cNvPr id="70" name="Straight Connector 69">
            <a:extLst>
              <a:ext uri="{FF2B5EF4-FFF2-40B4-BE49-F238E27FC236}">
                <a16:creationId xmlns:a16="http://schemas.microsoft.com/office/drawing/2014/main" id="{8DEDDFA5-9543-4B41-AF76-D8F0AB2070A3}"/>
              </a:ext>
            </a:extLst>
          </p:cNvPr>
          <p:cNvCxnSpPr>
            <a:cxnSpLocks/>
            <a:stCxn id="67" idx="0"/>
            <a:endCxn id="67" idx="2"/>
          </p:cNvCxnSpPr>
          <p:nvPr/>
        </p:nvCxnSpPr>
        <p:spPr>
          <a:xfrm>
            <a:off x="3292623" y="3934517"/>
            <a:ext cx="0" cy="496949"/>
          </a:xfrm>
          <a:prstGeom prst="line">
            <a:avLst/>
          </a:prstGeom>
          <a:noFill/>
          <a:ln w="12700" cap="flat" cmpd="sng" algn="ctr">
            <a:solidFill>
              <a:srgbClr val="FFFFFF">
                <a:lumMod val="85000"/>
              </a:srgbClr>
            </a:solidFill>
            <a:prstDash val="solid"/>
            <a:miter lim="800000"/>
          </a:ln>
          <a:effectLst/>
        </p:spPr>
      </p:cxnSp>
      <p:sp>
        <p:nvSpPr>
          <p:cNvPr id="71" name="TextBox 70">
            <a:extLst>
              <a:ext uri="{FF2B5EF4-FFF2-40B4-BE49-F238E27FC236}">
                <a16:creationId xmlns:a16="http://schemas.microsoft.com/office/drawing/2014/main" id="{F6D77A62-923E-4601-A3D4-EC07B6D2F46F}"/>
              </a:ext>
            </a:extLst>
          </p:cNvPr>
          <p:cNvSpPr txBox="1"/>
          <p:nvPr/>
        </p:nvSpPr>
        <p:spPr>
          <a:xfrm>
            <a:off x="2267721" y="4013714"/>
            <a:ext cx="894610" cy="338554"/>
          </a:xfrm>
          <a:prstGeom prst="rect">
            <a:avLst/>
          </a:prstGeom>
          <a:noFill/>
        </p:spPr>
        <p:txBody>
          <a:bodyPr wrap="square" lIns="0" tIns="0" rIns="0" bIns="0" rtlCol="0">
            <a:spAutoFit/>
          </a:bodyPr>
          <a:lstStyle/>
          <a:p>
            <a:pPr algn="ctr" defTabSz="914400"/>
            <a:r>
              <a:rPr lang="en-US" sz="1100" b="1" dirty="0">
                <a:solidFill>
                  <a:srgbClr val="001B6C"/>
                </a:solidFill>
                <a:latin typeface="Open Sans"/>
              </a:rPr>
              <a:t>4.3</a:t>
            </a:r>
            <a:br>
              <a:rPr lang="en-US" sz="1100" b="1" dirty="0">
                <a:solidFill>
                  <a:srgbClr val="001B6C"/>
                </a:solidFill>
                <a:latin typeface="Open Sans"/>
              </a:rPr>
            </a:br>
            <a:r>
              <a:rPr lang="en-US" sz="1100" b="1" dirty="0">
                <a:solidFill>
                  <a:srgbClr val="001B6C"/>
                </a:solidFill>
                <a:latin typeface="Open Sans"/>
              </a:rPr>
              <a:t>cases</a:t>
            </a:r>
          </a:p>
        </p:txBody>
      </p:sp>
      <p:sp>
        <p:nvSpPr>
          <p:cNvPr id="72" name="TextBox 71">
            <a:extLst>
              <a:ext uri="{FF2B5EF4-FFF2-40B4-BE49-F238E27FC236}">
                <a16:creationId xmlns:a16="http://schemas.microsoft.com/office/drawing/2014/main" id="{C4C237D4-3C75-419D-B33C-A5D105A488F2}"/>
              </a:ext>
            </a:extLst>
          </p:cNvPr>
          <p:cNvSpPr txBox="1"/>
          <p:nvPr/>
        </p:nvSpPr>
        <p:spPr>
          <a:xfrm>
            <a:off x="3518492" y="4013714"/>
            <a:ext cx="695041" cy="338554"/>
          </a:xfrm>
          <a:prstGeom prst="rect">
            <a:avLst/>
          </a:prstGeom>
          <a:noFill/>
        </p:spPr>
        <p:txBody>
          <a:bodyPr wrap="square" lIns="0" tIns="0" rIns="0" bIns="0" rtlCol="0" anchor="ctr">
            <a:spAutoFit/>
          </a:bodyPr>
          <a:lstStyle/>
          <a:p>
            <a:pPr algn="ctr" defTabSz="914400"/>
            <a:r>
              <a:rPr lang="en-US" sz="1100" b="1" dirty="0">
                <a:solidFill>
                  <a:srgbClr val="001B6C"/>
                </a:solidFill>
                <a:latin typeface="Open Sans"/>
              </a:rPr>
              <a:t>4.3</a:t>
            </a:r>
          </a:p>
          <a:p>
            <a:pPr algn="ctr" defTabSz="914400"/>
            <a:r>
              <a:rPr lang="en-US" sz="1100" b="1" dirty="0">
                <a:solidFill>
                  <a:srgbClr val="001B6C"/>
                </a:solidFill>
                <a:latin typeface="Open Sans"/>
              </a:rPr>
              <a:t> cases</a:t>
            </a:r>
          </a:p>
        </p:txBody>
      </p:sp>
      <p:sp>
        <p:nvSpPr>
          <p:cNvPr id="76" name="TextBox 75">
            <a:extLst>
              <a:ext uri="{FF2B5EF4-FFF2-40B4-BE49-F238E27FC236}">
                <a16:creationId xmlns:a16="http://schemas.microsoft.com/office/drawing/2014/main" id="{EDEC93E5-DD6C-4A99-92B9-B75B3933C387}"/>
              </a:ext>
            </a:extLst>
          </p:cNvPr>
          <p:cNvSpPr txBox="1"/>
          <p:nvPr/>
        </p:nvSpPr>
        <p:spPr>
          <a:xfrm>
            <a:off x="864536" y="3101199"/>
            <a:ext cx="1189195" cy="33855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Open Sans"/>
              </a:rPr>
              <a:t>2019 US Statistics</a:t>
            </a:r>
          </a:p>
        </p:txBody>
      </p:sp>
      <p:sp>
        <p:nvSpPr>
          <p:cNvPr id="74" name="TextBox 73">
            <a:extLst>
              <a:ext uri="{FF2B5EF4-FFF2-40B4-BE49-F238E27FC236}">
                <a16:creationId xmlns:a16="http://schemas.microsoft.com/office/drawing/2014/main" id="{7CDAFF78-AD35-4500-A04E-EF19742CD666}"/>
              </a:ext>
            </a:extLst>
          </p:cNvPr>
          <p:cNvSpPr txBox="1"/>
          <p:nvPr/>
        </p:nvSpPr>
        <p:spPr>
          <a:xfrm>
            <a:off x="3279975" y="2643543"/>
            <a:ext cx="1172074" cy="384721"/>
          </a:xfrm>
          <a:prstGeom prst="rect">
            <a:avLst/>
          </a:prstGeom>
          <a:noFill/>
        </p:spPr>
        <p:txBody>
          <a:bodyPr wrap="square" lIns="0" tIns="0" rIns="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20" normalizeH="0" baseline="0" noProof="0" dirty="0">
                <a:ln>
                  <a:noFill/>
                </a:ln>
                <a:solidFill>
                  <a:srgbClr val="000000"/>
                </a:solidFill>
                <a:effectLst/>
                <a:uLnTx/>
                <a:uFillTx/>
                <a:latin typeface="Open Sans"/>
              </a:rPr>
              <a:t>Estimated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20" normalizeH="0" baseline="0" noProof="0" dirty="0">
                <a:ln>
                  <a:noFill/>
                </a:ln>
                <a:solidFill>
                  <a:srgbClr val="000000"/>
                </a:solidFill>
                <a:effectLst/>
                <a:uLnTx/>
                <a:uFillTx/>
                <a:latin typeface="Open Sans"/>
              </a:rPr>
              <a:t>Deaths</a:t>
            </a:r>
            <a:endParaRPr kumimoji="0" lang="en-US" sz="1200" b="1" i="0" u="none" strike="noStrike" kern="0" cap="none" spc="-20" normalizeH="0" baseline="0" noProof="0" dirty="0">
              <a:ln>
                <a:noFill/>
              </a:ln>
              <a:solidFill>
                <a:srgbClr val="000000"/>
              </a:solidFill>
              <a:effectLst/>
              <a:uLnTx/>
              <a:uFillTx/>
              <a:latin typeface="Open Sans"/>
            </a:endParaRPr>
          </a:p>
        </p:txBody>
      </p:sp>
      <p:sp>
        <p:nvSpPr>
          <p:cNvPr id="75" name="Rectangle 74">
            <a:extLst>
              <a:ext uri="{FF2B5EF4-FFF2-40B4-BE49-F238E27FC236}">
                <a16:creationId xmlns:a16="http://schemas.microsoft.com/office/drawing/2014/main" id="{56608453-2A2C-45E0-864D-323ECB8A8F13}"/>
              </a:ext>
            </a:extLst>
          </p:cNvPr>
          <p:cNvSpPr/>
          <p:nvPr/>
        </p:nvSpPr>
        <p:spPr>
          <a:xfrm>
            <a:off x="2147779" y="3007108"/>
            <a:ext cx="2289686" cy="496950"/>
          </a:xfrm>
          <a:prstGeom prst="rect">
            <a:avLst/>
          </a:prstGeom>
          <a:gradFill>
            <a:gsLst>
              <a:gs pos="100000">
                <a:srgbClr val="FFFFFF"/>
              </a:gs>
              <a:gs pos="0">
                <a:srgbClr val="FFFFFF">
                  <a:lumMod val="95000"/>
                </a:srgbClr>
              </a:gs>
            </a:gsLst>
            <a:lin ang="16200000" scaled="0"/>
          </a:gradFill>
          <a:ln w="12700" cap="flat" cmpd="sng" algn="ctr">
            <a:noFill/>
            <a:prstDash val="solid"/>
            <a:miter lim="800000"/>
          </a:ln>
          <a:effectLst>
            <a:innerShdw blurRad="25400" dist="25400" dir="13500000">
              <a:prstClr val="black">
                <a:alpha val="15000"/>
              </a:prstClr>
            </a:inn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7" name="TextBox 76">
            <a:extLst>
              <a:ext uri="{FF2B5EF4-FFF2-40B4-BE49-F238E27FC236}">
                <a16:creationId xmlns:a16="http://schemas.microsoft.com/office/drawing/2014/main" id="{B720B911-BA0E-4568-95A7-8D90D6B83F57}"/>
              </a:ext>
            </a:extLst>
          </p:cNvPr>
          <p:cNvSpPr txBox="1"/>
          <p:nvPr/>
        </p:nvSpPr>
        <p:spPr>
          <a:xfrm>
            <a:off x="2273217" y="2643543"/>
            <a:ext cx="883618" cy="384721"/>
          </a:xfrm>
          <a:prstGeom prst="rect">
            <a:avLst/>
          </a:prstGeom>
          <a:noFill/>
        </p:spPr>
        <p:txBody>
          <a:bodyPr wrap="square" lIns="0" tIns="0" rIns="0" b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Open Sans"/>
              </a:rPr>
              <a:t>Estimated New Cases</a:t>
            </a:r>
          </a:p>
        </p:txBody>
      </p:sp>
      <p:cxnSp>
        <p:nvCxnSpPr>
          <p:cNvPr id="78" name="Straight Connector 77">
            <a:extLst>
              <a:ext uri="{FF2B5EF4-FFF2-40B4-BE49-F238E27FC236}">
                <a16:creationId xmlns:a16="http://schemas.microsoft.com/office/drawing/2014/main" id="{8035BAC4-A03A-41B4-BD5E-BE518E813485}"/>
              </a:ext>
            </a:extLst>
          </p:cNvPr>
          <p:cNvCxnSpPr>
            <a:cxnSpLocks/>
            <a:stCxn id="75" idx="0"/>
            <a:endCxn id="75" idx="2"/>
          </p:cNvCxnSpPr>
          <p:nvPr/>
        </p:nvCxnSpPr>
        <p:spPr>
          <a:xfrm>
            <a:off x="3292622" y="3007108"/>
            <a:ext cx="0" cy="496950"/>
          </a:xfrm>
          <a:prstGeom prst="line">
            <a:avLst/>
          </a:prstGeom>
          <a:noFill/>
          <a:ln w="12700" cap="flat" cmpd="sng" algn="ctr">
            <a:solidFill>
              <a:srgbClr val="FFFFFF">
                <a:lumMod val="85000"/>
              </a:srgbClr>
            </a:solidFill>
            <a:prstDash val="solid"/>
            <a:miter lim="800000"/>
          </a:ln>
          <a:effectLst/>
        </p:spPr>
      </p:cxnSp>
      <p:sp>
        <p:nvSpPr>
          <p:cNvPr id="79" name="TextBox 78">
            <a:extLst>
              <a:ext uri="{FF2B5EF4-FFF2-40B4-BE49-F238E27FC236}">
                <a16:creationId xmlns:a16="http://schemas.microsoft.com/office/drawing/2014/main" id="{F781F4F6-E5C9-4EB3-A79F-9FA9302FBDBF}"/>
              </a:ext>
            </a:extLst>
          </p:cNvPr>
          <p:cNvSpPr txBox="1"/>
          <p:nvPr/>
        </p:nvSpPr>
        <p:spPr>
          <a:xfrm>
            <a:off x="2267721" y="3170945"/>
            <a:ext cx="894610" cy="169277"/>
          </a:xfrm>
          <a:prstGeom prst="rect">
            <a:avLst/>
          </a:prstGeom>
          <a:noFill/>
        </p:spPr>
        <p:txBody>
          <a:bodyPr wrap="square" lIns="0" tIns="0" rIns="0" bIns="0" rtlCol="0">
            <a:spAutoFit/>
          </a:bodyPr>
          <a:lstStyle/>
          <a:p>
            <a:pPr algn="ctr" defTabSz="914400"/>
            <a:r>
              <a:rPr lang="en-US" sz="1100" b="1" dirty="0">
                <a:solidFill>
                  <a:srgbClr val="001B6C"/>
                </a:solidFill>
                <a:latin typeface="Open Sans"/>
              </a:rPr>
              <a:t>21,450</a:t>
            </a:r>
          </a:p>
        </p:txBody>
      </p:sp>
      <p:sp>
        <p:nvSpPr>
          <p:cNvPr id="80" name="TextBox 79">
            <a:extLst>
              <a:ext uri="{FF2B5EF4-FFF2-40B4-BE49-F238E27FC236}">
                <a16:creationId xmlns:a16="http://schemas.microsoft.com/office/drawing/2014/main" id="{AD2D536F-1061-47C9-8559-EE159961AC06}"/>
              </a:ext>
            </a:extLst>
          </p:cNvPr>
          <p:cNvSpPr txBox="1"/>
          <p:nvPr/>
        </p:nvSpPr>
        <p:spPr>
          <a:xfrm>
            <a:off x="3518492" y="3170945"/>
            <a:ext cx="695041" cy="169277"/>
          </a:xfrm>
          <a:prstGeom prst="rect">
            <a:avLst/>
          </a:prstGeom>
          <a:noFill/>
        </p:spPr>
        <p:txBody>
          <a:bodyPr wrap="square" lIns="0" tIns="0" rIns="0" bIns="0" rtlCol="0">
            <a:spAutoFit/>
          </a:bodyPr>
          <a:lstStyle/>
          <a:p>
            <a:pPr algn="ctr" defTabSz="914400"/>
            <a:r>
              <a:rPr lang="en-US" sz="1100" b="1" dirty="0">
                <a:solidFill>
                  <a:srgbClr val="001B6C"/>
                </a:solidFill>
                <a:latin typeface="Open Sans"/>
              </a:rPr>
              <a:t>10,920</a:t>
            </a:r>
          </a:p>
        </p:txBody>
      </p:sp>
      <p:sp>
        <p:nvSpPr>
          <p:cNvPr id="85" name="TextBox 84">
            <a:extLst>
              <a:ext uri="{FF2B5EF4-FFF2-40B4-BE49-F238E27FC236}">
                <a16:creationId xmlns:a16="http://schemas.microsoft.com/office/drawing/2014/main" id="{1AA7A9BD-4124-41F7-8634-3A97C991BE3D}"/>
              </a:ext>
            </a:extLst>
          </p:cNvPr>
          <p:cNvSpPr txBox="1"/>
          <p:nvPr/>
        </p:nvSpPr>
        <p:spPr>
          <a:xfrm>
            <a:off x="864536" y="4776790"/>
            <a:ext cx="1189195" cy="384721"/>
          </a:xfrm>
          <a:prstGeom prst="rect">
            <a:avLst/>
          </a:prstGeom>
          <a:noFill/>
        </p:spPr>
        <p:txBody>
          <a:bodyPr wrap="square" lIns="0" tIns="0" rIns="0" bIns="4572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Open Sans"/>
              </a:rPr>
              <a:t>5-year </a:t>
            </a:r>
            <a:br>
              <a:rPr kumimoji="0" lang="en-US" sz="1100" b="1" i="0" u="none" strike="noStrike" kern="0" cap="none" spc="0" normalizeH="0" baseline="0" noProof="0" dirty="0">
                <a:ln>
                  <a:noFill/>
                </a:ln>
                <a:solidFill>
                  <a:srgbClr val="000000"/>
                </a:solidFill>
                <a:effectLst/>
                <a:uLnTx/>
                <a:uFillTx/>
                <a:latin typeface="Open Sans"/>
              </a:rPr>
            </a:br>
            <a:r>
              <a:rPr kumimoji="0" lang="en-US" sz="1100" b="1" i="0" u="none" strike="noStrike" kern="0" cap="none" spc="0" normalizeH="0" baseline="0" noProof="0" dirty="0">
                <a:ln>
                  <a:noFill/>
                </a:ln>
                <a:solidFill>
                  <a:srgbClr val="000000"/>
                </a:solidFill>
                <a:effectLst/>
                <a:uLnTx/>
                <a:uFillTx/>
                <a:latin typeface="Open Sans"/>
              </a:rPr>
              <a:t>Survival Rate</a:t>
            </a:r>
          </a:p>
        </p:txBody>
      </p:sp>
      <p:sp>
        <p:nvSpPr>
          <p:cNvPr id="83" name="Rectangle 82">
            <a:extLst>
              <a:ext uri="{FF2B5EF4-FFF2-40B4-BE49-F238E27FC236}">
                <a16:creationId xmlns:a16="http://schemas.microsoft.com/office/drawing/2014/main" id="{7F6A3F2C-DFE6-4AF6-B009-91D71C5E826B}"/>
              </a:ext>
            </a:extLst>
          </p:cNvPr>
          <p:cNvSpPr/>
          <p:nvPr/>
        </p:nvSpPr>
        <p:spPr>
          <a:xfrm>
            <a:off x="2147778" y="4736065"/>
            <a:ext cx="2289675" cy="496949"/>
          </a:xfrm>
          <a:prstGeom prst="rect">
            <a:avLst/>
          </a:prstGeom>
          <a:gradFill>
            <a:gsLst>
              <a:gs pos="100000">
                <a:srgbClr val="FFFFFF"/>
              </a:gs>
              <a:gs pos="0">
                <a:srgbClr val="FFFFFF">
                  <a:lumMod val="95000"/>
                </a:srgbClr>
              </a:gs>
            </a:gsLst>
            <a:lin ang="16200000" scaled="0"/>
          </a:gradFill>
          <a:ln w="12700" cap="flat" cmpd="sng" algn="ctr">
            <a:noFill/>
            <a:prstDash val="solid"/>
            <a:miter lim="800000"/>
          </a:ln>
          <a:effectLst>
            <a:innerShdw blurRad="25400" dist="25400" dir="13500000">
              <a:prstClr val="black">
                <a:alpha val="15000"/>
              </a:prstClr>
            </a:inn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6" name="TextBox 85">
            <a:extLst>
              <a:ext uri="{FF2B5EF4-FFF2-40B4-BE49-F238E27FC236}">
                <a16:creationId xmlns:a16="http://schemas.microsoft.com/office/drawing/2014/main" id="{2A200177-9A91-4EAD-A5FF-C0C600E5FCCB}"/>
              </a:ext>
            </a:extLst>
          </p:cNvPr>
          <p:cNvSpPr txBox="1"/>
          <p:nvPr/>
        </p:nvSpPr>
        <p:spPr>
          <a:xfrm>
            <a:off x="2845310" y="4899901"/>
            <a:ext cx="894610" cy="169277"/>
          </a:xfrm>
          <a:prstGeom prst="rect">
            <a:avLst/>
          </a:prstGeom>
          <a:noFill/>
        </p:spPr>
        <p:txBody>
          <a:bodyPr wrap="square" lIns="0" tIns="0" rIns="0" bIns="0" rtlCol="0">
            <a:spAutoFit/>
          </a:bodyPr>
          <a:lstStyle/>
          <a:p>
            <a:pPr algn="ctr" defTabSz="914400"/>
            <a:r>
              <a:rPr lang="en-US" sz="1100" b="1" dirty="0">
                <a:solidFill>
                  <a:srgbClr val="001B6C"/>
                </a:solidFill>
                <a:latin typeface="Open Sans"/>
              </a:rPr>
              <a:t>28.3%</a:t>
            </a:r>
          </a:p>
        </p:txBody>
      </p:sp>
      <p:graphicFrame>
        <p:nvGraphicFramePr>
          <p:cNvPr id="6" name="Chart 5">
            <a:extLst>
              <a:ext uri="{FF2B5EF4-FFF2-40B4-BE49-F238E27FC236}">
                <a16:creationId xmlns:a16="http://schemas.microsoft.com/office/drawing/2014/main" id="{ACF1CD3F-02A1-45CF-9CBE-703997BB9F2A}"/>
              </a:ext>
            </a:extLst>
          </p:cNvPr>
          <p:cNvGraphicFramePr/>
          <p:nvPr>
            <p:extLst>
              <p:ext uri="{D42A27DB-BD31-4B8C-83A1-F6EECF244321}">
                <p14:modId xmlns:p14="http://schemas.microsoft.com/office/powerpoint/2010/main" val="976884918"/>
              </p:ext>
            </p:extLst>
          </p:nvPr>
        </p:nvGraphicFramePr>
        <p:xfrm>
          <a:off x="4055546" y="2827031"/>
          <a:ext cx="5115193" cy="2960388"/>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a:extLst>
              <a:ext uri="{FF2B5EF4-FFF2-40B4-BE49-F238E27FC236}">
                <a16:creationId xmlns:a16="http://schemas.microsoft.com/office/drawing/2014/main" id="{E6A90766-9DC6-45C1-B422-93228DFD819B}"/>
              </a:ext>
            </a:extLst>
          </p:cNvPr>
          <p:cNvCxnSpPr>
            <a:cxnSpLocks/>
          </p:cNvCxnSpPr>
          <p:nvPr/>
        </p:nvCxnSpPr>
        <p:spPr>
          <a:xfrm>
            <a:off x="815178" y="3618331"/>
            <a:ext cx="3622275"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020005-823E-4DED-87A2-D0D021C4858D}"/>
              </a:ext>
            </a:extLst>
          </p:cNvPr>
          <p:cNvSpPr txBox="1"/>
          <p:nvPr/>
        </p:nvSpPr>
        <p:spPr>
          <a:xfrm>
            <a:off x="4586815" y="2510206"/>
            <a:ext cx="3976160" cy="261610"/>
          </a:xfrm>
          <a:prstGeom prst="rect">
            <a:avLst/>
          </a:prstGeom>
          <a:noFill/>
        </p:spPr>
        <p:txBody>
          <a:bodyPr wrap="square" lIns="0" rIns="0" rtlCol="0">
            <a:spAutoFit/>
          </a:bodyPr>
          <a:lstStyle/>
          <a:p>
            <a:pPr algn="ctr"/>
            <a:r>
              <a:rPr lang="en-US" sz="11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Relative Frequency of Leukemia Subtypes</a:t>
            </a:r>
          </a:p>
        </p:txBody>
      </p:sp>
      <p:sp>
        <p:nvSpPr>
          <p:cNvPr id="13" name="TextBox 12">
            <a:extLst>
              <a:ext uri="{FF2B5EF4-FFF2-40B4-BE49-F238E27FC236}">
                <a16:creationId xmlns:a16="http://schemas.microsoft.com/office/drawing/2014/main" id="{11DD8745-6599-47D2-9346-1F2866327DF8}"/>
              </a:ext>
            </a:extLst>
          </p:cNvPr>
          <p:cNvSpPr txBox="1"/>
          <p:nvPr/>
        </p:nvSpPr>
        <p:spPr>
          <a:xfrm>
            <a:off x="4586816" y="5473520"/>
            <a:ext cx="3976160" cy="338554"/>
          </a:xfrm>
          <a:prstGeom prst="rect">
            <a:avLst/>
          </a:prstGeom>
          <a:noFill/>
        </p:spPr>
        <p:txBody>
          <a:bodyPr wrap="square" lIns="0" rIns="0" rtlCol="0">
            <a:spAutoFit/>
          </a:bodyPr>
          <a:lstStyle/>
          <a:p>
            <a:pPr algn="ctr"/>
            <a:r>
              <a:rPr lang="en-US" sz="800" dirty="0">
                <a:latin typeface="Open Sans" panose="020B0606030504020204" pitchFamily="34" charset="0"/>
                <a:ea typeface="Open Sans" panose="020B0606030504020204" pitchFamily="34" charset="0"/>
                <a:cs typeface="Open Sans" panose="020B0606030504020204" pitchFamily="34" charset="0"/>
              </a:rPr>
              <a:t>AML=acute myeloid leukemia; ALL=acute lymphocytic leukemia; </a:t>
            </a:r>
            <a:br>
              <a:rPr lang="en-US" sz="800" dirty="0">
                <a:latin typeface="Open Sans" panose="020B0606030504020204" pitchFamily="34" charset="0"/>
                <a:ea typeface="Open Sans" panose="020B0606030504020204" pitchFamily="34" charset="0"/>
                <a:cs typeface="Open Sans" panose="020B0606030504020204" pitchFamily="34" charset="0"/>
              </a:rPr>
            </a:br>
            <a:r>
              <a:rPr lang="en-US" sz="800" dirty="0">
                <a:latin typeface="Open Sans" panose="020B0606030504020204" pitchFamily="34" charset="0"/>
                <a:ea typeface="Open Sans" panose="020B0606030504020204" pitchFamily="34" charset="0"/>
                <a:cs typeface="Open Sans" panose="020B0606030504020204" pitchFamily="34" charset="0"/>
              </a:rPr>
              <a:t>CML=chronic myeloid leukemia; CLL=chronic lymphocytic leukemia</a:t>
            </a:r>
          </a:p>
        </p:txBody>
      </p:sp>
      <p:sp>
        <p:nvSpPr>
          <p:cNvPr id="35" name="TextBox 34">
            <a:extLst>
              <a:ext uri="{FF2B5EF4-FFF2-40B4-BE49-F238E27FC236}">
                <a16:creationId xmlns:a16="http://schemas.microsoft.com/office/drawing/2014/main" id="{2D6A7245-6D2E-44AC-8283-6754A23FD9D8}"/>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Tap here to check in with Rodney</a:t>
            </a:r>
          </a:p>
        </p:txBody>
      </p:sp>
      <p:grpSp>
        <p:nvGrpSpPr>
          <p:cNvPr id="5" name="Group 4">
            <a:extLst>
              <a:ext uri="{FF2B5EF4-FFF2-40B4-BE49-F238E27FC236}">
                <a16:creationId xmlns:a16="http://schemas.microsoft.com/office/drawing/2014/main" id="{BB9D3D64-DE58-49BD-B497-46AA3BEF5610}"/>
              </a:ext>
            </a:extLst>
          </p:cNvPr>
          <p:cNvGrpSpPr/>
          <p:nvPr/>
        </p:nvGrpSpPr>
        <p:grpSpPr>
          <a:xfrm>
            <a:off x="728509" y="5780493"/>
            <a:ext cx="337211" cy="337211"/>
            <a:chOff x="728509" y="5780493"/>
            <a:chExt cx="337211" cy="337211"/>
          </a:xfrm>
        </p:grpSpPr>
        <p:sp>
          <p:nvSpPr>
            <p:cNvPr id="30" name="Oval 29">
              <a:extLst>
                <a:ext uri="{FF2B5EF4-FFF2-40B4-BE49-F238E27FC236}">
                  <a16:creationId xmlns:a16="http://schemas.microsoft.com/office/drawing/2014/main" id="{4D445CDE-33D7-44ED-9CE1-F1673540C016}"/>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6" name="Graphic 30">
              <a:extLst>
                <a:ext uri="{FF2B5EF4-FFF2-40B4-BE49-F238E27FC236}">
                  <a16:creationId xmlns:a16="http://schemas.microsoft.com/office/drawing/2014/main" id="{DC69A0B4-AE89-438B-BE93-EAF90535D39C}"/>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cxnSp>
        <p:nvCxnSpPr>
          <p:cNvPr id="48" name="Straight Connector 47">
            <a:extLst>
              <a:ext uri="{FF2B5EF4-FFF2-40B4-BE49-F238E27FC236}">
                <a16:creationId xmlns:a16="http://schemas.microsoft.com/office/drawing/2014/main" id="{CE132B5F-EC09-4991-859D-EB646D97F920}"/>
              </a:ext>
            </a:extLst>
          </p:cNvPr>
          <p:cNvCxnSpPr>
            <a:cxnSpLocks/>
          </p:cNvCxnSpPr>
          <p:nvPr/>
        </p:nvCxnSpPr>
        <p:spPr>
          <a:xfrm>
            <a:off x="785398" y="4592319"/>
            <a:ext cx="3652055"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18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9977D0C-6481-4B61-AAA0-5254C819B1F8}"/>
              </a:ext>
            </a:extLst>
          </p:cNvPr>
          <p:cNvSpPr>
            <a:spLocks noGrp="1"/>
          </p:cNvSpPr>
          <p:nvPr>
            <p:ph type="title"/>
          </p:nvPr>
        </p:nvSpPr>
        <p:spPr/>
        <p:txBody>
          <a:bodyPr/>
          <a:lstStyle/>
          <a:p>
            <a:r>
              <a:rPr lang="en-US" dirty="0"/>
              <a:t>Rodney the AML Patient</a:t>
            </a:r>
            <a:br>
              <a:rPr lang="en-US" dirty="0"/>
            </a:br>
            <a:endParaRPr lang="en-US" dirty="0"/>
          </a:p>
        </p:txBody>
      </p:sp>
      <p:sp>
        <p:nvSpPr>
          <p:cNvPr id="23" name="Content Placeholder 22">
            <a:extLst>
              <a:ext uri="{FF2B5EF4-FFF2-40B4-BE49-F238E27FC236}">
                <a16:creationId xmlns:a16="http://schemas.microsoft.com/office/drawing/2014/main" id="{17F0595D-DFEE-46C1-BBA9-53C6FA4DA328}"/>
              </a:ext>
            </a:extLst>
          </p:cNvPr>
          <p:cNvSpPr>
            <a:spLocks noGrp="1"/>
          </p:cNvSpPr>
          <p:nvPr>
            <p:ph sz="quarter" idx="11"/>
          </p:nvPr>
        </p:nvSpPr>
        <p:spPr/>
        <p:txBody>
          <a:bodyPr lIns="91440" tIns="45720" rIns="91440"/>
          <a:lstStyle/>
          <a:p>
            <a:pPr>
              <a:lnSpc>
                <a:spcPct val="120000"/>
              </a:lnSpc>
              <a:spcBef>
                <a:spcPts val="0"/>
              </a:spcBef>
            </a:pPr>
            <a:r>
              <a:rPr lang="en-US" sz="1100" b="0" dirty="0"/>
              <a:t>Although AML is the most common form of acute leukemia, it is overall a rare form of cancer. Since I was diagnosed very recently, I haven’t had the chance to meet many other patients, but after researching my disease online, I’ve found some quick facts. I’m around the typical age of most patients when they are diagnosed with AML. In fact, the majority of AML patients are over the age of 60. </a:t>
            </a:r>
          </a:p>
        </p:txBody>
      </p:sp>
      <p:pic>
        <p:nvPicPr>
          <p:cNvPr id="6" name="Picture 5" descr="A person sitting on a bench&#10;&#10;Description automatically generated">
            <a:extLst>
              <a:ext uri="{FF2B5EF4-FFF2-40B4-BE49-F238E27FC236}">
                <a16:creationId xmlns:a16="http://schemas.microsoft.com/office/drawing/2014/main" id="{B3AC5052-1ED7-40C6-AE6C-10B49F044EFD}"/>
              </a:ext>
            </a:extLst>
          </p:cNvPr>
          <p:cNvPicPr>
            <a:picLocks noChangeAspect="1"/>
          </p:cNvPicPr>
          <p:nvPr/>
        </p:nvPicPr>
        <p:blipFill rotWithShape="1">
          <a:blip r:embed="rId3">
            <a:extLst>
              <a:ext uri="{28A0092B-C50C-407E-A947-70E740481C1C}">
                <a14:useLocalDpi xmlns:a14="http://schemas.microsoft.com/office/drawing/2010/main"/>
              </a:ext>
            </a:extLst>
          </a:blip>
          <a:srcRect l="47205" t="15135" r="18668" b="5483"/>
          <a:stretch/>
        </p:blipFill>
        <p:spPr>
          <a:xfrm>
            <a:off x="638175" y="1319214"/>
            <a:ext cx="3140074" cy="4868862"/>
          </a:xfrm>
          <a:prstGeom prst="rect">
            <a:avLst/>
          </a:prstGeom>
        </p:spPr>
      </p:pic>
    </p:spTree>
    <p:extLst>
      <p:ext uri="{BB962C8B-B14F-4D97-AF65-F5344CB8AC3E}">
        <p14:creationId xmlns:p14="http://schemas.microsoft.com/office/powerpoint/2010/main" val="1304766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62" hidden="1">
            <a:extLst>
              <a:ext uri="{FF2B5EF4-FFF2-40B4-BE49-F238E27FC236}">
                <a16:creationId xmlns:a16="http://schemas.microsoft.com/office/drawing/2014/main" id="{71E679CA-F8CF-45A8-9C53-36C69D50A1E9}"/>
              </a:ext>
            </a:extLst>
          </p:cNvPr>
          <p:cNvSpPr/>
          <p:nvPr/>
        </p:nvSpPr>
        <p:spPr>
          <a:xfrm>
            <a:off x="8477875" y="1466204"/>
            <a:ext cx="4156985" cy="4145644"/>
          </a:xfrm>
          <a:prstGeom prst="roundRect">
            <a:avLst>
              <a:gd name="adj" fmla="val 1083"/>
            </a:avLst>
          </a:prstGeom>
          <a:solidFill>
            <a:srgbClr val="FAFAFA"/>
          </a:solidFill>
          <a:ln>
            <a:noFill/>
          </a:ln>
          <a:effectLst>
            <a:innerShdw blurRad="25400" dist="254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bIns="91440" rtlCol="0" anchor="t" anchorCtr="0">
            <a:noAutofit/>
          </a:bodyPr>
          <a:lstStyle/>
          <a:p>
            <a:pPr>
              <a:spcAft>
                <a:spcPts val="300"/>
              </a:spcAft>
            </a:pPr>
            <a:endPar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4BD3C959-FD10-402B-BA5C-8B86EEB4C1FC}"/>
              </a:ext>
            </a:extLst>
          </p:cNvPr>
          <p:cNvSpPr>
            <a:spLocks noGrp="1"/>
          </p:cNvSpPr>
          <p:nvPr>
            <p:ph type="title"/>
          </p:nvPr>
        </p:nvSpPr>
        <p:spPr/>
        <p:txBody>
          <a:bodyPr/>
          <a:lstStyle/>
          <a:p>
            <a:r>
              <a:rPr lang="en-US" altLang="en-US" dirty="0"/>
              <a:t>Who Is Affected by AML?</a:t>
            </a:r>
            <a:endParaRPr lang="en-US" dirty="0"/>
          </a:p>
        </p:txBody>
      </p:sp>
      <p:sp>
        <p:nvSpPr>
          <p:cNvPr id="3" name="Text Placeholder 2">
            <a:extLst>
              <a:ext uri="{FF2B5EF4-FFF2-40B4-BE49-F238E27FC236}">
                <a16:creationId xmlns:a16="http://schemas.microsoft.com/office/drawing/2014/main" id="{4B554581-90D1-4CD9-9FFA-D6D52EE3C13A}"/>
              </a:ext>
            </a:extLst>
          </p:cNvPr>
          <p:cNvSpPr>
            <a:spLocks noGrp="1"/>
          </p:cNvSpPr>
          <p:nvPr>
            <p:ph type="body" sz="quarter" idx="13"/>
          </p:nvPr>
        </p:nvSpPr>
        <p:spPr>
          <a:xfrm>
            <a:off x="632143" y="1466204"/>
            <a:ext cx="7930832" cy="826227"/>
          </a:xfrm>
        </p:spPr>
        <p:txBody>
          <a:bodyPr/>
          <a:lstStyle/>
          <a:p>
            <a:r>
              <a:rPr lang="en-US" dirty="0"/>
              <a:t>Although AML can occur at any age, adults age 60 years or older are more likely to develop the disease than younger people. It is most frequently diagnosed among people aged 65–74, with the median age at diagnosis being 68 years. In addition, death rates from AML are higher among adults 65 years and older, and the median age at death is 72 years. Older patients tend to have a worse outcome since they cannot tolerate the intense treatment regimens and symptoms of the disease.</a:t>
            </a:r>
          </a:p>
        </p:txBody>
      </p:sp>
      <p:sp>
        <p:nvSpPr>
          <p:cNvPr id="35" name="Rectangle 34">
            <a:extLst>
              <a:ext uri="{FF2B5EF4-FFF2-40B4-BE49-F238E27FC236}">
                <a16:creationId xmlns:a16="http://schemas.microsoft.com/office/drawing/2014/main" id="{64206E9E-845C-4ECF-9EFE-B377E1E369B9}"/>
              </a:ext>
            </a:extLst>
          </p:cNvPr>
          <p:cNvSpPr/>
          <p:nvPr/>
        </p:nvSpPr>
        <p:spPr>
          <a:xfrm>
            <a:off x="632143" y="2557651"/>
            <a:ext cx="3587194" cy="3462149"/>
          </a:xfrm>
          <a:prstGeom prst="rect">
            <a:avLst/>
          </a:prstGeom>
          <a:solidFill>
            <a:srgbClr val="EDEDED">
              <a:alpha val="50000"/>
            </a:srgbClr>
          </a:solidFill>
        </p:spPr>
        <p:txBody>
          <a:bodyPr wrap="square" lIns="182880" tIns="182880" rIns="182880" bIns="182880" numCol="1" spcCol="0" anchor="t" anchorCtr="0">
            <a:noAutofit/>
          </a:bodyPr>
          <a:lstStyle/>
          <a:p>
            <a:pPr defTabSz="914400">
              <a:spcBef>
                <a:spcPts val="600"/>
              </a:spcBef>
              <a:spcAft>
                <a:spcPts val="1200"/>
              </a:spcAft>
              <a:buClr>
                <a:srgbClr val="F08700"/>
              </a:buClr>
              <a:defRPr/>
            </a:pPr>
            <a:r>
              <a:rPr lang="en-US" sz="1200" b="1" kern="0" cap="all" dirty="0">
                <a:latin typeface="Open Sans"/>
              </a:rPr>
              <a:t>SELECTED Risk Factors</a:t>
            </a:r>
            <a:endParaRPr kumimoji="0" lang="en-US" sz="1200" b="1" i="0" u="none" strike="noStrike" kern="0" cap="all" spc="0" noProof="0" dirty="0">
              <a:ln>
                <a:noFill/>
              </a:ln>
              <a:effectLst/>
              <a:uLnTx/>
              <a:uFillTx/>
              <a:latin typeface="Open Sans"/>
            </a:endParaRPr>
          </a:p>
          <a:p>
            <a:pPr marL="112713" marR="0" lvl="0" indent="-112713" defTabSz="914400" eaLnBrk="1" fontAlgn="auto" latinLnBrk="0" hangingPunct="1">
              <a:lnSpc>
                <a:spcPct val="110000"/>
              </a:lnSpc>
              <a:spcAft>
                <a:spcPts val="600"/>
              </a:spcAft>
              <a:buClr>
                <a:schemeClr val="accent1"/>
              </a:buClr>
              <a:buSzTx/>
              <a:buFont typeface="Arial" panose="020B0604020202020204" pitchFamily="34" charset="0"/>
              <a:buChar char="•"/>
              <a:tabLst/>
              <a:defRPr/>
            </a:pPr>
            <a:r>
              <a:rPr kumimoji="0" lang="en-US" sz="1100" b="1" i="0" u="none" strike="noStrike" kern="0" cap="none" spc="0" normalizeH="0" baseline="0" noProof="0" dirty="0">
                <a:ln>
                  <a:noFill/>
                </a:ln>
                <a:solidFill>
                  <a:srgbClr val="000000"/>
                </a:solidFill>
                <a:effectLst/>
                <a:uLnTx/>
                <a:uFillTx/>
                <a:latin typeface="Open Sans"/>
              </a:rPr>
              <a:t>Age:</a:t>
            </a:r>
            <a:r>
              <a:rPr kumimoji="0" lang="en-US" sz="1100" b="0" i="0" u="none" strike="noStrike" kern="0" cap="none" spc="0" normalizeH="0" baseline="0" noProof="0" dirty="0">
                <a:ln>
                  <a:noFill/>
                </a:ln>
                <a:solidFill>
                  <a:srgbClr val="000000"/>
                </a:solidFill>
                <a:effectLst/>
                <a:uLnTx/>
                <a:uFillTx/>
                <a:latin typeface="Open Sans"/>
              </a:rPr>
              <a:t> The risk of AML increases as people age. The risk of developing AML increases ~8-fold from ages 30–34 years to ages 65–69 years</a:t>
            </a:r>
          </a:p>
          <a:p>
            <a:pPr marL="112713" marR="0" lvl="0" indent="-112713" defTabSz="914400" eaLnBrk="1" fontAlgn="auto" latinLnBrk="0" hangingPunct="1">
              <a:lnSpc>
                <a:spcPct val="110000"/>
              </a:lnSpc>
              <a:spcAft>
                <a:spcPts val="600"/>
              </a:spcAft>
              <a:buClr>
                <a:schemeClr val="accent1"/>
              </a:buClr>
              <a:buSzTx/>
              <a:buFont typeface="Arial" panose="020B0604020202020204" pitchFamily="34" charset="0"/>
              <a:buChar char="•"/>
              <a:tabLst/>
              <a:defRPr/>
            </a:pPr>
            <a:r>
              <a:rPr kumimoji="0" lang="en-US" sz="1100" b="1" i="0" u="none" strike="noStrike" kern="0" cap="none" spc="0" normalizeH="0" baseline="0" noProof="0" dirty="0">
                <a:ln>
                  <a:noFill/>
                </a:ln>
                <a:solidFill>
                  <a:srgbClr val="000000"/>
                </a:solidFill>
                <a:effectLst/>
                <a:uLnTx/>
                <a:uFillTx/>
                <a:latin typeface="Open Sans"/>
              </a:rPr>
              <a:t>Previous chemotherapy or radiation therapy:</a:t>
            </a:r>
            <a:r>
              <a:rPr kumimoji="0" lang="en-US" sz="1100" b="0" i="0" u="none" strike="noStrike" kern="0" cap="none" spc="0" normalizeH="0" baseline="0" noProof="0" dirty="0">
                <a:ln>
                  <a:noFill/>
                </a:ln>
                <a:solidFill>
                  <a:srgbClr val="000000"/>
                </a:solidFill>
                <a:effectLst/>
                <a:uLnTx/>
                <a:uFillTx/>
                <a:latin typeface="Open Sans"/>
              </a:rPr>
              <a:t> People exposed to cytotoxic agents or radiation therapy are at increased risk of developing AML or a myeloid neoplasm</a:t>
            </a:r>
          </a:p>
          <a:p>
            <a:pPr marL="112713" marR="0" lvl="0" indent="-112713" defTabSz="914400" eaLnBrk="1" fontAlgn="auto" latinLnBrk="0" hangingPunct="1">
              <a:lnSpc>
                <a:spcPct val="110000"/>
              </a:lnSpc>
              <a:spcAft>
                <a:spcPts val="600"/>
              </a:spcAft>
              <a:buClr>
                <a:schemeClr val="accent1"/>
              </a:buClr>
              <a:buSzTx/>
              <a:buFont typeface="Arial" panose="020B0604020202020204" pitchFamily="34" charset="0"/>
              <a:buChar char="•"/>
              <a:tabLst/>
              <a:defRPr/>
            </a:pPr>
            <a:r>
              <a:rPr kumimoji="0" lang="en-US" sz="1100" b="1" i="0" u="none" strike="noStrike" kern="0" cap="none" spc="0" normalizeH="0" baseline="0" noProof="0" dirty="0">
                <a:ln>
                  <a:noFill/>
                </a:ln>
                <a:solidFill>
                  <a:srgbClr val="000000"/>
                </a:solidFill>
                <a:effectLst/>
                <a:uLnTx/>
                <a:uFillTx/>
                <a:latin typeface="Open Sans"/>
              </a:rPr>
              <a:t>History of a blood disorder:</a:t>
            </a:r>
            <a:r>
              <a:rPr kumimoji="0" lang="en-US" sz="1100" b="0" i="0" u="none" strike="noStrike" kern="0" cap="none" spc="0" normalizeH="0" baseline="0" noProof="0" dirty="0">
                <a:ln>
                  <a:noFill/>
                </a:ln>
                <a:solidFill>
                  <a:srgbClr val="000000"/>
                </a:solidFill>
                <a:effectLst/>
                <a:uLnTx/>
                <a:uFillTx/>
                <a:latin typeface="Open Sans"/>
              </a:rPr>
              <a:t> Pre-existing myelodysplastic or myeloproliferative disorders are common in older patients with AML</a:t>
            </a:r>
          </a:p>
          <a:p>
            <a:pPr marL="112713" marR="0" lvl="0" indent="-112713" defTabSz="914400" eaLnBrk="1" fontAlgn="auto" latinLnBrk="0" hangingPunct="1">
              <a:lnSpc>
                <a:spcPct val="110000"/>
              </a:lnSpc>
              <a:spcAft>
                <a:spcPts val="600"/>
              </a:spcAft>
              <a:buClr>
                <a:schemeClr val="accent1"/>
              </a:buClr>
              <a:buSzTx/>
              <a:buFont typeface="Arial" panose="020B0604020202020204" pitchFamily="34" charset="0"/>
              <a:buChar char="•"/>
              <a:tabLst/>
              <a:defRPr/>
            </a:pPr>
            <a:r>
              <a:rPr kumimoji="0" lang="en-US" sz="1100" b="1" i="0" u="none" strike="noStrike" kern="0" cap="none" spc="0" normalizeH="0" baseline="0" noProof="0" dirty="0">
                <a:ln>
                  <a:noFill/>
                </a:ln>
                <a:solidFill>
                  <a:srgbClr val="000000"/>
                </a:solidFill>
                <a:effectLst/>
                <a:uLnTx/>
                <a:uFillTx/>
                <a:latin typeface="Open Sans"/>
              </a:rPr>
              <a:t>Genetic disorders: </a:t>
            </a:r>
            <a:r>
              <a:rPr lang="en-US" sz="1100" kern="0" dirty="0">
                <a:solidFill>
                  <a:srgbClr val="000000"/>
                </a:solidFill>
                <a:latin typeface="Open Sans"/>
              </a:rPr>
              <a:t>Certain genetic conditions present at birth, such as Down syndrome, increase the risk</a:t>
            </a:r>
            <a:r>
              <a:rPr kumimoji="0" lang="en-US" sz="1100" i="0" u="none" strike="noStrike" kern="0" cap="none" spc="0" normalizeH="0" baseline="0" noProof="0" dirty="0">
                <a:ln>
                  <a:noFill/>
                </a:ln>
                <a:solidFill>
                  <a:srgbClr val="000000"/>
                </a:solidFill>
                <a:effectLst/>
                <a:uLnTx/>
                <a:uFillTx/>
                <a:latin typeface="Open Sans"/>
              </a:rPr>
              <a:t> of developing AML</a:t>
            </a:r>
          </a:p>
        </p:txBody>
      </p:sp>
      <p:grpSp>
        <p:nvGrpSpPr>
          <p:cNvPr id="20" name="Group 19">
            <a:extLst>
              <a:ext uri="{FF2B5EF4-FFF2-40B4-BE49-F238E27FC236}">
                <a16:creationId xmlns:a16="http://schemas.microsoft.com/office/drawing/2014/main" id="{81ACE95D-F2F4-4DE2-B8BF-2E6B002463B0}"/>
              </a:ext>
            </a:extLst>
          </p:cNvPr>
          <p:cNvGrpSpPr/>
          <p:nvPr/>
        </p:nvGrpSpPr>
        <p:grpSpPr>
          <a:xfrm>
            <a:off x="5519084" y="5843411"/>
            <a:ext cx="2120190" cy="270843"/>
            <a:chOff x="5491481" y="5796276"/>
            <a:chExt cx="2120190" cy="270843"/>
          </a:xfrm>
        </p:grpSpPr>
        <p:sp>
          <p:nvSpPr>
            <p:cNvPr id="45" name="Rectangle 44">
              <a:extLst>
                <a:ext uri="{FF2B5EF4-FFF2-40B4-BE49-F238E27FC236}">
                  <a16:creationId xmlns:a16="http://schemas.microsoft.com/office/drawing/2014/main" id="{0BA86CF2-174C-4833-A8DB-801A19C5BA14}"/>
                </a:ext>
              </a:extLst>
            </p:cNvPr>
            <p:cNvSpPr/>
            <p:nvPr/>
          </p:nvSpPr>
          <p:spPr>
            <a:xfrm>
              <a:off x="7051029" y="5796276"/>
              <a:ext cx="560642" cy="270843"/>
            </a:xfrm>
            <a:prstGeom prst="rect">
              <a:avLst/>
            </a:prstGeom>
            <a:noFill/>
          </p:spPr>
          <p:txBody>
            <a:bodyPr wrap="square" lIns="27432" tIns="27432" rIns="27432" bIns="27432" anchor="ctr" anchorCtr="0">
              <a:spAutoFit/>
            </a:bodyPr>
            <a:lstStyle/>
            <a:p>
              <a:pPr marR="0" lvl="0" algn="ctr" defTabSz="914400" eaLnBrk="1" fontAlgn="auto" latinLnBrk="0" hangingPunct="1">
                <a:lnSpc>
                  <a:spcPct val="100000"/>
                </a:lnSpc>
                <a:spcBef>
                  <a:spcPts val="300"/>
                </a:spcBef>
                <a:spcAft>
                  <a:spcPts val="0"/>
                </a:spcAft>
                <a:buClr>
                  <a:srgbClr val="F08700"/>
                </a:buClr>
                <a:buSzTx/>
                <a:tabLst/>
                <a:defRPr/>
              </a:pPr>
              <a:r>
                <a:rPr lang="en-US" sz="1400" b="1" kern="0" dirty="0">
                  <a:solidFill>
                    <a:schemeClr val="accent1"/>
                  </a:solidFill>
                  <a:latin typeface="Open Sans"/>
                </a:rPr>
                <a:t>68</a:t>
              </a:r>
              <a:endParaRPr kumimoji="0" lang="en-US" sz="1600" b="1" i="0" u="none" strike="noStrike" kern="0" cap="none" spc="0" normalizeH="0" baseline="0" noProof="0" dirty="0">
                <a:ln>
                  <a:noFill/>
                </a:ln>
                <a:solidFill>
                  <a:schemeClr val="accent1"/>
                </a:solidFill>
                <a:effectLst/>
                <a:uLnTx/>
                <a:uFillTx/>
                <a:latin typeface="Open Sans"/>
              </a:endParaRPr>
            </a:p>
          </p:txBody>
        </p:sp>
        <p:sp>
          <p:nvSpPr>
            <p:cNvPr id="44" name="Rectangle: Rounded Corners 43">
              <a:extLst>
                <a:ext uri="{FF2B5EF4-FFF2-40B4-BE49-F238E27FC236}">
                  <a16:creationId xmlns:a16="http://schemas.microsoft.com/office/drawing/2014/main" id="{760C86A3-3ABF-4AF7-A710-D7140423DEC3}"/>
                </a:ext>
              </a:extLst>
            </p:cNvPr>
            <p:cNvSpPr/>
            <p:nvPr/>
          </p:nvSpPr>
          <p:spPr>
            <a:xfrm>
              <a:off x="5491481" y="5844604"/>
              <a:ext cx="1652192" cy="174188"/>
            </a:xfrm>
            <a:prstGeom prst="roundRect">
              <a:avLst>
                <a:gd name="adj" fmla="val 5933"/>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914400" eaLnBrk="1" fontAlgn="auto" latinLnBrk="0" hangingPunct="1">
                <a:lnSpc>
                  <a:spcPct val="100000"/>
                </a:lnSpc>
                <a:spcBef>
                  <a:spcPts val="1200"/>
                </a:spcBef>
                <a:spcAft>
                  <a:spcPts val="0"/>
                </a:spcAft>
                <a:buClrTx/>
                <a:buSzTx/>
                <a:buFontTx/>
                <a:buNone/>
                <a:tabLst/>
                <a:defRPr/>
              </a:pPr>
              <a:r>
                <a:rPr kumimoji="0" lang="en-US" sz="1100" u="none" strike="noStrike" kern="0" cap="none" spc="0" normalizeH="0" baseline="0" noProof="0" dirty="0">
                  <a:ln>
                    <a:noFill/>
                  </a:ln>
                  <a:effectLst/>
                  <a:uLnTx/>
                  <a:uFillTx/>
                  <a:latin typeface="Open Sans"/>
                  <a:ea typeface="+mn-ea"/>
                  <a:cs typeface="+mn-cs"/>
                </a:rPr>
                <a:t>Median Age at </a:t>
              </a:r>
              <a:r>
                <a:rPr lang="en-US" sz="1100" kern="0" dirty="0">
                  <a:latin typeface="Open Sans"/>
                </a:rPr>
                <a:t>Diagnosis</a:t>
              </a:r>
              <a:endParaRPr kumimoji="0" lang="en-US" sz="1100" u="none" strike="noStrike" kern="0" cap="none" spc="0" normalizeH="0" baseline="0" noProof="0" dirty="0">
                <a:ln>
                  <a:noFill/>
                </a:ln>
                <a:effectLst/>
                <a:uLnTx/>
                <a:uFillTx/>
                <a:latin typeface="Open Sans"/>
              </a:endParaRPr>
            </a:p>
          </p:txBody>
        </p:sp>
      </p:grpSp>
      <p:sp>
        <p:nvSpPr>
          <p:cNvPr id="6" name="TextBox 5">
            <a:extLst>
              <a:ext uri="{FF2B5EF4-FFF2-40B4-BE49-F238E27FC236}">
                <a16:creationId xmlns:a16="http://schemas.microsoft.com/office/drawing/2014/main" id="{1D50983C-9BD2-47B8-AEF6-737C4BC9F31D}"/>
              </a:ext>
            </a:extLst>
          </p:cNvPr>
          <p:cNvSpPr txBox="1"/>
          <p:nvPr/>
        </p:nvSpPr>
        <p:spPr>
          <a:xfrm>
            <a:off x="4597559" y="2388375"/>
            <a:ext cx="3785690" cy="169277"/>
          </a:xfrm>
          <a:prstGeom prst="rect">
            <a:avLst/>
          </a:prstGeom>
          <a:noFill/>
        </p:spPr>
        <p:txBody>
          <a:bodyPr wrap="square" lIns="0" tIns="0" rIns="0" bIns="0" rtlCol="0">
            <a:spAutoFit/>
          </a:bodyPr>
          <a:lstStyle/>
          <a:p>
            <a:r>
              <a:rPr lang="en-US" sz="1100" i="1" dirty="0">
                <a:latin typeface="Open Sans" panose="020B0606030504020204" pitchFamily="34" charset="0"/>
                <a:ea typeface="Open Sans" panose="020B0606030504020204" pitchFamily="34" charset="0"/>
                <a:cs typeface="Open Sans" panose="020B0606030504020204" pitchFamily="34" charset="0"/>
              </a:rPr>
              <a:t>Tap to see the patient demographics based on age.</a:t>
            </a:r>
          </a:p>
        </p:txBody>
      </p:sp>
      <p:sp>
        <p:nvSpPr>
          <p:cNvPr id="14" name="Rectangle: Top Corners Rounded 34">
            <a:extLst>
              <a:ext uri="{FF2B5EF4-FFF2-40B4-BE49-F238E27FC236}">
                <a16:creationId xmlns:a16="http://schemas.microsoft.com/office/drawing/2014/main" id="{F6F83F68-2142-46CB-BDDD-107691086CC2}"/>
              </a:ext>
            </a:extLst>
          </p:cNvPr>
          <p:cNvSpPr/>
          <p:nvPr/>
        </p:nvSpPr>
        <p:spPr>
          <a:xfrm>
            <a:off x="4600574" y="3132155"/>
            <a:ext cx="3957211" cy="2646237"/>
          </a:xfrm>
          <a:prstGeom prst="roundRect">
            <a:avLst>
              <a:gd name="adj" fmla="val 2974"/>
            </a:avLst>
          </a:prstGeom>
          <a:solidFill>
            <a:schemeClr val="bg1"/>
          </a:solidFill>
          <a:ln/>
          <a:effectLst>
            <a:outerShdw blurRad="38100" dist="12700" dir="5400000" algn="ctr" rotWithShape="0">
              <a:srgbClr val="000000">
                <a:alpha val="24000"/>
              </a:srgbClr>
            </a:outerShdw>
          </a:effectLst>
        </p:spPr>
        <p:style>
          <a:lnRef idx="0">
            <a:schemeClr val="accent5"/>
          </a:lnRef>
          <a:fillRef idx="3">
            <a:schemeClr val="accent5"/>
          </a:fillRef>
          <a:effectRef idx="3">
            <a:schemeClr val="accent5"/>
          </a:effectRef>
          <a:fontRef idx="minor">
            <a:schemeClr val="lt1"/>
          </a:fontRef>
        </p:style>
        <p:txBody>
          <a:bodyPr lIns="274320" tIns="0" bIns="182880" rtlCol="0" anchor="ctr" anchorCtr="0"/>
          <a:lstStyle/>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rgbClr val="000000"/>
              </a:solidFill>
              <a:ea typeface="Open Sans" panose="020B0606030504020204" pitchFamily="34" charset="0"/>
              <a:cs typeface="Open Sans" panose="020B0606030504020204" pitchFamily="34" charset="0"/>
            </a:endParaRPr>
          </a:p>
        </p:txBody>
      </p:sp>
      <p:graphicFrame>
        <p:nvGraphicFramePr>
          <p:cNvPr id="7" name="Chart 6">
            <a:extLst>
              <a:ext uri="{FF2B5EF4-FFF2-40B4-BE49-F238E27FC236}">
                <a16:creationId xmlns:a16="http://schemas.microsoft.com/office/drawing/2014/main" id="{05E85B74-0460-45BE-A299-FA5770806065}"/>
              </a:ext>
            </a:extLst>
          </p:cNvPr>
          <p:cNvGraphicFramePr/>
          <p:nvPr>
            <p:extLst>
              <p:ext uri="{D42A27DB-BD31-4B8C-83A1-F6EECF244321}">
                <p14:modId xmlns:p14="http://schemas.microsoft.com/office/powerpoint/2010/main" val="61432559"/>
              </p:ext>
            </p:extLst>
          </p:nvPr>
        </p:nvGraphicFramePr>
        <p:xfrm>
          <a:off x="4859644" y="3159885"/>
          <a:ext cx="3666492" cy="2444328"/>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3995CAD6-A364-4B8E-B573-EEF85B035476}"/>
              </a:ext>
            </a:extLst>
          </p:cNvPr>
          <p:cNvSpPr txBox="1"/>
          <p:nvPr/>
        </p:nvSpPr>
        <p:spPr>
          <a:xfrm rot="16200000">
            <a:off x="3505439" y="4267079"/>
            <a:ext cx="2562030" cy="138499"/>
          </a:xfrm>
          <a:prstGeom prst="rect">
            <a:avLst/>
          </a:prstGeom>
          <a:noFill/>
        </p:spPr>
        <p:txBody>
          <a:bodyPr wrap="square" lIns="0" tIns="0" rIns="0" bIns="0" rtlCol="0">
            <a:spAutoFit/>
          </a:body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Percentage of New Cases</a:t>
            </a:r>
          </a:p>
        </p:txBody>
      </p:sp>
      <p:sp>
        <p:nvSpPr>
          <p:cNvPr id="31" name="TextBox 30">
            <a:extLst>
              <a:ext uri="{FF2B5EF4-FFF2-40B4-BE49-F238E27FC236}">
                <a16:creationId xmlns:a16="http://schemas.microsoft.com/office/drawing/2014/main" id="{24AA5BF7-FD09-4711-8EC9-674694200ACD}"/>
              </a:ext>
            </a:extLst>
          </p:cNvPr>
          <p:cNvSpPr txBox="1"/>
          <p:nvPr/>
        </p:nvSpPr>
        <p:spPr>
          <a:xfrm>
            <a:off x="5675939" y="4783615"/>
            <a:ext cx="243859"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5.7</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2" name="TextBox 31">
            <a:extLst>
              <a:ext uri="{FF2B5EF4-FFF2-40B4-BE49-F238E27FC236}">
                <a16:creationId xmlns:a16="http://schemas.microsoft.com/office/drawing/2014/main" id="{11C89391-B130-43E2-8C78-A28107AC626E}"/>
              </a:ext>
            </a:extLst>
          </p:cNvPr>
          <p:cNvSpPr txBox="1"/>
          <p:nvPr/>
        </p:nvSpPr>
        <p:spPr>
          <a:xfrm>
            <a:off x="6071594" y="4812285"/>
            <a:ext cx="243859"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5.3</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3" name="TextBox 32">
            <a:extLst>
              <a:ext uri="{FF2B5EF4-FFF2-40B4-BE49-F238E27FC236}">
                <a16:creationId xmlns:a16="http://schemas.microsoft.com/office/drawing/2014/main" id="{59CD0EF6-6547-42EC-9562-A34E19500A24}"/>
              </a:ext>
            </a:extLst>
          </p:cNvPr>
          <p:cNvSpPr txBox="1"/>
          <p:nvPr/>
        </p:nvSpPr>
        <p:spPr>
          <a:xfrm>
            <a:off x="6466067" y="4554795"/>
            <a:ext cx="243859"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9.1</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4" name="TextBox 33">
            <a:extLst>
              <a:ext uri="{FF2B5EF4-FFF2-40B4-BE49-F238E27FC236}">
                <a16:creationId xmlns:a16="http://schemas.microsoft.com/office/drawing/2014/main" id="{6F055643-C89B-45A9-88CA-C631A8B26F2F}"/>
              </a:ext>
            </a:extLst>
          </p:cNvPr>
          <p:cNvSpPr txBox="1"/>
          <p:nvPr/>
        </p:nvSpPr>
        <p:spPr>
          <a:xfrm>
            <a:off x="6848783" y="4039563"/>
            <a:ext cx="288433"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16.8</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6" name="TextBox 35">
            <a:extLst>
              <a:ext uri="{FF2B5EF4-FFF2-40B4-BE49-F238E27FC236}">
                <a16:creationId xmlns:a16="http://schemas.microsoft.com/office/drawing/2014/main" id="{D39B1E88-05D5-4C46-AD22-5DA676F55264}"/>
              </a:ext>
            </a:extLst>
          </p:cNvPr>
          <p:cNvSpPr txBox="1"/>
          <p:nvPr/>
        </p:nvSpPr>
        <p:spPr>
          <a:xfrm>
            <a:off x="7254949" y="3498424"/>
            <a:ext cx="288433"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25.1</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8" name="TextBox 37">
            <a:extLst>
              <a:ext uri="{FF2B5EF4-FFF2-40B4-BE49-F238E27FC236}">
                <a16:creationId xmlns:a16="http://schemas.microsoft.com/office/drawing/2014/main" id="{01565927-3688-4B5C-BA2C-64A6D130E2C5}"/>
              </a:ext>
            </a:extLst>
          </p:cNvPr>
          <p:cNvSpPr txBox="1"/>
          <p:nvPr/>
        </p:nvSpPr>
        <p:spPr>
          <a:xfrm>
            <a:off x="7658101" y="3652818"/>
            <a:ext cx="288433"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22.7</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41" name="TextBox 40">
            <a:extLst>
              <a:ext uri="{FF2B5EF4-FFF2-40B4-BE49-F238E27FC236}">
                <a16:creationId xmlns:a16="http://schemas.microsoft.com/office/drawing/2014/main" id="{28F60EAA-0A22-48A5-87BF-97C95BEDB221}"/>
              </a:ext>
            </a:extLst>
          </p:cNvPr>
          <p:cNvSpPr txBox="1"/>
          <p:nvPr/>
        </p:nvSpPr>
        <p:spPr>
          <a:xfrm>
            <a:off x="8050217" y="4429107"/>
            <a:ext cx="288433"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11.0</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2" name="TextBox 21">
            <a:extLst>
              <a:ext uri="{FF2B5EF4-FFF2-40B4-BE49-F238E27FC236}">
                <a16:creationId xmlns:a16="http://schemas.microsoft.com/office/drawing/2014/main" id="{8F0D4D7F-51C9-4B45-B23C-477EF22D2B43}"/>
              </a:ext>
            </a:extLst>
          </p:cNvPr>
          <p:cNvSpPr txBox="1"/>
          <p:nvPr/>
        </p:nvSpPr>
        <p:spPr>
          <a:xfrm>
            <a:off x="5202091" y="5571146"/>
            <a:ext cx="3211926" cy="138091"/>
          </a:xfrm>
          <a:prstGeom prst="rect">
            <a:avLst/>
          </a:prstGeom>
          <a:noFill/>
        </p:spPr>
        <p:txBody>
          <a:bodyPr wrap="square" lIns="0" tIns="0" rIns="0" bIns="0" rtlCol="0">
            <a:spAutoFit/>
          </a:body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Age</a:t>
            </a:r>
          </a:p>
        </p:txBody>
      </p:sp>
      <p:sp>
        <p:nvSpPr>
          <p:cNvPr id="23" name="TextBox 22">
            <a:extLst>
              <a:ext uri="{FF2B5EF4-FFF2-40B4-BE49-F238E27FC236}">
                <a16:creationId xmlns:a16="http://schemas.microsoft.com/office/drawing/2014/main" id="{49D63F56-97EE-4B81-895D-6C275B722D86}"/>
              </a:ext>
            </a:extLst>
          </p:cNvPr>
          <p:cNvSpPr txBox="1"/>
          <p:nvPr/>
        </p:nvSpPr>
        <p:spPr>
          <a:xfrm>
            <a:off x="5262525" y="4873841"/>
            <a:ext cx="243859"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4.5</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6" name="Rectangle: Rounded Corners 25">
            <a:extLst>
              <a:ext uri="{FF2B5EF4-FFF2-40B4-BE49-F238E27FC236}">
                <a16:creationId xmlns:a16="http://schemas.microsoft.com/office/drawing/2014/main" id="{EEB0C3B5-3070-4505-BB75-B968204FFA07}"/>
              </a:ext>
            </a:extLst>
          </p:cNvPr>
          <p:cNvSpPr/>
          <p:nvPr/>
        </p:nvSpPr>
        <p:spPr>
          <a:xfrm>
            <a:off x="4597559" y="2708476"/>
            <a:ext cx="1280160" cy="272899"/>
          </a:xfrm>
          <a:prstGeom prst="roundRect">
            <a:avLst>
              <a:gd name="adj"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nchorCtr="0"/>
          <a:lstStyle/>
          <a:p>
            <a:pPr algn="ctr"/>
            <a:r>
              <a:rPr lang="en-US" sz="1000" b="1" dirty="0">
                <a:latin typeface="Open Sans" panose="020B0606030504020204" pitchFamily="34" charset="0"/>
              </a:rPr>
              <a:t>New Cases</a:t>
            </a:r>
          </a:p>
        </p:txBody>
      </p:sp>
      <p:sp>
        <p:nvSpPr>
          <p:cNvPr id="27" name="Rectangle: Rounded Corners 26">
            <a:extLst>
              <a:ext uri="{FF2B5EF4-FFF2-40B4-BE49-F238E27FC236}">
                <a16:creationId xmlns:a16="http://schemas.microsoft.com/office/drawing/2014/main" id="{81A38D5E-D681-4DE4-B714-5B8D8F39DFF2}"/>
              </a:ext>
            </a:extLst>
          </p:cNvPr>
          <p:cNvSpPr/>
          <p:nvPr/>
        </p:nvSpPr>
        <p:spPr>
          <a:xfrm>
            <a:off x="6052810" y="2711497"/>
            <a:ext cx="1280160" cy="2729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Deaths</a:t>
            </a:r>
          </a:p>
        </p:txBody>
      </p:sp>
    </p:spTree>
    <p:extLst>
      <p:ext uri="{BB962C8B-B14F-4D97-AF65-F5344CB8AC3E}">
        <p14:creationId xmlns:p14="http://schemas.microsoft.com/office/powerpoint/2010/main" val="3894419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Top Corners Rounded 34">
            <a:extLst>
              <a:ext uri="{FF2B5EF4-FFF2-40B4-BE49-F238E27FC236}">
                <a16:creationId xmlns:a16="http://schemas.microsoft.com/office/drawing/2014/main" id="{A910658A-7F99-4515-B4FB-63F884D4DA68}"/>
              </a:ext>
            </a:extLst>
          </p:cNvPr>
          <p:cNvSpPr/>
          <p:nvPr/>
        </p:nvSpPr>
        <p:spPr>
          <a:xfrm>
            <a:off x="4600574" y="3132155"/>
            <a:ext cx="3957211" cy="2646237"/>
          </a:xfrm>
          <a:prstGeom prst="roundRect">
            <a:avLst>
              <a:gd name="adj" fmla="val 2974"/>
            </a:avLst>
          </a:prstGeom>
          <a:solidFill>
            <a:schemeClr val="bg1"/>
          </a:solidFill>
          <a:ln/>
          <a:effectLst>
            <a:outerShdw blurRad="38100" dist="12700" dir="5400000" algn="ctr" rotWithShape="0">
              <a:srgbClr val="000000">
                <a:alpha val="24000"/>
              </a:srgbClr>
            </a:outerShdw>
          </a:effectLst>
        </p:spPr>
        <p:style>
          <a:lnRef idx="0">
            <a:schemeClr val="accent5"/>
          </a:lnRef>
          <a:fillRef idx="3">
            <a:schemeClr val="accent5"/>
          </a:fillRef>
          <a:effectRef idx="3">
            <a:schemeClr val="accent5"/>
          </a:effectRef>
          <a:fontRef idx="minor">
            <a:schemeClr val="lt1"/>
          </a:fontRef>
        </p:style>
        <p:txBody>
          <a:bodyPr lIns="274320" tIns="0" bIns="182880" rtlCol="0" anchor="ctr" anchorCtr="0"/>
          <a:lstStyle/>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rgbClr val="000000"/>
              </a:solidFill>
              <a:ea typeface="Open Sans" panose="020B0606030504020204" pitchFamily="34" charset="0"/>
              <a:cs typeface="Open Sans" panose="020B0606030504020204" pitchFamily="34" charset="0"/>
            </a:endParaRPr>
          </a:p>
        </p:txBody>
      </p:sp>
      <p:sp>
        <p:nvSpPr>
          <p:cNvPr id="17" name="Rectangle: Rounded Corners 62" hidden="1">
            <a:extLst>
              <a:ext uri="{FF2B5EF4-FFF2-40B4-BE49-F238E27FC236}">
                <a16:creationId xmlns:a16="http://schemas.microsoft.com/office/drawing/2014/main" id="{71E679CA-F8CF-45A8-9C53-36C69D50A1E9}"/>
              </a:ext>
            </a:extLst>
          </p:cNvPr>
          <p:cNvSpPr/>
          <p:nvPr/>
        </p:nvSpPr>
        <p:spPr>
          <a:xfrm>
            <a:off x="8477875" y="1466204"/>
            <a:ext cx="4156985" cy="4145644"/>
          </a:xfrm>
          <a:prstGeom prst="roundRect">
            <a:avLst>
              <a:gd name="adj" fmla="val 1083"/>
            </a:avLst>
          </a:prstGeom>
          <a:solidFill>
            <a:srgbClr val="FAFAFA"/>
          </a:solidFill>
          <a:ln>
            <a:noFill/>
          </a:ln>
          <a:effectLst>
            <a:innerShdw blurRad="25400" dist="254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bIns="91440" rtlCol="0" anchor="t" anchorCtr="0">
            <a:noAutofit/>
          </a:bodyPr>
          <a:lstStyle/>
          <a:p>
            <a:pPr>
              <a:spcAft>
                <a:spcPts val="300"/>
              </a:spcAft>
            </a:pPr>
            <a:endPar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4BD3C959-FD10-402B-BA5C-8B86EEB4C1FC}"/>
              </a:ext>
            </a:extLst>
          </p:cNvPr>
          <p:cNvSpPr>
            <a:spLocks noGrp="1"/>
          </p:cNvSpPr>
          <p:nvPr>
            <p:ph type="title"/>
          </p:nvPr>
        </p:nvSpPr>
        <p:spPr/>
        <p:txBody>
          <a:bodyPr/>
          <a:lstStyle/>
          <a:p>
            <a:r>
              <a:rPr lang="en-US" altLang="en-US" dirty="0"/>
              <a:t>Who Is Affected by AML?</a:t>
            </a:r>
            <a:endParaRPr lang="en-US" dirty="0"/>
          </a:p>
        </p:txBody>
      </p:sp>
      <p:sp>
        <p:nvSpPr>
          <p:cNvPr id="3" name="Text Placeholder 2">
            <a:extLst>
              <a:ext uri="{FF2B5EF4-FFF2-40B4-BE49-F238E27FC236}">
                <a16:creationId xmlns:a16="http://schemas.microsoft.com/office/drawing/2014/main" id="{4B554581-90D1-4CD9-9FFA-D6D52EE3C13A}"/>
              </a:ext>
            </a:extLst>
          </p:cNvPr>
          <p:cNvSpPr>
            <a:spLocks noGrp="1"/>
          </p:cNvSpPr>
          <p:nvPr>
            <p:ph type="body" sz="quarter" idx="13"/>
          </p:nvPr>
        </p:nvSpPr>
        <p:spPr>
          <a:xfrm>
            <a:off x="632143" y="1466204"/>
            <a:ext cx="7930832" cy="826227"/>
          </a:xfrm>
        </p:spPr>
        <p:txBody>
          <a:bodyPr/>
          <a:lstStyle/>
          <a:p>
            <a:r>
              <a:rPr lang="en-US" dirty="0"/>
              <a:t>Although AML can occur at any age, adults age 60 years or older are more likely to develop the disease than younger people. It is most frequently diagnosed among people aged 65–74, with the median age at diagnosis being 68 years. In addition, death rates from AML are higher among adults 65 years and older, and the median age at death is 72 years. Older patients tend to have a worse outcome since they cannot tolerate the intense treatment regimens and symptoms of the disease.</a:t>
            </a:r>
          </a:p>
        </p:txBody>
      </p:sp>
      <p:sp>
        <p:nvSpPr>
          <p:cNvPr id="46" name="Rectangle: Rounded Corners 45">
            <a:extLst>
              <a:ext uri="{FF2B5EF4-FFF2-40B4-BE49-F238E27FC236}">
                <a16:creationId xmlns:a16="http://schemas.microsoft.com/office/drawing/2014/main" id="{8A725233-FE49-4A85-8547-9EB83B40BB67}"/>
              </a:ext>
            </a:extLst>
          </p:cNvPr>
          <p:cNvSpPr/>
          <p:nvPr/>
        </p:nvSpPr>
        <p:spPr>
          <a:xfrm>
            <a:off x="4597559" y="2708476"/>
            <a:ext cx="1280160" cy="27289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New Cases</a:t>
            </a:r>
          </a:p>
        </p:txBody>
      </p:sp>
      <p:sp>
        <p:nvSpPr>
          <p:cNvPr id="25" name="Rectangle: Rounded Corners 24">
            <a:extLst>
              <a:ext uri="{FF2B5EF4-FFF2-40B4-BE49-F238E27FC236}">
                <a16:creationId xmlns:a16="http://schemas.microsoft.com/office/drawing/2014/main" id="{E7EEEAD0-2B00-4EAD-8046-C4CDD353BDB3}"/>
              </a:ext>
            </a:extLst>
          </p:cNvPr>
          <p:cNvSpPr/>
          <p:nvPr/>
        </p:nvSpPr>
        <p:spPr>
          <a:xfrm>
            <a:off x="6052810" y="2711497"/>
            <a:ext cx="1280160" cy="272900"/>
          </a:xfrm>
          <a:prstGeom prst="roundRect">
            <a:avLst>
              <a:gd name="adj"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nchorCtr="0"/>
          <a:lstStyle/>
          <a:p>
            <a:pPr algn="ctr"/>
            <a:r>
              <a:rPr lang="en-US" sz="1000" b="1" dirty="0">
                <a:latin typeface="Open Sans" panose="020B0606030504020204" pitchFamily="34" charset="0"/>
              </a:rPr>
              <a:t>Deaths</a:t>
            </a:r>
          </a:p>
        </p:txBody>
      </p:sp>
      <p:grpSp>
        <p:nvGrpSpPr>
          <p:cNvPr id="4" name="Group 3">
            <a:extLst>
              <a:ext uri="{FF2B5EF4-FFF2-40B4-BE49-F238E27FC236}">
                <a16:creationId xmlns:a16="http://schemas.microsoft.com/office/drawing/2014/main" id="{B600222B-1638-4EE7-8138-8A9495C212D0}"/>
              </a:ext>
            </a:extLst>
          </p:cNvPr>
          <p:cNvGrpSpPr/>
          <p:nvPr/>
        </p:nvGrpSpPr>
        <p:grpSpPr>
          <a:xfrm>
            <a:off x="4717204" y="3055314"/>
            <a:ext cx="3808932" cy="3058940"/>
            <a:chOff x="4717204" y="3055314"/>
            <a:chExt cx="3808932" cy="3058940"/>
          </a:xfrm>
        </p:grpSpPr>
        <p:grpSp>
          <p:nvGrpSpPr>
            <p:cNvPr id="20" name="Group 19">
              <a:extLst>
                <a:ext uri="{FF2B5EF4-FFF2-40B4-BE49-F238E27FC236}">
                  <a16:creationId xmlns:a16="http://schemas.microsoft.com/office/drawing/2014/main" id="{81ACE95D-F2F4-4DE2-B8BF-2E6B002463B0}"/>
                </a:ext>
              </a:extLst>
            </p:cNvPr>
            <p:cNvGrpSpPr/>
            <p:nvPr/>
          </p:nvGrpSpPr>
          <p:grpSpPr>
            <a:xfrm>
              <a:off x="5519084" y="5843411"/>
              <a:ext cx="2120190" cy="270843"/>
              <a:chOff x="5491481" y="5843411"/>
              <a:chExt cx="2120190" cy="270843"/>
            </a:xfrm>
          </p:grpSpPr>
          <p:sp>
            <p:nvSpPr>
              <p:cNvPr id="45" name="Rectangle 44">
                <a:extLst>
                  <a:ext uri="{FF2B5EF4-FFF2-40B4-BE49-F238E27FC236}">
                    <a16:creationId xmlns:a16="http://schemas.microsoft.com/office/drawing/2014/main" id="{0BA86CF2-174C-4833-A8DB-801A19C5BA14}"/>
                  </a:ext>
                </a:extLst>
              </p:cNvPr>
              <p:cNvSpPr/>
              <p:nvPr/>
            </p:nvSpPr>
            <p:spPr>
              <a:xfrm>
                <a:off x="7051029" y="5843411"/>
                <a:ext cx="560642" cy="270843"/>
              </a:xfrm>
              <a:prstGeom prst="rect">
                <a:avLst/>
              </a:prstGeom>
              <a:noFill/>
            </p:spPr>
            <p:txBody>
              <a:bodyPr wrap="square" lIns="27432" tIns="27432" rIns="27432" bIns="27432" anchor="ctr" anchorCtr="0">
                <a:spAutoFit/>
              </a:bodyPr>
              <a:lstStyle/>
              <a:p>
                <a:pPr marR="0" lvl="0" algn="ctr" defTabSz="914400" eaLnBrk="1" fontAlgn="auto" latinLnBrk="0" hangingPunct="1">
                  <a:lnSpc>
                    <a:spcPct val="100000"/>
                  </a:lnSpc>
                  <a:spcBef>
                    <a:spcPts val="300"/>
                  </a:spcBef>
                  <a:spcAft>
                    <a:spcPts val="0"/>
                  </a:spcAft>
                  <a:buClr>
                    <a:srgbClr val="F08700"/>
                  </a:buClr>
                  <a:buSzTx/>
                  <a:tabLst/>
                  <a:defRPr/>
                </a:pPr>
                <a:r>
                  <a:rPr lang="en-US" sz="1400" b="1" kern="0" dirty="0">
                    <a:solidFill>
                      <a:schemeClr val="accent1"/>
                    </a:solidFill>
                    <a:latin typeface="Open Sans"/>
                  </a:rPr>
                  <a:t>72</a:t>
                </a:r>
                <a:endParaRPr kumimoji="0" lang="en-US" sz="1600" b="1" i="0" u="none" strike="noStrike" kern="0" cap="none" spc="0" normalizeH="0" baseline="0" noProof="0" dirty="0">
                  <a:ln>
                    <a:noFill/>
                  </a:ln>
                  <a:solidFill>
                    <a:schemeClr val="accent1"/>
                  </a:solidFill>
                  <a:effectLst/>
                  <a:uLnTx/>
                  <a:uFillTx/>
                  <a:latin typeface="Open Sans"/>
                </a:endParaRPr>
              </a:p>
            </p:txBody>
          </p:sp>
          <p:sp>
            <p:nvSpPr>
              <p:cNvPr id="44" name="Rectangle: Rounded Corners 43">
                <a:extLst>
                  <a:ext uri="{FF2B5EF4-FFF2-40B4-BE49-F238E27FC236}">
                    <a16:creationId xmlns:a16="http://schemas.microsoft.com/office/drawing/2014/main" id="{760C86A3-3ABF-4AF7-A710-D7140423DEC3}"/>
                  </a:ext>
                </a:extLst>
              </p:cNvPr>
              <p:cNvSpPr/>
              <p:nvPr/>
            </p:nvSpPr>
            <p:spPr>
              <a:xfrm>
                <a:off x="5491481" y="5891739"/>
                <a:ext cx="1652192" cy="174188"/>
              </a:xfrm>
              <a:prstGeom prst="roundRect">
                <a:avLst>
                  <a:gd name="adj" fmla="val 5933"/>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914400" eaLnBrk="1" fontAlgn="auto" latinLnBrk="0" hangingPunct="1">
                  <a:lnSpc>
                    <a:spcPct val="100000"/>
                  </a:lnSpc>
                  <a:spcBef>
                    <a:spcPts val="1200"/>
                  </a:spcBef>
                  <a:spcAft>
                    <a:spcPts val="0"/>
                  </a:spcAft>
                  <a:buClrTx/>
                  <a:buSzTx/>
                  <a:buFontTx/>
                  <a:buNone/>
                  <a:tabLst/>
                  <a:defRPr/>
                </a:pPr>
                <a:r>
                  <a:rPr kumimoji="0" lang="en-US" sz="1100" u="none" strike="noStrike" kern="0" cap="none" spc="0" normalizeH="0" baseline="0" noProof="0" dirty="0">
                    <a:ln>
                      <a:noFill/>
                    </a:ln>
                    <a:effectLst/>
                    <a:uLnTx/>
                    <a:uFillTx/>
                    <a:latin typeface="Open Sans"/>
                    <a:ea typeface="+mn-ea"/>
                    <a:cs typeface="+mn-cs"/>
                  </a:rPr>
                  <a:t>Median Age at </a:t>
                </a:r>
                <a:r>
                  <a:rPr lang="en-US" sz="1100" kern="0" dirty="0">
                    <a:latin typeface="Open Sans"/>
                  </a:rPr>
                  <a:t>Death</a:t>
                </a:r>
                <a:endParaRPr kumimoji="0" lang="en-US" sz="1100" u="none" strike="noStrike" kern="0" cap="none" spc="0" normalizeH="0" baseline="0" noProof="0" dirty="0">
                  <a:ln>
                    <a:noFill/>
                  </a:ln>
                  <a:effectLst/>
                  <a:uLnTx/>
                  <a:uFillTx/>
                  <a:latin typeface="Open Sans"/>
                </a:endParaRPr>
              </a:p>
            </p:txBody>
          </p:sp>
        </p:grpSp>
        <p:graphicFrame>
          <p:nvGraphicFramePr>
            <p:cNvPr id="7" name="Chart 6">
              <a:extLst>
                <a:ext uri="{FF2B5EF4-FFF2-40B4-BE49-F238E27FC236}">
                  <a16:creationId xmlns:a16="http://schemas.microsoft.com/office/drawing/2014/main" id="{05E85B74-0460-45BE-A299-FA5770806065}"/>
                </a:ext>
              </a:extLst>
            </p:cNvPr>
            <p:cNvGraphicFramePr/>
            <p:nvPr>
              <p:extLst>
                <p:ext uri="{D42A27DB-BD31-4B8C-83A1-F6EECF244321}">
                  <p14:modId xmlns:p14="http://schemas.microsoft.com/office/powerpoint/2010/main" val="1080984502"/>
                </p:ext>
              </p:extLst>
            </p:nvPr>
          </p:nvGraphicFramePr>
          <p:xfrm>
            <a:off x="4859644" y="3159885"/>
            <a:ext cx="3666492" cy="2444328"/>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3995CAD6-A364-4B8E-B573-EEF85B035476}"/>
                </a:ext>
              </a:extLst>
            </p:cNvPr>
            <p:cNvSpPr txBox="1"/>
            <p:nvPr/>
          </p:nvSpPr>
          <p:spPr>
            <a:xfrm rot="16200000">
              <a:off x="3505439" y="4267079"/>
              <a:ext cx="2562030" cy="138499"/>
            </a:xfrm>
            <a:prstGeom prst="rect">
              <a:avLst/>
            </a:prstGeom>
            <a:noFill/>
          </p:spPr>
          <p:txBody>
            <a:bodyPr wrap="square" lIns="0" tIns="0" rIns="0" bIns="0" rtlCol="0">
              <a:spAutoFit/>
            </a:body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Percentage of Deaths</a:t>
              </a:r>
            </a:p>
          </p:txBody>
        </p:sp>
        <p:grpSp>
          <p:nvGrpSpPr>
            <p:cNvPr id="24" name="Group 23">
              <a:extLst>
                <a:ext uri="{FF2B5EF4-FFF2-40B4-BE49-F238E27FC236}">
                  <a16:creationId xmlns:a16="http://schemas.microsoft.com/office/drawing/2014/main" id="{4B3E202A-89E4-419C-813C-2C51E26F599C}"/>
                </a:ext>
              </a:extLst>
            </p:cNvPr>
            <p:cNvGrpSpPr/>
            <p:nvPr/>
          </p:nvGrpSpPr>
          <p:grpSpPr>
            <a:xfrm>
              <a:off x="5271452" y="3485653"/>
              <a:ext cx="3065078" cy="1694838"/>
              <a:chOff x="5284151" y="3485653"/>
              <a:chExt cx="3065078" cy="1694838"/>
            </a:xfrm>
          </p:grpSpPr>
          <p:sp>
            <p:nvSpPr>
              <p:cNvPr id="31" name="TextBox 30">
                <a:extLst>
                  <a:ext uri="{FF2B5EF4-FFF2-40B4-BE49-F238E27FC236}">
                    <a16:creationId xmlns:a16="http://schemas.microsoft.com/office/drawing/2014/main" id="{24AA5BF7-FD09-4711-8EC9-674694200ACD}"/>
                  </a:ext>
                </a:extLst>
              </p:cNvPr>
              <p:cNvSpPr txBox="1"/>
              <p:nvPr/>
            </p:nvSpPr>
            <p:spPr>
              <a:xfrm>
                <a:off x="6086508" y="5008929"/>
                <a:ext cx="243859"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2.7</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2" name="TextBox 31">
                <a:extLst>
                  <a:ext uri="{FF2B5EF4-FFF2-40B4-BE49-F238E27FC236}">
                    <a16:creationId xmlns:a16="http://schemas.microsoft.com/office/drawing/2014/main" id="{11C89391-B130-43E2-8C78-A28107AC626E}"/>
                  </a:ext>
                </a:extLst>
              </p:cNvPr>
              <p:cNvSpPr txBox="1"/>
              <p:nvPr/>
            </p:nvSpPr>
            <p:spPr>
              <a:xfrm>
                <a:off x="6476989" y="4811848"/>
                <a:ext cx="243859"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6.3</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3" name="TextBox 32">
                <a:extLst>
                  <a:ext uri="{FF2B5EF4-FFF2-40B4-BE49-F238E27FC236}">
                    <a16:creationId xmlns:a16="http://schemas.microsoft.com/office/drawing/2014/main" id="{59CD0EF6-6547-42EC-9562-A34E19500A24}"/>
                  </a:ext>
                </a:extLst>
              </p:cNvPr>
              <p:cNvSpPr txBox="1"/>
              <p:nvPr/>
            </p:nvSpPr>
            <p:spPr>
              <a:xfrm>
                <a:off x="6859188" y="4299327"/>
                <a:ext cx="288585"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15.2</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4" name="TextBox 33">
                <a:extLst>
                  <a:ext uri="{FF2B5EF4-FFF2-40B4-BE49-F238E27FC236}">
                    <a16:creationId xmlns:a16="http://schemas.microsoft.com/office/drawing/2014/main" id="{6F055643-C89B-45A9-88CA-C631A8B26F2F}"/>
                  </a:ext>
                </a:extLst>
              </p:cNvPr>
              <p:cNvSpPr txBox="1"/>
              <p:nvPr/>
            </p:nvSpPr>
            <p:spPr>
              <a:xfrm>
                <a:off x="7252828" y="3587777"/>
                <a:ext cx="288433"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27.7</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6" name="TextBox 35">
                <a:extLst>
                  <a:ext uri="{FF2B5EF4-FFF2-40B4-BE49-F238E27FC236}">
                    <a16:creationId xmlns:a16="http://schemas.microsoft.com/office/drawing/2014/main" id="{D39B1E88-05D5-4C46-AD22-5DA676F55264}"/>
                  </a:ext>
                </a:extLst>
              </p:cNvPr>
              <p:cNvSpPr txBox="1"/>
              <p:nvPr/>
            </p:nvSpPr>
            <p:spPr>
              <a:xfrm>
                <a:off x="7660786" y="3485653"/>
                <a:ext cx="288433"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29.5</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8" name="TextBox 37">
                <a:extLst>
                  <a:ext uri="{FF2B5EF4-FFF2-40B4-BE49-F238E27FC236}">
                    <a16:creationId xmlns:a16="http://schemas.microsoft.com/office/drawing/2014/main" id="{01565927-3688-4B5C-BA2C-64A6D130E2C5}"/>
                  </a:ext>
                </a:extLst>
              </p:cNvPr>
              <p:cNvSpPr txBox="1"/>
              <p:nvPr/>
            </p:nvSpPr>
            <p:spPr>
              <a:xfrm>
                <a:off x="8060796" y="4357237"/>
                <a:ext cx="288433"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14.2</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7" name="TextBox 26">
                <a:extLst>
                  <a:ext uri="{FF2B5EF4-FFF2-40B4-BE49-F238E27FC236}">
                    <a16:creationId xmlns:a16="http://schemas.microsoft.com/office/drawing/2014/main" id="{19449156-E51E-45A4-A2CB-BC8442FB3999}"/>
                  </a:ext>
                </a:extLst>
              </p:cNvPr>
              <p:cNvSpPr txBox="1"/>
              <p:nvPr/>
            </p:nvSpPr>
            <p:spPr>
              <a:xfrm>
                <a:off x="5673962" y="5021290"/>
                <a:ext cx="243859"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2.5</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sp>
            <p:nvSpPr>
              <p:cNvPr id="28" name="TextBox 27">
                <a:extLst>
                  <a:ext uri="{FF2B5EF4-FFF2-40B4-BE49-F238E27FC236}">
                    <a16:creationId xmlns:a16="http://schemas.microsoft.com/office/drawing/2014/main" id="{D493F893-5C31-4BE9-A737-3EA0DA7311A4}"/>
                  </a:ext>
                </a:extLst>
              </p:cNvPr>
              <p:cNvSpPr txBox="1"/>
              <p:nvPr/>
            </p:nvSpPr>
            <p:spPr>
              <a:xfrm>
                <a:off x="5284151" y="5057380"/>
                <a:ext cx="243859" cy="123111"/>
              </a:xfrm>
              <a:prstGeom prst="rect">
                <a:avLst/>
              </a:prstGeom>
              <a:noFill/>
            </p:spPr>
            <p:txBody>
              <a:bodyPr wrap="square" lIns="0" tIns="0" rIns="0" bIns="0" rtlCol="0">
                <a:spAutoFit/>
              </a:bodyPr>
              <a:lstStyle/>
              <a:p>
                <a:pPr algn="ctr"/>
                <a:r>
                  <a:rPr lang="en-US" sz="800" b="1" dirty="0">
                    <a:latin typeface="Open Sans" panose="020B0606030504020204" pitchFamily="34" charset="0"/>
                    <a:ea typeface="Open Sans" panose="020B0606030504020204" pitchFamily="34" charset="0"/>
                    <a:cs typeface="Open Sans" panose="020B0606030504020204" pitchFamily="34" charset="0"/>
                  </a:rPr>
                  <a:t>1.8</a:t>
                </a:r>
                <a:r>
                  <a:rPr lang="en-US" sz="800" b="1" baseline="30000" dirty="0">
                    <a:latin typeface="Open Sans" panose="020B0606030504020204" pitchFamily="34" charset="0"/>
                    <a:ea typeface="Open Sans" panose="020B0606030504020204" pitchFamily="34" charset="0"/>
                    <a:cs typeface="Open Sans" panose="020B0606030504020204" pitchFamily="34" charset="0"/>
                  </a:rPr>
                  <a:t>%</a:t>
                </a:r>
              </a:p>
            </p:txBody>
          </p:sp>
        </p:grpSp>
      </p:grpSp>
      <p:sp>
        <p:nvSpPr>
          <p:cNvPr id="26" name="TextBox 25">
            <a:extLst>
              <a:ext uri="{FF2B5EF4-FFF2-40B4-BE49-F238E27FC236}">
                <a16:creationId xmlns:a16="http://schemas.microsoft.com/office/drawing/2014/main" id="{DD5673B0-2864-4240-8237-58E4521FFEE1}"/>
              </a:ext>
            </a:extLst>
          </p:cNvPr>
          <p:cNvSpPr txBox="1"/>
          <p:nvPr/>
        </p:nvSpPr>
        <p:spPr>
          <a:xfrm>
            <a:off x="5202091" y="5571146"/>
            <a:ext cx="3211926" cy="138091"/>
          </a:xfrm>
          <a:prstGeom prst="rect">
            <a:avLst/>
          </a:prstGeom>
          <a:noFill/>
        </p:spPr>
        <p:txBody>
          <a:bodyPr wrap="square" lIns="0" tIns="0" rIns="0" bIns="0" rtlCol="0">
            <a:spAutoFit/>
          </a:bodyPr>
          <a:lstStyle/>
          <a:p>
            <a:pPr algn="ctr"/>
            <a:r>
              <a:rPr lang="en-US" sz="900" b="1" dirty="0">
                <a:latin typeface="Open Sans" panose="020B0606030504020204" pitchFamily="34" charset="0"/>
                <a:ea typeface="Open Sans" panose="020B0606030504020204" pitchFamily="34" charset="0"/>
                <a:cs typeface="Open Sans" panose="020B0606030504020204" pitchFamily="34" charset="0"/>
              </a:rPr>
              <a:t>Age</a:t>
            </a:r>
          </a:p>
        </p:txBody>
      </p:sp>
      <p:sp>
        <p:nvSpPr>
          <p:cNvPr id="30" name="TextBox 29">
            <a:extLst>
              <a:ext uri="{FF2B5EF4-FFF2-40B4-BE49-F238E27FC236}">
                <a16:creationId xmlns:a16="http://schemas.microsoft.com/office/drawing/2014/main" id="{BD17F9A5-088B-43C0-8568-33314F5E1FF5}"/>
              </a:ext>
            </a:extLst>
          </p:cNvPr>
          <p:cNvSpPr txBox="1"/>
          <p:nvPr/>
        </p:nvSpPr>
        <p:spPr>
          <a:xfrm>
            <a:off x="4597559" y="2388375"/>
            <a:ext cx="3785690" cy="169277"/>
          </a:xfrm>
          <a:prstGeom prst="rect">
            <a:avLst/>
          </a:prstGeom>
          <a:noFill/>
        </p:spPr>
        <p:txBody>
          <a:bodyPr wrap="square" lIns="0" tIns="0" rIns="0" bIns="0" rtlCol="0">
            <a:spAutoFit/>
          </a:bodyPr>
          <a:lstStyle/>
          <a:p>
            <a:r>
              <a:rPr lang="en-US" sz="1100" i="1" dirty="0">
                <a:latin typeface="Open Sans" panose="020B0606030504020204" pitchFamily="34" charset="0"/>
                <a:ea typeface="Open Sans" panose="020B0606030504020204" pitchFamily="34" charset="0"/>
                <a:cs typeface="Open Sans" panose="020B0606030504020204" pitchFamily="34" charset="0"/>
              </a:rPr>
              <a:t>Tap to see the patient demographics based on age.</a:t>
            </a:r>
          </a:p>
        </p:txBody>
      </p:sp>
      <p:sp>
        <p:nvSpPr>
          <p:cNvPr id="35" name="Rectangle 34">
            <a:extLst>
              <a:ext uri="{FF2B5EF4-FFF2-40B4-BE49-F238E27FC236}">
                <a16:creationId xmlns:a16="http://schemas.microsoft.com/office/drawing/2014/main" id="{164EF19F-5FB3-4D20-98A7-4AB35FF2D949}"/>
              </a:ext>
            </a:extLst>
          </p:cNvPr>
          <p:cNvSpPr/>
          <p:nvPr/>
        </p:nvSpPr>
        <p:spPr>
          <a:xfrm>
            <a:off x="632143" y="2557651"/>
            <a:ext cx="3587194" cy="3462149"/>
          </a:xfrm>
          <a:prstGeom prst="rect">
            <a:avLst/>
          </a:prstGeom>
          <a:solidFill>
            <a:srgbClr val="EDEDED">
              <a:alpha val="50000"/>
            </a:srgbClr>
          </a:solidFill>
        </p:spPr>
        <p:txBody>
          <a:bodyPr wrap="square" lIns="182880" tIns="182880" rIns="182880" bIns="182880" numCol="1" spcCol="0" anchor="t" anchorCtr="0">
            <a:noAutofit/>
          </a:bodyPr>
          <a:lstStyle/>
          <a:p>
            <a:pPr defTabSz="914400">
              <a:spcBef>
                <a:spcPts val="600"/>
              </a:spcBef>
              <a:spcAft>
                <a:spcPts val="1200"/>
              </a:spcAft>
              <a:buClr>
                <a:srgbClr val="F08700"/>
              </a:buClr>
              <a:defRPr/>
            </a:pPr>
            <a:r>
              <a:rPr lang="en-US" sz="1200" b="1" kern="0" cap="all" dirty="0">
                <a:latin typeface="Open Sans"/>
              </a:rPr>
              <a:t>SELECTED Risk Factors</a:t>
            </a:r>
            <a:endParaRPr kumimoji="0" lang="en-US" sz="1200" b="1" i="0" u="none" strike="noStrike" kern="0" cap="all" spc="0" noProof="0" dirty="0">
              <a:ln>
                <a:noFill/>
              </a:ln>
              <a:effectLst/>
              <a:uLnTx/>
              <a:uFillTx/>
              <a:latin typeface="Open Sans"/>
            </a:endParaRPr>
          </a:p>
          <a:p>
            <a:pPr marL="112713" marR="0" lvl="0" indent="-112713" defTabSz="914400" eaLnBrk="1" fontAlgn="auto" latinLnBrk="0" hangingPunct="1">
              <a:lnSpc>
                <a:spcPct val="110000"/>
              </a:lnSpc>
              <a:spcAft>
                <a:spcPts val="600"/>
              </a:spcAft>
              <a:buClr>
                <a:schemeClr val="accent1"/>
              </a:buClr>
              <a:buSzTx/>
              <a:buFont typeface="Arial" panose="020B0604020202020204" pitchFamily="34" charset="0"/>
              <a:buChar char="•"/>
              <a:tabLst/>
              <a:defRPr/>
            </a:pPr>
            <a:r>
              <a:rPr kumimoji="0" lang="en-US" sz="1100" b="1" i="0" u="none" strike="noStrike" kern="0" cap="none" spc="0" normalizeH="0" baseline="0" noProof="0" dirty="0">
                <a:ln>
                  <a:noFill/>
                </a:ln>
                <a:solidFill>
                  <a:srgbClr val="000000"/>
                </a:solidFill>
                <a:effectLst/>
                <a:uLnTx/>
                <a:uFillTx/>
                <a:latin typeface="Open Sans"/>
              </a:rPr>
              <a:t>Age:</a:t>
            </a:r>
            <a:r>
              <a:rPr kumimoji="0" lang="en-US" sz="1100" b="0" i="0" u="none" strike="noStrike" kern="0" cap="none" spc="0" normalizeH="0" baseline="0" noProof="0" dirty="0">
                <a:ln>
                  <a:noFill/>
                </a:ln>
                <a:solidFill>
                  <a:srgbClr val="000000"/>
                </a:solidFill>
                <a:effectLst/>
                <a:uLnTx/>
                <a:uFillTx/>
                <a:latin typeface="Open Sans"/>
              </a:rPr>
              <a:t> The risk of AML increases as people age. The risk of developing AML increases ~8-fold from ages 30–34 years to ages 65–69 years</a:t>
            </a:r>
          </a:p>
          <a:p>
            <a:pPr marL="112713" marR="0" lvl="0" indent="-112713" defTabSz="914400" eaLnBrk="1" fontAlgn="auto" latinLnBrk="0" hangingPunct="1">
              <a:lnSpc>
                <a:spcPct val="110000"/>
              </a:lnSpc>
              <a:spcAft>
                <a:spcPts val="600"/>
              </a:spcAft>
              <a:buClr>
                <a:schemeClr val="accent1"/>
              </a:buClr>
              <a:buSzTx/>
              <a:buFont typeface="Arial" panose="020B0604020202020204" pitchFamily="34" charset="0"/>
              <a:buChar char="•"/>
              <a:tabLst/>
              <a:defRPr/>
            </a:pPr>
            <a:r>
              <a:rPr kumimoji="0" lang="en-US" sz="1100" b="1" i="0" u="none" strike="noStrike" kern="0" cap="none" spc="0" normalizeH="0" baseline="0" noProof="0" dirty="0">
                <a:ln>
                  <a:noFill/>
                </a:ln>
                <a:solidFill>
                  <a:srgbClr val="000000"/>
                </a:solidFill>
                <a:effectLst/>
                <a:uLnTx/>
                <a:uFillTx/>
                <a:latin typeface="Open Sans"/>
              </a:rPr>
              <a:t>Previous chemotherapy or radiation therapy:</a:t>
            </a:r>
            <a:r>
              <a:rPr kumimoji="0" lang="en-US" sz="1100" b="0" i="0" u="none" strike="noStrike" kern="0" cap="none" spc="0" normalizeH="0" baseline="0" noProof="0" dirty="0">
                <a:ln>
                  <a:noFill/>
                </a:ln>
                <a:solidFill>
                  <a:srgbClr val="000000"/>
                </a:solidFill>
                <a:effectLst/>
                <a:uLnTx/>
                <a:uFillTx/>
                <a:latin typeface="Open Sans"/>
              </a:rPr>
              <a:t> People exposed to cytotoxic agents or radiation therapy are at increased risk of developing AML or a myeloid neoplasm</a:t>
            </a:r>
          </a:p>
          <a:p>
            <a:pPr marL="112713" marR="0" lvl="0" indent="-112713" defTabSz="914400" eaLnBrk="1" fontAlgn="auto" latinLnBrk="0" hangingPunct="1">
              <a:lnSpc>
                <a:spcPct val="110000"/>
              </a:lnSpc>
              <a:spcAft>
                <a:spcPts val="600"/>
              </a:spcAft>
              <a:buClr>
                <a:schemeClr val="accent1"/>
              </a:buClr>
              <a:buSzTx/>
              <a:buFont typeface="Arial" panose="020B0604020202020204" pitchFamily="34" charset="0"/>
              <a:buChar char="•"/>
              <a:tabLst/>
              <a:defRPr/>
            </a:pPr>
            <a:r>
              <a:rPr kumimoji="0" lang="en-US" sz="1100" b="1" i="0" u="none" strike="noStrike" kern="0" cap="none" spc="0" normalizeH="0" baseline="0" noProof="0" dirty="0">
                <a:ln>
                  <a:noFill/>
                </a:ln>
                <a:solidFill>
                  <a:srgbClr val="000000"/>
                </a:solidFill>
                <a:effectLst/>
                <a:uLnTx/>
                <a:uFillTx/>
                <a:latin typeface="Open Sans"/>
              </a:rPr>
              <a:t>History of a blood disorder:</a:t>
            </a:r>
            <a:r>
              <a:rPr kumimoji="0" lang="en-US" sz="1100" b="0" i="0" u="none" strike="noStrike" kern="0" cap="none" spc="0" normalizeH="0" baseline="0" noProof="0" dirty="0">
                <a:ln>
                  <a:noFill/>
                </a:ln>
                <a:solidFill>
                  <a:srgbClr val="000000"/>
                </a:solidFill>
                <a:effectLst/>
                <a:uLnTx/>
                <a:uFillTx/>
                <a:latin typeface="Open Sans"/>
              </a:rPr>
              <a:t> Pre-existing myelodysplastic or myeloproliferative disorders are common in older patients with AML</a:t>
            </a:r>
          </a:p>
          <a:p>
            <a:pPr marL="112713" marR="0" lvl="0" indent="-112713" defTabSz="914400" eaLnBrk="1" fontAlgn="auto" latinLnBrk="0" hangingPunct="1">
              <a:lnSpc>
                <a:spcPct val="110000"/>
              </a:lnSpc>
              <a:spcAft>
                <a:spcPts val="600"/>
              </a:spcAft>
              <a:buClr>
                <a:schemeClr val="accent1"/>
              </a:buClr>
              <a:buSzTx/>
              <a:buFont typeface="Arial" panose="020B0604020202020204" pitchFamily="34" charset="0"/>
              <a:buChar char="•"/>
              <a:tabLst/>
              <a:defRPr/>
            </a:pPr>
            <a:r>
              <a:rPr kumimoji="0" lang="en-US" sz="1100" b="1" i="0" u="none" strike="noStrike" kern="0" cap="none" spc="0" normalizeH="0" baseline="0" noProof="0" dirty="0">
                <a:ln>
                  <a:noFill/>
                </a:ln>
                <a:solidFill>
                  <a:srgbClr val="000000"/>
                </a:solidFill>
                <a:effectLst/>
                <a:uLnTx/>
                <a:uFillTx/>
                <a:latin typeface="Open Sans"/>
              </a:rPr>
              <a:t>Genetic disorders: </a:t>
            </a:r>
            <a:r>
              <a:rPr lang="en-US" sz="1100" kern="0" dirty="0">
                <a:solidFill>
                  <a:srgbClr val="000000"/>
                </a:solidFill>
                <a:latin typeface="Open Sans"/>
              </a:rPr>
              <a:t>Certain genetic conditions present at birth, such as Down syndrome, increase the risk</a:t>
            </a:r>
            <a:r>
              <a:rPr kumimoji="0" lang="en-US" sz="1100" i="0" u="none" strike="noStrike" kern="0" cap="none" spc="0" normalizeH="0" baseline="0" noProof="0" dirty="0">
                <a:ln>
                  <a:noFill/>
                </a:ln>
                <a:solidFill>
                  <a:srgbClr val="000000"/>
                </a:solidFill>
                <a:effectLst/>
                <a:uLnTx/>
                <a:uFillTx/>
                <a:latin typeface="Open Sans"/>
              </a:rPr>
              <a:t> of developing AML</a:t>
            </a:r>
          </a:p>
        </p:txBody>
      </p:sp>
    </p:spTree>
    <p:extLst>
      <p:ext uri="{BB962C8B-B14F-4D97-AF65-F5344CB8AC3E}">
        <p14:creationId xmlns:p14="http://schemas.microsoft.com/office/powerpoint/2010/main" val="1892478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1B78-392F-4C6A-A0B1-9DA3E1DDB80E}"/>
              </a:ext>
            </a:extLst>
          </p:cNvPr>
          <p:cNvSpPr>
            <a:spLocks noGrp="1"/>
          </p:cNvSpPr>
          <p:nvPr>
            <p:ph type="title"/>
          </p:nvPr>
        </p:nvSpPr>
        <p:spPr/>
        <p:txBody>
          <a:bodyPr/>
          <a:lstStyle/>
          <a:p>
            <a:r>
              <a:rPr lang="en-US" dirty="0"/>
              <a:t>AML Patient Journey</a:t>
            </a:r>
          </a:p>
        </p:txBody>
      </p:sp>
      <p:sp>
        <p:nvSpPr>
          <p:cNvPr id="3" name="Text Placeholder 2">
            <a:extLst>
              <a:ext uri="{FF2B5EF4-FFF2-40B4-BE49-F238E27FC236}">
                <a16:creationId xmlns:a16="http://schemas.microsoft.com/office/drawing/2014/main" id="{F49050A3-0D32-4A18-8C48-D491D1AC252D}"/>
              </a:ext>
            </a:extLst>
          </p:cNvPr>
          <p:cNvSpPr>
            <a:spLocks noGrp="1"/>
          </p:cNvSpPr>
          <p:nvPr>
            <p:ph type="body" sz="quarter" idx="13"/>
          </p:nvPr>
        </p:nvSpPr>
        <p:spPr>
          <a:xfrm>
            <a:off x="632143" y="1466204"/>
            <a:ext cx="7930832" cy="1824272"/>
          </a:xfrm>
        </p:spPr>
        <p:txBody>
          <a:bodyPr/>
          <a:lstStyle/>
          <a:p>
            <a:r>
              <a:rPr lang="en-US" dirty="0"/>
              <a:t>For all cancers, the patient journey is emotionally and physically challenging. The patient experience in AML is </a:t>
            </a:r>
            <a:br>
              <a:rPr lang="en-US" dirty="0"/>
            </a:br>
            <a:r>
              <a:rPr lang="en-US" dirty="0"/>
              <a:t>particularly difficult because of the speed at which the disease develops and progresses. Patients are often blindsided with their diagnosis and are easily overwhelmed with the decisions that need to be made quickly in order to treat the disease appropriately.</a:t>
            </a:r>
          </a:p>
          <a:p>
            <a:r>
              <a:rPr lang="en-US" spc="-10" dirty="0"/>
              <a:t>AML progresses rapidly and should be treated quickly and appropriately. Chemotherapy is the main treatment option for AML patients. Since AML is a disease of older adults, not all patients are healthy enough to handle the intense chemotherapy agents needed to kill the leukemic cells. Treatment strategies are stratified into 2 categories based largely on the patient’s age—eligible for intensive chemotherapy and ineligible for intensive chemotherapy. However, additional factors, such as fitness and mutational status, can influence whether a patient is considered to be eligible for intensive chemotherapy.</a:t>
            </a:r>
          </a:p>
        </p:txBody>
      </p:sp>
      <p:sp>
        <p:nvSpPr>
          <p:cNvPr id="11" name="Rectangle: Top Corners Rounded 27">
            <a:extLst>
              <a:ext uri="{FF2B5EF4-FFF2-40B4-BE49-F238E27FC236}">
                <a16:creationId xmlns:a16="http://schemas.microsoft.com/office/drawing/2014/main" id="{A57A1F81-41AB-47FE-B6B0-E109FCB5F342}"/>
              </a:ext>
            </a:extLst>
          </p:cNvPr>
          <p:cNvSpPr/>
          <p:nvPr/>
        </p:nvSpPr>
        <p:spPr>
          <a:xfrm>
            <a:off x="632144" y="3941283"/>
            <a:ext cx="3749040" cy="2034408"/>
          </a:xfrm>
          <a:prstGeom prst="round2SameRect">
            <a:avLst>
              <a:gd name="adj1" fmla="val 0"/>
              <a:gd name="adj2" fmla="val 3925"/>
            </a:avLst>
          </a:prstGeom>
          <a:solidFill>
            <a:srgbClr val="F6F6F7"/>
          </a:solidFill>
          <a:ln>
            <a:noFill/>
          </a:ln>
          <a:effectLst>
            <a:innerShdw blurRad="12700" dist="127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defTabSz="894114">
              <a:lnSpc>
                <a:spcPct val="110000"/>
              </a:lnSpc>
              <a:spcBef>
                <a:spcPts val="400"/>
              </a:spcBef>
              <a:buClr>
                <a:schemeClr val="accent3"/>
              </a:buClr>
            </a:pPr>
            <a:r>
              <a:rPr lang="en-US" sz="1050" dirty="0">
                <a:solidFill>
                  <a:schemeClr val="tx1"/>
                </a:solidFill>
                <a:latin typeface="+mj-lt"/>
                <a:ea typeface="Open Sans" panose="020B0606030504020204" pitchFamily="34" charset="0"/>
                <a:cs typeface="Arial" panose="020B0604020202020204" pitchFamily="34" charset="0"/>
              </a:rPr>
              <a:t>Patients who are typically younger (&lt;60 years old, although different HCPs will define this patient subset in variable ways).</a:t>
            </a:r>
          </a:p>
        </p:txBody>
      </p:sp>
      <p:sp>
        <p:nvSpPr>
          <p:cNvPr id="12" name="Rectangle: Top Corners Rounded 29">
            <a:extLst>
              <a:ext uri="{FF2B5EF4-FFF2-40B4-BE49-F238E27FC236}">
                <a16:creationId xmlns:a16="http://schemas.microsoft.com/office/drawing/2014/main" id="{94F72D4F-501A-4EA6-9F05-F286247567A3}"/>
              </a:ext>
            </a:extLst>
          </p:cNvPr>
          <p:cNvSpPr/>
          <p:nvPr/>
        </p:nvSpPr>
        <p:spPr>
          <a:xfrm>
            <a:off x="632144" y="3540143"/>
            <a:ext cx="3749040" cy="439640"/>
          </a:xfrm>
          <a:prstGeom prst="round2SameRect">
            <a:avLst>
              <a:gd name="adj1" fmla="val 1888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GB" sz="1100" b="1" dirty="0">
                <a:solidFill>
                  <a:schemeClr val="bg1"/>
                </a:solidFill>
                <a:latin typeface="+mj-lt"/>
              </a:rPr>
              <a:t>Eligible for Intensive Chemotherapy</a:t>
            </a:r>
          </a:p>
        </p:txBody>
      </p:sp>
      <p:sp>
        <p:nvSpPr>
          <p:cNvPr id="13" name="Rectangle: Top Corners Rounded 27">
            <a:extLst>
              <a:ext uri="{FF2B5EF4-FFF2-40B4-BE49-F238E27FC236}">
                <a16:creationId xmlns:a16="http://schemas.microsoft.com/office/drawing/2014/main" id="{5B736B92-5379-46A6-ACA2-3B0D0013D24A}"/>
              </a:ext>
            </a:extLst>
          </p:cNvPr>
          <p:cNvSpPr/>
          <p:nvPr/>
        </p:nvSpPr>
        <p:spPr>
          <a:xfrm>
            <a:off x="4813935" y="3941283"/>
            <a:ext cx="3749040" cy="2034408"/>
          </a:xfrm>
          <a:prstGeom prst="round2SameRect">
            <a:avLst>
              <a:gd name="adj1" fmla="val 0"/>
              <a:gd name="adj2" fmla="val 3925"/>
            </a:avLst>
          </a:prstGeom>
          <a:solidFill>
            <a:srgbClr val="F6F6F7"/>
          </a:solidFill>
          <a:ln>
            <a:noFill/>
          </a:ln>
          <a:effectLst>
            <a:innerShdw blurRad="12700" dist="127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defTabSz="894114">
              <a:lnSpc>
                <a:spcPct val="110000"/>
              </a:lnSpc>
              <a:spcBef>
                <a:spcPts val="400"/>
              </a:spcBef>
              <a:buClr>
                <a:schemeClr val="accent3"/>
              </a:buClr>
            </a:pPr>
            <a:r>
              <a:rPr lang="en-US" sz="1050" dirty="0">
                <a:solidFill>
                  <a:schemeClr val="tx1"/>
                </a:solidFill>
                <a:latin typeface="+mj-lt"/>
                <a:ea typeface="Open Sans" panose="020B0606030504020204" pitchFamily="34" charset="0"/>
                <a:cs typeface="Arial" panose="020B0604020202020204" pitchFamily="34" charset="0"/>
              </a:rPr>
              <a:t>Patients who are typically older (≥60 years old) and/or have comorbidities and sometimes younger patients with severe comorbidities.</a:t>
            </a:r>
          </a:p>
        </p:txBody>
      </p:sp>
      <p:sp>
        <p:nvSpPr>
          <p:cNvPr id="14" name="Rectangle: Top Corners Rounded 29">
            <a:extLst>
              <a:ext uri="{FF2B5EF4-FFF2-40B4-BE49-F238E27FC236}">
                <a16:creationId xmlns:a16="http://schemas.microsoft.com/office/drawing/2014/main" id="{CE9BF1DF-4F42-45E9-9A49-27E3A0423EF1}"/>
              </a:ext>
            </a:extLst>
          </p:cNvPr>
          <p:cNvSpPr/>
          <p:nvPr/>
        </p:nvSpPr>
        <p:spPr>
          <a:xfrm>
            <a:off x="4813935" y="3540143"/>
            <a:ext cx="3749040" cy="439640"/>
          </a:xfrm>
          <a:prstGeom prst="round2SameRect">
            <a:avLst>
              <a:gd name="adj1" fmla="val 1888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GB" sz="1100" b="1" dirty="0">
                <a:solidFill>
                  <a:schemeClr val="bg1"/>
                </a:solidFill>
                <a:latin typeface="+mj-lt"/>
              </a:rPr>
              <a:t>Ineligible for Intensive Chemotherapy</a:t>
            </a:r>
          </a:p>
        </p:txBody>
      </p:sp>
      <p:grpSp>
        <p:nvGrpSpPr>
          <p:cNvPr id="15" name="Group 14">
            <a:extLst>
              <a:ext uri="{FF2B5EF4-FFF2-40B4-BE49-F238E27FC236}">
                <a16:creationId xmlns:a16="http://schemas.microsoft.com/office/drawing/2014/main" id="{DDE51195-12DE-48B1-9837-B5A0073240FC}"/>
              </a:ext>
            </a:extLst>
          </p:cNvPr>
          <p:cNvGrpSpPr>
            <a:grpSpLocks noChangeAspect="1"/>
          </p:cNvGrpSpPr>
          <p:nvPr/>
        </p:nvGrpSpPr>
        <p:grpSpPr>
          <a:xfrm>
            <a:off x="6837132" y="4571683"/>
            <a:ext cx="1783269" cy="1346561"/>
            <a:chOff x="4982458" y="2926450"/>
            <a:chExt cx="3183895" cy="2404185"/>
          </a:xfrm>
          <a:solidFill>
            <a:schemeClr val="bg1">
              <a:lumMod val="85000"/>
              <a:alpha val="34000"/>
            </a:schemeClr>
          </a:solidFill>
        </p:grpSpPr>
        <p:pic>
          <p:nvPicPr>
            <p:cNvPr id="16" name="Graphic 15" descr="Man with cane">
              <a:extLst>
                <a:ext uri="{FF2B5EF4-FFF2-40B4-BE49-F238E27FC236}">
                  <a16:creationId xmlns:a16="http://schemas.microsoft.com/office/drawing/2014/main" id="{BAF18E28-C158-40E8-995D-23B57F0687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2851" y="2926450"/>
              <a:ext cx="2033502" cy="2033502"/>
            </a:xfrm>
            <a:prstGeom prst="rect">
              <a:avLst/>
            </a:prstGeom>
            <a:effectLst/>
          </p:spPr>
        </p:pic>
        <p:pic>
          <p:nvPicPr>
            <p:cNvPr id="17" name="Graphic 16" descr="Woman with cane">
              <a:extLst>
                <a:ext uri="{FF2B5EF4-FFF2-40B4-BE49-F238E27FC236}">
                  <a16:creationId xmlns:a16="http://schemas.microsoft.com/office/drawing/2014/main" id="{A93A907C-2B51-45F9-A380-069E72F10A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2458" y="3297132"/>
              <a:ext cx="2033503" cy="2033503"/>
            </a:xfrm>
            <a:prstGeom prst="rect">
              <a:avLst/>
            </a:prstGeom>
            <a:effectLst/>
          </p:spPr>
        </p:pic>
      </p:grpSp>
      <p:grpSp>
        <p:nvGrpSpPr>
          <p:cNvPr id="18" name="Group 17">
            <a:extLst>
              <a:ext uri="{FF2B5EF4-FFF2-40B4-BE49-F238E27FC236}">
                <a16:creationId xmlns:a16="http://schemas.microsoft.com/office/drawing/2014/main" id="{ED547D5F-C3B1-4210-99FE-FEDC29659CDE}"/>
              </a:ext>
            </a:extLst>
          </p:cNvPr>
          <p:cNvGrpSpPr>
            <a:grpSpLocks noChangeAspect="1"/>
          </p:cNvGrpSpPr>
          <p:nvPr/>
        </p:nvGrpSpPr>
        <p:grpSpPr>
          <a:xfrm>
            <a:off x="2698004" y="4560665"/>
            <a:ext cx="1845311" cy="1316237"/>
            <a:chOff x="1124199" y="3006713"/>
            <a:chExt cx="3010481" cy="2147341"/>
          </a:xfrm>
          <a:solidFill>
            <a:schemeClr val="bg1">
              <a:lumMod val="85000"/>
              <a:alpha val="34000"/>
            </a:schemeClr>
          </a:solidFill>
        </p:grpSpPr>
        <p:pic>
          <p:nvPicPr>
            <p:cNvPr id="19" name="Graphic 18" descr="Man">
              <a:extLst>
                <a:ext uri="{FF2B5EF4-FFF2-40B4-BE49-F238E27FC236}">
                  <a16:creationId xmlns:a16="http://schemas.microsoft.com/office/drawing/2014/main" id="{0E650612-BB87-47AB-B4FD-A27D677B1F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199" y="3006713"/>
              <a:ext cx="1944529" cy="1944530"/>
            </a:xfrm>
            <a:prstGeom prst="rect">
              <a:avLst/>
            </a:prstGeom>
            <a:effectLst/>
          </p:spPr>
        </p:pic>
        <p:pic>
          <p:nvPicPr>
            <p:cNvPr id="20" name="Graphic 19" descr="Woman">
              <a:extLst>
                <a:ext uri="{FF2B5EF4-FFF2-40B4-BE49-F238E27FC236}">
                  <a16:creationId xmlns:a16="http://schemas.microsoft.com/office/drawing/2014/main" id="{F59B7551-DD6F-4D34-A369-31F8B12123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90150" y="3209524"/>
              <a:ext cx="1944530" cy="1944530"/>
            </a:xfrm>
            <a:prstGeom prst="rect">
              <a:avLst/>
            </a:prstGeom>
            <a:effectLst/>
          </p:spPr>
        </p:pic>
      </p:grpSp>
    </p:spTree>
    <p:extLst>
      <p:ext uri="{BB962C8B-B14F-4D97-AF65-F5344CB8AC3E}">
        <p14:creationId xmlns:p14="http://schemas.microsoft.com/office/powerpoint/2010/main" val="3446749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D6CB-7D55-4A78-8E13-D43CC3B9DBC6}"/>
              </a:ext>
            </a:extLst>
          </p:cNvPr>
          <p:cNvSpPr>
            <a:spLocks noGrp="1"/>
          </p:cNvSpPr>
          <p:nvPr>
            <p:ph type="title"/>
          </p:nvPr>
        </p:nvSpPr>
        <p:spPr/>
        <p:txBody>
          <a:bodyPr/>
          <a:lstStyle/>
          <a:p>
            <a:r>
              <a:rPr lang="en-US" dirty="0"/>
              <a:t>Chapter Summary</a:t>
            </a:r>
          </a:p>
        </p:txBody>
      </p:sp>
      <p:sp>
        <p:nvSpPr>
          <p:cNvPr id="3" name="Content Placeholder 2">
            <a:extLst>
              <a:ext uri="{FF2B5EF4-FFF2-40B4-BE49-F238E27FC236}">
                <a16:creationId xmlns:a16="http://schemas.microsoft.com/office/drawing/2014/main" id="{48B8DD7C-682B-4FEE-9EEA-2EB3DC045AC3}"/>
              </a:ext>
            </a:extLst>
          </p:cNvPr>
          <p:cNvSpPr>
            <a:spLocks noGrp="1"/>
          </p:cNvSpPr>
          <p:nvPr>
            <p:ph type="body" sz="quarter" idx="13"/>
          </p:nvPr>
        </p:nvSpPr>
        <p:spPr>
          <a:xfrm>
            <a:off x="632143" y="1466204"/>
            <a:ext cx="7930832" cy="4020196"/>
          </a:xfrm>
        </p:spPr>
        <p:txBody>
          <a:bodyPr numCol="2" spcCol="457200"/>
          <a:lstStyle/>
          <a:p>
            <a:pPr marL="171450" indent="-171450">
              <a:buClr>
                <a:schemeClr val="accent1"/>
              </a:buClr>
              <a:buFont typeface="Arial" panose="020B0604020202020204" pitchFamily="34" charset="0"/>
              <a:buChar char="•"/>
            </a:pPr>
            <a:r>
              <a:rPr lang="en-US" altLang="en-US" dirty="0"/>
              <a:t>AML is a rapidly growing cancer that affects immature myeloid cells. It begins in the bone marrow but can spread to the peripheral blood and rarely other organs, including lymph nodes, liver, and spleen</a:t>
            </a:r>
          </a:p>
          <a:p>
            <a:pPr marL="171450" indent="-171450">
              <a:buClr>
                <a:schemeClr val="accent1"/>
              </a:buClr>
              <a:buFont typeface="Arial" panose="020B0604020202020204" pitchFamily="34" charset="0"/>
              <a:buChar char="•"/>
            </a:pPr>
            <a:r>
              <a:rPr lang="en-US" altLang="en-US" dirty="0"/>
              <a:t>AML is the most common acute leukemia in adults—median age at diagnosis is 68</a:t>
            </a:r>
          </a:p>
          <a:p>
            <a:pPr marL="171450" indent="-171450">
              <a:buClr>
                <a:schemeClr val="accent1"/>
              </a:buClr>
              <a:buFont typeface="Arial" panose="020B0604020202020204" pitchFamily="34" charset="0"/>
              <a:buChar char="•"/>
            </a:pPr>
            <a:r>
              <a:rPr lang="en-US" altLang="en-US" dirty="0"/>
              <a:t>Older AML patients tend to have a worse outcome as they </a:t>
            </a:r>
            <a:r>
              <a:rPr lang="en-US" dirty="0"/>
              <a:t>usually cannot tolerate the intensive chemotherapy needed to destroy the leukemic cells</a:t>
            </a:r>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4210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E729B-AA10-4218-A0E7-1926D29022D9}"/>
              </a:ext>
            </a:extLst>
          </p:cNvPr>
          <p:cNvSpPr>
            <a:spLocks noGrp="1"/>
          </p:cNvSpPr>
          <p:nvPr>
            <p:ph type="body" sz="quarter" idx="14"/>
          </p:nvPr>
        </p:nvSpPr>
        <p:spPr>
          <a:xfrm>
            <a:off x="630935" y="1463040"/>
            <a:ext cx="7932039" cy="1066700"/>
          </a:xfrm>
        </p:spPr>
        <p:txBody>
          <a:bodyPr/>
          <a:lstStyle/>
          <a:p>
            <a:r>
              <a:rPr lang="en-US" kern="0" dirty="0">
                <a:latin typeface="+mj-lt"/>
              </a:rPr>
              <a:t>What type of blood cell is affect</a:t>
            </a:r>
            <a:r>
              <a:rPr lang="en-US" kern="0" dirty="0"/>
              <a:t>ed in AML?</a:t>
            </a:r>
            <a:endParaRPr lang="en-US" b="1" kern="0" dirty="0">
              <a:latin typeface="+mj-lt"/>
            </a:endParaRPr>
          </a:p>
          <a:p>
            <a:endParaRPr lang="en-US" dirty="0">
              <a:latin typeface="+mj-lt"/>
            </a:endParaRPr>
          </a:p>
        </p:txBody>
      </p:sp>
      <p:sp>
        <p:nvSpPr>
          <p:cNvPr id="16" name="Rectangle: Top Corners Rounded 29">
            <a:extLst>
              <a:ext uri="{FF2B5EF4-FFF2-40B4-BE49-F238E27FC236}">
                <a16:creationId xmlns:a16="http://schemas.microsoft.com/office/drawing/2014/main" id="{5AEB2AC3-7C95-415D-A73A-CE0781366B4A}"/>
              </a:ext>
            </a:extLst>
          </p:cNvPr>
          <p:cNvSpPr/>
          <p:nvPr/>
        </p:nvSpPr>
        <p:spPr>
          <a:xfrm>
            <a:off x="3228691" y="2153881"/>
            <a:ext cx="1590470" cy="464498"/>
          </a:xfrm>
          <a:prstGeom prst="round2SameRect">
            <a:avLst>
              <a:gd name="adj1" fmla="val 50000"/>
              <a:gd name="adj2"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400" dirty="0">
                <a:solidFill>
                  <a:srgbClr val="002060"/>
                </a:solidFill>
                <a:latin typeface="Open Sans" panose="020B0606030504020204" pitchFamily="34" charset="0"/>
                <a:ea typeface="Open Sans" panose="020B0606030504020204" pitchFamily="34" charset="0"/>
                <a:cs typeface="Open Sans" panose="020B0606030504020204" pitchFamily="34" charset="0"/>
              </a:rPr>
              <a:t>  Immature lymphoid cells</a:t>
            </a:r>
          </a:p>
        </p:txBody>
      </p:sp>
      <p:sp>
        <p:nvSpPr>
          <p:cNvPr id="17" name="TextBox 16">
            <a:extLst>
              <a:ext uri="{FF2B5EF4-FFF2-40B4-BE49-F238E27FC236}">
                <a16:creationId xmlns:a16="http://schemas.microsoft.com/office/drawing/2014/main" id="{DA54C937-3887-40FB-AAF5-69576746EC32}"/>
              </a:ext>
            </a:extLst>
          </p:cNvPr>
          <p:cNvSpPr txBox="1"/>
          <p:nvPr/>
        </p:nvSpPr>
        <p:spPr>
          <a:xfrm>
            <a:off x="2599054" y="2235890"/>
            <a:ext cx="475013" cy="307777"/>
          </a:xfrm>
          <a:prstGeom prst="rect">
            <a:avLst/>
          </a:prstGeom>
          <a:noFill/>
        </p:spPr>
        <p:txBody>
          <a:bodyPr wrap="square" rtlCol="0">
            <a:spAutoFit/>
          </a:bodyPr>
          <a:lstStyle/>
          <a:p>
            <a:pPr algn="ctr"/>
            <a:r>
              <a:rPr lang="en-US" sz="1400" dirty="0">
                <a:solidFill>
                  <a:schemeClr val="accent2"/>
                </a:solidFill>
                <a:latin typeface="+mj-lt"/>
              </a:rPr>
              <a:t>or</a:t>
            </a:r>
          </a:p>
        </p:txBody>
      </p:sp>
      <p:sp>
        <p:nvSpPr>
          <p:cNvPr id="18" name="Rectangle: Top Corners Rounded 17">
            <a:extLst>
              <a:ext uri="{FF2B5EF4-FFF2-40B4-BE49-F238E27FC236}">
                <a16:creationId xmlns:a16="http://schemas.microsoft.com/office/drawing/2014/main" id="{8ADE1A41-35EC-4E46-8352-2081DDEE66C9}"/>
              </a:ext>
            </a:extLst>
          </p:cNvPr>
          <p:cNvSpPr/>
          <p:nvPr/>
        </p:nvSpPr>
        <p:spPr>
          <a:xfrm>
            <a:off x="866775" y="2161179"/>
            <a:ext cx="1577655" cy="45720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Immature myeloid cells</a:t>
            </a:r>
          </a:p>
        </p:txBody>
      </p:sp>
    </p:spTree>
    <p:extLst>
      <p:ext uri="{BB962C8B-B14F-4D97-AF65-F5344CB8AC3E}">
        <p14:creationId xmlns:p14="http://schemas.microsoft.com/office/powerpoint/2010/main" val="117710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E729B-AA10-4218-A0E7-1926D29022D9}"/>
              </a:ext>
            </a:extLst>
          </p:cNvPr>
          <p:cNvSpPr>
            <a:spLocks noGrp="1"/>
          </p:cNvSpPr>
          <p:nvPr>
            <p:ph type="body" sz="quarter" idx="14"/>
          </p:nvPr>
        </p:nvSpPr>
        <p:spPr>
          <a:xfrm>
            <a:off x="630935" y="1463040"/>
            <a:ext cx="7932039" cy="1066700"/>
          </a:xfrm>
        </p:spPr>
        <p:txBody>
          <a:bodyPr/>
          <a:lstStyle/>
          <a:p>
            <a:pPr>
              <a:buFont typeface="+mj-lt"/>
              <a:buAutoNum type="arabicPeriod" startAt="2"/>
            </a:pPr>
            <a:r>
              <a:rPr lang="en-US" kern="0" dirty="0"/>
              <a:t>From the word bank below, drag and drop the risk factors associated with the</a:t>
            </a:r>
            <a:br>
              <a:rPr lang="en-US" kern="0" dirty="0"/>
            </a:br>
            <a:r>
              <a:rPr lang="en-US" kern="0" dirty="0"/>
              <a:t>development of AML into the box.</a:t>
            </a:r>
            <a:endParaRPr lang="en-US" kern="0" dirty="0">
              <a:latin typeface="+mj-lt"/>
            </a:endParaRPr>
          </a:p>
          <a:p>
            <a:pPr>
              <a:buAutoNum type="arabicPeriod" startAt="2"/>
            </a:pPr>
            <a:endParaRPr lang="en-US" dirty="0">
              <a:latin typeface="+mj-lt"/>
            </a:endParaRPr>
          </a:p>
        </p:txBody>
      </p:sp>
      <p:sp>
        <p:nvSpPr>
          <p:cNvPr id="16" name="Rectangle: Rounded Corners 15">
            <a:extLst>
              <a:ext uri="{FF2B5EF4-FFF2-40B4-BE49-F238E27FC236}">
                <a16:creationId xmlns:a16="http://schemas.microsoft.com/office/drawing/2014/main" id="{FC52998D-0DD2-4DFD-9981-EAF8A836C6D3}"/>
              </a:ext>
            </a:extLst>
          </p:cNvPr>
          <p:cNvSpPr/>
          <p:nvPr/>
        </p:nvSpPr>
        <p:spPr>
          <a:xfrm>
            <a:off x="871992" y="2183717"/>
            <a:ext cx="7205208" cy="1509870"/>
          </a:xfrm>
          <a:prstGeom prst="roundRect">
            <a:avLst>
              <a:gd name="adj" fmla="val 5414"/>
            </a:avLst>
          </a:prstGeom>
          <a:noFill/>
          <a:ln w="12700" cap="flat" cmpd="sng" algn="ctr">
            <a:solidFill>
              <a:schemeClr val="accent6"/>
            </a:solidFill>
            <a:prstDash val="solid"/>
            <a:miter lim="800000"/>
          </a:ln>
          <a:effectLst>
            <a:innerShdw blurRad="50800" dist="25400" dir="2700000">
              <a:prstClr val="black">
                <a:alpha val="20000"/>
              </a:prstClr>
            </a:innerShdw>
          </a:effectLst>
        </p:spPr>
        <p:txBody>
          <a:bodyPr vert="horz" rtlCol="0" anchor="ctr"/>
          <a:lstStyle/>
          <a:p>
            <a:pPr marL="0" marR="0" lvl="0" indent="0" algn="ctr" defTabSz="894114" eaLnBrk="1" fontAlgn="auto" latinLnBrk="0" hangingPunct="1">
              <a:lnSpc>
                <a:spcPct val="100000"/>
              </a:lnSpc>
              <a:spcBef>
                <a:spcPts val="0"/>
              </a:spcBef>
              <a:spcAft>
                <a:spcPts val="0"/>
              </a:spcAft>
              <a:buClr>
                <a:srgbClr val="7A4C9E"/>
              </a:buClr>
              <a:buSzTx/>
              <a:buFontTx/>
              <a:buNone/>
              <a:tabLst/>
              <a:defRPr/>
            </a:pPr>
            <a:endParaRPr kumimoji="0" lang="en-US" sz="1199"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EAA456EC-35E7-44C9-A336-BBC4B7122805}"/>
              </a:ext>
            </a:extLst>
          </p:cNvPr>
          <p:cNvSpPr/>
          <p:nvPr/>
        </p:nvSpPr>
        <p:spPr>
          <a:xfrm>
            <a:off x="3122296" y="2242667"/>
            <a:ext cx="2704600" cy="307777"/>
          </a:xfrm>
          <a:prstGeom prst="rect">
            <a:avLst/>
          </a:prstGeom>
          <a:noFill/>
        </p:spPr>
        <p:txBody>
          <a:bodyPr wrap="square">
            <a:spAutoFit/>
          </a:bodyPr>
          <a:lstStyle/>
          <a:p>
            <a:pPr marL="0" marR="0" lvl="0" indent="0" algn="ctr" defTabSz="91376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panose="020B0604020202020204"/>
              </a:rPr>
              <a:t>Risk Factors</a:t>
            </a:r>
          </a:p>
        </p:txBody>
      </p:sp>
      <p:sp>
        <p:nvSpPr>
          <p:cNvPr id="18" name="Rectangle: Top Corners Rounded 17">
            <a:extLst>
              <a:ext uri="{FF2B5EF4-FFF2-40B4-BE49-F238E27FC236}">
                <a16:creationId xmlns:a16="http://schemas.microsoft.com/office/drawing/2014/main" id="{21648125-E814-4577-AA5C-CF92DC32F7A4}"/>
              </a:ext>
            </a:extLst>
          </p:cNvPr>
          <p:cNvSpPr/>
          <p:nvPr/>
        </p:nvSpPr>
        <p:spPr>
          <a:xfrm>
            <a:off x="1643710" y="2656989"/>
            <a:ext cx="1774327"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Age</a:t>
            </a:r>
          </a:p>
        </p:txBody>
      </p:sp>
      <p:sp>
        <p:nvSpPr>
          <p:cNvPr id="19" name="Rectangle: Top Corners Rounded 18">
            <a:extLst>
              <a:ext uri="{FF2B5EF4-FFF2-40B4-BE49-F238E27FC236}">
                <a16:creationId xmlns:a16="http://schemas.microsoft.com/office/drawing/2014/main" id="{B1340B8A-B39C-4528-8BD7-062B02F26F3D}"/>
              </a:ext>
            </a:extLst>
          </p:cNvPr>
          <p:cNvSpPr/>
          <p:nvPr/>
        </p:nvSpPr>
        <p:spPr>
          <a:xfrm>
            <a:off x="3587433" y="2656989"/>
            <a:ext cx="1774327"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Previous chemotherapy or radiation therapy</a:t>
            </a:r>
          </a:p>
        </p:txBody>
      </p:sp>
      <p:sp>
        <p:nvSpPr>
          <p:cNvPr id="20" name="Rectangle: Top Corners Rounded 19">
            <a:extLst>
              <a:ext uri="{FF2B5EF4-FFF2-40B4-BE49-F238E27FC236}">
                <a16:creationId xmlns:a16="http://schemas.microsoft.com/office/drawing/2014/main" id="{EB55A94E-8AA9-41CC-9F62-E4AAF228129A}"/>
              </a:ext>
            </a:extLst>
          </p:cNvPr>
          <p:cNvSpPr/>
          <p:nvPr/>
        </p:nvSpPr>
        <p:spPr>
          <a:xfrm>
            <a:off x="5531156" y="2656989"/>
            <a:ext cx="1774327"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History of a</a:t>
            </a:r>
            <a:b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blood disorder</a:t>
            </a:r>
          </a:p>
        </p:txBody>
      </p:sp>
      <p:sp>
        <p:nvSpPr>
          <p:cNvPr id="21" name="Rectangle: Top Corners Rounded 20">
            <a:extLst>
              <a:ext uri="{FF2B5EF4-FFF2-40B4-BE49-F238E27FC236}">
                <a16:creationId xmlns:a16="http://schemas.microsoft.com/office/drawing/2014/main" id="{8ECD024C-1063-4A59-8A90-10B701E0CC43}"/>
              </a:ext>
            </a:extLst>
          </p:cNvPr>
          <p:cNvSpPr/>
          <p:nvPr/>
        </p:nvSpPr>
        <p:spPr>
          <a:xfrm>
            <a:off x="1643710" y="3132301"/>
            <a:ext cx="1774327"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Gender</a:t>
            </a:r>
          </a:p>
        </p:txBody>
      </p:sp>
      <p:sp>
        <p:nvSpPr>
          <p:cNvPr id="22" name="Rectangle: Top Corners Rounded 21">
            <a:extLst>
              <a:ext uri="{FF2B5EF4-FFF2-40B4-BE49-F238E27FC236}">
                <a16:creationId xmlns:a16="http://schemas.microsoft.com/office/drawing/2014/main" id="{C20787D9-7376-4F9E-882A-2E45EEDA768E}"/>
              </a:ext>
            </a:extLst>
          </p:cNvPr>
          <p:cNvSpPr/>
          <p:nvPr/>
        </p:nvSpPr>
        <p:spPr>
          <a:xfrm>
            <a:off x="3587433" y="3132301"/>
            <a:ext cx="1774327"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Genetic disorders</a:t>
            </a:r>
          </a:p>
        </p:txBody>
      </p:sp>
      <p:sp>
        <p:nvSpPr>
          <p:cNvPr id="23" name="Rectangle: Rounded Corners 22">
            <a:extLst>
              <a:ext uri="{FF2B5EF4-FFF2-40B4-BE49-F238E27FC236}">
                <a16:creationId xmlns:a16="http://schemas.microsoft.com/office/drawing/2014/main" id="{3D331D32-8B49-4A72-AC14-5BDAE7D7AC9B}"/>
              </a:ext>
            </a:extLst>
          </p:cNvPr>
          <p:cNvSpPr/>
          <p:nvPr/>
        </p:nvSpPr>
        <p:spPr>
          <a:xfrm>
            <a:off x="878337" y="3966085"/>
            <a:ext cx="7198864" cy="1274362"/>
          </a:xfrm>
          <a:prstGeom prst="roundRect">
            <a:avLst>
              <a:gd name="adj" fmla="val 449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4" name="Rectangle: Top Corners Rounded 23">
            <a:extLst>
              <a:ext uri="{FF2B5EF4-FFF2-40B4-BE49-F238E27FC236}">
                <a16:creationId xmlns:a16="http://schemas.microsoft.com/office/drawing/2014/main" id="{27806F07-858D-4970-B573-E1B156FAA4EA}"/>
              </a:ext>
            </a:extLst>
          </p:cNvPr>
          <p:cNvSpPr/>
          <p:nvPr/>
        </p:nvSpPr>
        <p:spPr>
          <a:xfrm rot="16200000">
            <a:off x="388774" y="4449300"/>
            <a:ext cx="1274363" cy="307928"/>
          </a:xfrm>
          <a:prstGeom prst="round2SameRect">
            <a:avLst>
              <a:gd name="adj1" fmla="val 2000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99" b="1" dirty="0">
                <a:latin typeface="+mj-lt"/>
              </a:rPr>
              <a:t>Word Bank</a:t>
            </a:r>
          </a:p>
        </p:txBody>
      </p:sp>
      <p:sp>
        <p:nvSpPr>
          <p:cNvPr id="25" name="Rectangle: Rounded Corners 24">
            <a:extLst>
              <a:ext uri="{FF2B5EF4-FFF2-40B4-BE49-F238E27FC236}">
                <a16:creationId xmlns:a16="http://schemas.microsoft.com/office/drawing/2014/main" id="{45D89E83-9336-4702-B3D6-984775554585}"/>
              </a:ext>
            </a:extLst>
          </p:cNvPr>
          <p:cNvSpPr/>
          <p:nvPr/>
        </p:nvSpPr>
        <p:spPr>
          <a:xfrm>
            <a:off x="1863166" y="4139472"/>
            <a:ext cx="1581912" cy="374571"/>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algn="ctr">
              <a:spcAft>
                <a:spcPts val="400"/>
              </a:spcAft>
            </a:pP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Fitness</a:t>
            </a:r>
          </a:p>
        </p:txBody>
      </p:sp>
      <p:sp>
        <p:nvSpPr>
          <p:cNvPr id="26" name="Rectangle: Rounded Corners 25">
            <a:extLst>
              <a:ext uri="{FF2B5EF4-FFF2-40B4-BE49-F238E27FC236}">
                <a16:creationId xmlns:a16="http://schemas.microsoft.com/office/drawing/2014/main" id="{7DA64276-4227-4BC3-BCF7-EF44CFD980EF}"/>
              </a:ext>
            </a:extLst>
          </p:cNvPr>
          <p:cNvSpPr/>
          <p:nvPr/>
        </p:nvSpPr>
        <p:spPr>
          <a:xfrm>
            <a:off x="1863166" y="4684345"/>
            <a:ext cx="1581912" cy="374571"/>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algn="ctr">
              <a:spcAft>
                <a:spcPts val="400"/>
              </a:spcAft>
            </a:pP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Cardiovascular disease</a:t>
            </a:r>
          </a:p>
        </p:txBody>
      </p:sp>
      <p:sp>
        <p:nvSpPr>
          <p:cNvPr id="27" name="Rectangle: Rounded Corners 26">
            <a:extLst>
              <a:ext uri="{FF2B5EF4-FFF2-40B4-BE49-F238E27FC236}">
                <a16:creationId xmlns:a16="http://schemas.microsoft.com/office/drawing/2014/main" id="{DE0133A0-A77D-4CA7-A1AD-70301B76ECAB}"/>
              </a:ext>
            </a:extLst>
          </p:cNvPr>
          <p:cNvSpPr/>
          <p:nvPr/>
        </p:nvSpPr>
        <p:spPr>
          <a:xfrm>
            <a:off x="3807491" y="4139472"/>
            <a:ext cx="1581912" cy="374571"/>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algn="ctr">
              <a:spcAft>
                <a:spcPts val="400"/>
              </a:spcAft>
            </a:pP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Diet</a:t>
            </a:r>
          </a:p>
        </p:txBody>
      </p:sp>
      <p:sp>
        <p:nvSpPr>
          <p:cNvPr id="28" name="Rectangle: Rounded Corners 27">
            <a:extLst>
              <a:ext uri="{FF2B5EF4-FFF2-40B4-BE49-F238E27FC236}">
                <a16:creationId xmlns:a16="http://schemas.microsoft.com/office/drawing/2014/main" id="{17ECF3C8-E55D-4AEF-B3AB-C4BD45426D27}"/>
              </a:ext>
            </a:extLst>
          </p:cNvPr>
          <p:cNvSpPr/>
          <p:nvPr/>
        </p:nvSpPr>
        <p:spPr>
          <a:xfrm>
            <a:off x="5760329" y="4139472"/>
            <a:ext cx="1581912" cy="374571"/>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algn="ctr">
              <a:spcAft>
                <a:spcPts val="400"/>
              </a:spcAft>
            </a:pP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Race/ethnicity</a:t>
            </a:r>
          </a:p>
        </p:txBody>
      </p:sp>
    </p:spTree>
    <p:extLst>
      <p:ext uri="{BB962C8B-B14F-4D97-AF65-F5344CB8AC3E}">
        <p14:creationId xmlns:p14="http://schemas.microsoft.com/office/powerpoint/2010/main" val="3334843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E729B-AA10-4218-A0E7-1926D29022D9}"/>
              </a:ext>
            </a:extLst>
          </p:cNvPr>
          <p:cNvSpPr>
            <a:spLocks noGrp="1"/>
          </p:cNvSpPr>
          <p:nvPr>
            <p:ph type="body" sz="quarter" idx="14"/>
          </p:nvPr>
        </p:nvSpPr>
        <p:spPr>
          <a:xfrm>
            <a:off x="630935" y="1463040"/>
            <a:ext cx="7932039" cy="1066700"/>
          </a:xfrm>
        </p:spPr>
        <p:txBody>
          <a:bodyPr/>
          <a:lstStyle/>
          <a:p>
            <a:pPr>
              <a:buFont typeface="+mj-lt"/>
              <a:buAutoNum type="arabicPeriod" startAt="3"/>
            </a:pPr>
            <a:r>
              <a:rPr lang="en-US" kern="0" dirty="0">
                <a:latin typeface="+mj-lt"/>
              </a:rPr>
              <a:t>What is the median age at diagnosis of an AML patient?</a:t>
            </a:r>
            <a:endParaRPr lang="en-US" b="1" kern="0" dirty="0">
              <a:latin typeface="+mj-lt"/>
            </a:endParaRPr>
          </a:p>
          <a:p>
            <a:pPr>
              <a:buAutoNum type="arabicPeriod" startAt="3"/>
            </a:pPr>
            <a:endParaRPr lang="en-US" dirty="0">
              <a:latin typeface="+mj-lt"/>
            </a:endParaRPr>
          </a:p>
        </p:txBody>
      </p:sp>
      <p:sp>
        <p:nvSpPr>
          <p:cNvPr id="5" name="Oval 4">
            <a:extLst>
              <a:ext uri="{FF2B5EF4-FFF2-40B4-BE49-F238E27FC236}">
                <a16:creationId xmlns:a16="http://schemas.microsoft.com/office/drawing/2014/main" id="{8D37CF9C-09A8-491B-B6C3-2CADDD23B8F0}"/>
              </a:ext>
            </a:extLst>
          </p:cNvPr>
          <p:cNvSpPr/>
          <p:nvPr/>
        </p:nvSpPr>
        <p:spPr>
          <a:xfrm>
            <a:off x="890397" y="2778865"/>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a:extLst>
              <a:ext uri="{FF2B5EF4-FFF2-40B4-BE49-F238E27FC236}">
                <a16:creationId xmlns:a16="http://schemas.microsoft.com/office/drawing/2014/main" id="{D5BB0DD5-50E1-41F7-9EBB-C043789C29CC}"/>
              </a:ext>
            </a:extLst>
          </p:cNvPr>
          <p:cNvSpPr/>
          <p:nvPr/>
        </p:nvSpPr>
        <p:spPr>
          <a:xfrm>
            <a:off x="946653" y="3451850"/>
            <a:ext cx="172181" cy="1721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Oval 6">
            <a:extLst>
              <a:ext uri="{FF2B5EF4-FFF2-40B4-BE49-F238E27FC236}">
                <a16:creationId xmlns:a16="http://schemas.microsoft.com/office/drawing/2014/main" id="{9BBFEDE2-4286-4487-97EA-6418DA1AFDCD}"/>
              </a:ext>
            </a:extLst>
          </p:cNvPr>
          <p:cNvSpPr/>
          <p:nvPr/>
        </p:nvSpPr>
        <p:spPr>
          <a:xfrm>
            <a:off x="890397" y="3381648"/>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Oval 7">
            <a:extLst>
              <a:ext uri="{FF2B5EF4-FFF2-40B4-BE49-F238E27FC236}">
                <a16:creationId xmlns:a16="http://schemas.microsoft.com/office/drawing/2014/main" id="{BDF4A622-1036-4C39-B8B8-A3CFC31F3B00}"/>
              </a:ext>
            </a:extLst>
          </p:cNvPr>
          <p:cNvSpPr/>
          <p:nvPr/>
        </p:nvSpPr>
        <p:spPr>
          <a:xfrm>
            <a:off x="890397" y="3984432"/>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Oval 8">
            <a:extLst>
              <a:ext uri="{FF2B5EF4-FFF2-40B4-BE49-F238E27FC236}">
                <a16:creationId xmlns:a16="http://schemas.microsoft.com/office/drawing/2014/main" id="{92DABDB3-A92E-4B24-BFA4-D630AE57AD6A}"/>
              </a:ext>
            </a:extLst>
          </p:cNvPr>
          <p:cNvSpPr/>
          <p:nvPr/>
        </p:nvSpPr>
        <p:spPr>
          <a:xfrm>
            <a:off x="890397" y="2176082"/>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A8744AD5-032D-43F8-AC93-847099B590C1}"/>
              </a:ext>
            </a:extLst>
          </p:cNvPr>
          <p:cNvSpPr txBox="1"/>
          <p:nvPr/>
        </p:nvSpPr>
        <p:spPr>
          <a:xfrm>
            <a:off x="1360134" y="2213651"/>
            <a:ext cx="5205380" cy="184666"/>
          </a:xfrm>
          <a:prstGeom prst="rect">
            <a:avLst/>
          </a:prstGeom>
          <a:noFill/>
        </p:spPr>
        <p:txBody>
          <a:bodyPr wrap="square" lIns="0" tIns="0" rIns="0" bIns="0" rtlCol="0">
            <a:spAutoFit/>
          </a:bodyPr>
          <a:lstStyle>
            <a:defPPr>
              <a:defRPr lang="en-US"/>
            </a:defPPr>
            <a:lvl1pPr>
              <a:defRPr baseline="30000">
                <a:solidFill>
                  <a:srgbClr val="000000"/>
                </a:solidFill>
                <a:latin typeface="Antenna" panose="02000503000000020004" pitchFamily="2" charset="0"/>
              </a:defRPr>
            </a:lvl1pPr>
          </a:lstStyle>
          <a:p>
            <a:r>
              <a:rPr lang="en-US" sz="1200" baseline="0" dirty="0">
                <a:latin typeface="Open Sans" panose="020B0606030504020204" pitchFamily="34" charset="0"/>
                <a:ea typeface="Open Sans" panose="020B0606030504020204" pitchFamily="34" charset="0"/>
                <a:cs typeface="Open Sans" panose="020B0606030504020204" pitchFamily="34" charset="0"/>
              </a:rPr>
              <a:t>A. 49 years</a:t>
            </a:r>
          </a:p>
        </p:txBody>
      </p:sp>
      <p:sp>
        <p:nvSpPr>
          <p:cNvPr id="11" name="TextBox 10">
            <a:extLst>
              <a:ext uri="{FF2B5EF4-FFF2-40B4-BE49-F238E27FC236}">
                <a16:creationId xmlns:a16="http://schemas.microsoft.com/office/drawing/2014/main" id="{15E525BC-137E-40EA-A26E-D18EB1862CEC}"/>
              </a:ext>
            </a:extLst>
          </p:cNvPr>
          <p:cNvSpPr txBox="1"/>
          <p:nvPr/>
        </p:nvSpPr>
        <p:spPr>
          <a:xfrm>
            <a:off x="1360134" y="2826502"/>
            <a:ext cx="5205380"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B. 56 years</a:t>
            </a:r>
          </a:p>
        </p:txBody>
      </p:sp>
      <p:sp>
        <p:nvSpPr>
          <p:cNvPr id="12" name="TextBox 11">
            <a:extLst>
              <a:ext uri="{FF2B5EF4-FFF2-40B4-BE49-F238E27FC236}">
                <a16:creationId xmlns:a16="http://schemas.microsoft.com/office/drawing/2014/main" id="{F106AEA7-E807-4A64-B007-4C0B53BE7D18}"/>
              </a:ext>
            </a:extLst>
          </p:cNvPr>
          <p:cNvSpPr txBox="1"/>
          <p:nvPr/>
        </p:nvSpPr>
        <p:spPr>
          <a:xfrm>
            <a:off x="1360134" y="3447819"/>
            <a:ext cx="5205380"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C. 68 years</a:t>
            </a:r>
          </a:p>
        </p:txBody>
      </p:sp>
      <p:sp>
        <p:nvSpPr>
          <p:cNvPr id="13" name="TextBox 12">
            <a:extLst>
              <a:ext uri="{FF2B5EF4-FFF2-40B4-BE49-F238E27FC236}">
                <a16:creationId xmlns:a16="http://schemas.microsoft.com/office/drawing/2014/main" id="{D4694DBF-F5ED-42F6-8CB1-ADBDF2290461}"/>
              </a:ext>
            </a:extLst>
          </p:cNvPr>
          <p:cNvSpPr txBox="1"/>
          <p:nvPr/>
        </p:nvSpPr>
        <p:spPr>
          <a:xfrm>
            <a:off x="1360134" y="4067774"/>
            <a:ext cx="5205380"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D. 72 years</a:t>
            </a:r>
          </a:p>
        </p:txBody>
      </p:sp>
    </p:spTree>
    <p:extLst>
      <p:ext uri="{BB962C8B-B14F-4D97-AF65-F5344CB8AC3E}">
        <p14:creationId xmlns:p14="http://schemas.microsoft.com/office/powerpoint/2010/main" val="18995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CCC8AC1-239C-4014-B37F-BECAA787C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239" y="2806932"/>
            <a:ext cx="2032575" cy="1837236"/>
          </a:xfrm>
          <a:prstGeom prst="rect">
            <a:avLst/>
          </a:prstGeom>
        </p:spPr>
      </p:pic>
      <p:sp>
        <p:nvSpPr>
          <p:cNvPr id="5" name="Title 5">
            <a:extLst>
              <a:ext uri="{FF2B5EF4-FFF2-40B4-BE49-F238E27FC236}">
                <a16:creationId xmlns:a16="http://schemas.microsoft.com/office/drawing/2014/main" id="{BDB61AB3-46F2-4645-B946-6527C85A639A}"/>
              </a:ext>
            </a:extLst>
          </p:cNvPr>
          <p:cNvSpPr txBox="1">
            <a:spLocks/>
          </p:cNvSpPr>
          <p:nvPr/>
        </p:nvSpPr>
        <p:spPr>
          <a:xfrm>
            <a:off x="626983" y="822361"/>
            <a:ext cx="7935992" cy="829449"/>
          </a:xfrm>
          <a:prstGeom prst="rect">
            <a:avLst/>
          </a:prstGeom>
        </p:spPr>
        <p:txBody>
          <a:bodyPr wrap="none" lIns="0" tIns="0" rIns="0" bIns="0" anchor="t" anchorCtr="0">
            <a:noAutofit/>
          </a:bodyPr>
          <a:lstStyle>
            <a:lvl1pPr algn="l" defTabSz="894100" rtl="0" eaLnBrk="1" latinLnBrk="0" hangingPunct="1">
              <a:lnSpc>
                <a:spcPct val="90000"/>
              </a:lnSpc>
              <a:spcBef>
                <a:spcPct val="0"/>
              </a:spcBef>
              <a:buNone/>
              <a:defRPr sz="2400"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0000"/>
              </a:lnSpc>
              <a:spcAft>
                <a:spcPts val="600"/>
              </a:spcAft>
            </a:pPr>
            <a:r>
              <a:rPr lang="en-US" sz="1200" b="1" cap="all" dirty="0"/>
              <a:t>Chapter 2</a:t>
            </a:r>
            <a:br>
              <a:rPr lang="en-US" dirty="0">
                <a:solidFill>
                  <a:schemeClr val="bg1">
                    <a:lumMod val="50000"/>
                  </a:schemeClr>
                </a:solidFill>
              </a:rPr>
            </a:br>
            <a:r>
              <a:rPr lang="en-US" dirty="0"/>
              <a:t>Fundamentals of AML Biology</a:t>
            </a:r>
          </a:p>
        </p:txBody>
      </p:sp>
      <p:sp>
        <p:nvSpPr>
          <p:cNvPr id="8" name="Content Placeholder 6">
            <a:extLst>
              <a:ext uri="{FF2B5EF4-FFF2-40B4-BE49-F238E27FC236}">
                <a16:creationId xmlns:a16="http://schemas.microsoft.com/office/drawing/2014/main" id="{DBD10B3E-AC81-4C6E-B20B-B23BA5BB1445}"/>
              </a:ext>
            </a:extLst>
          </p:cNvPr>
          <p:cNvSpPr>
            <a:spLocks noGrp="1"/>
          </p:cNvSpPr>
          <p:nvPr>
            <p:ph idx="1"/>
          </p:nvPr>
        </p:nvSpPr>
        <p:spPr>
          <a:xfrm>
            <a:off x="626982" y="1463040"/>
            <a:ext cx="3840480" cy="2849796"/>
          </a:xfrm>
        </p:spPr>
        <p:txBody>
          <a:bodyPr/>
          <a:lstStyle/>
          <a:p>
            <a:r>
              <a:rPr lang="en-US" dirty="0"/>
              <a:t>To better understand the AML disease state, it is important to know the basics of myeloid stem cell biology. This chapter explains the differentiation process of myeloid stem cells, the development of AML, and the AML genetic landscape.</a:t>
            </a:r>
          </a:p>
          <a:p>
            <a:endParaRPr lang="en-US" dirty="0"/>
          </a:p>
          <a:p>
            <a:pPr lvl="0" defTabSz="914400">
              <a:lnSpc>
                <a:spcPct val="110000"/>
              </a:lnSpc>
              <a:spcBef>
                <a:spcPts val="300"/>
              </a:spcBef>
              <a:spcAft>
                <a:spcPts val="100"/>
              </a:spcAft>
            </a:pPr>
            <a:r>
              <a:rPr lang="en-US" sz="1200" b="1" dirty="0">
                <a:solidFill>
                  <a:srgbClr val="001B6C"/>
                </a:solidFill>
              </a:rPr>
              <a:t>After completing this chapter, you will be able to:</a:t>
            </a:r>
          </a:p>
          <a:p>
            <a:pPr marL="170263" lvl="0" indent="-170263" defTabSz="888546">
              <a:lnSpc>
                <a:spcPct val="110000"/>
              </a:lnSpc>
              <a:spcBef>
                <a:spcPts val="100"/>
              </a:spcBef>
              <a:spcAft>
                <a:spcPts val="300"/>
              </a:spcAft>
              <a:buClr>
                <a:schemeClr val="tx1"/>
              </a:buClr>
              <a:buFont typeface="Arial" panose="020B0604020202020204" pitchFamily="34" charset="0"/>
              <a:buChar char="•"/>
            </a:pPr>
            <a:r>
              <a:rPr lang="en-US" dirty="0">
                <a:solidFill>
                  <a:schemeClr val="tx1">
                    <a:lumMod val="85000"/>
                    <a:lumOff val="15000"/>
                  </a:schemeClr>
                </a:solidFill>
              </a:rPr>
              <a:t>Outline the steps of myeloid stem cell maturation</a:t>
            </a:r>
          </a:p>
          <a:p>
            <a:pPr marL="170263" indent="-170263" defTabSz="888546">
              <a:lnSpc>
                <a:spcPct val="110000"/>
              </a:lnSpc>
              <a:spcBef>
                <a:spcPts val="100"/>
              </a:spcBef>
              <a:spcAft>
                <a:spcPts val="300"/>
              </a:spcAft>
              <a:buClr>
                <a:schemeClr val="tx1"/>
              </a:buClr>
              <a:buFont typeface="Arial" panose="020B0604020202020204" pitchFamily="34" charset="0"/>
              <a:buChar char="•"/>
            </a:pPr>
            <a:r>
              <a:rPr lang="en-US" dirty="0">
                <a:solidFill>
                  <a:schemeClr val="tx1">
                    <a:lumMod val="85000"/>
                    <a:lumOff val="15000"/>
                  </a:schemeClr>
                </a:solidFill>
              </a:rPr>
              <a:t>Describe how AML develops</a:t>
            </a:r>
          </a:p>
          <a:p>
            <a:pPr marL="170263" lvl="0" indent="-170263" defTabSz="888546">
              <a:lnSpc>
                <a:spcPct val="110000"/>
              </a:lnSpc>
              <a:spcBef>
                <a:spcPts val="100"/>
              </a:spcBef>
              <a:spcAft>
                <a:spcPts val="300"/>
              </a:spcAft>
              <a:buClr>
                <a:schemeClr val="tx1"/>
              </a:buClr>
              <a:buFont typeface="Arial" panose="020B0604020202020204" pitchFamily="34" charset="0"/>
              <a:buChar char="•"/>
            </a:pPr>
            <a:r>
              <a:rPr lang="en-US" dirty="0">
                <a:solidFill>
                  <a:schemeClr val="tx1">
                    <a:lumMod val="85000"/>
                    <a:lumOff val="15000"/>
                  </a:schemeClr>
                </a:solidFill>
              </a:rPr>
              <a:t>Identify the common genetic abnormalities that occur in the DNA of AML blasts</a:t>
            </a:r>
            <a:endParaRPr lang="en-US" sz="1050" dirty="0"/>
          </a:p>
        </p:txBody>
      </p:sp>
      <p:pic>
        <p:nvPicPr>
          <p:cNvPr id="12" name="Picture 11">
            <a:extLst>
              <a:ext uri="{FF2B5EF4-FFF2-40B4-BE49-F238E27FC236}">
                <a16:creationId xmlns:a16="http://schemas.microsoft.com/office/drawing/2014/main" id="{DF52CC5F-9EDC-47C2-89CB-8DC4D7024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650" y="1888314"/>
            <a:ext cx="2032575" cy="1837236"/>
          </a:xfrm>
          <a:prstGeom prst="rect">
            <a:avLst/>
          </a:prstGeom>
        </p:spPr>
      </p:pic>
      <p:sp>
        <p:nvSpPr>
          <p:cNvPr id="16" name="TextBox 12">
            <a:extLst>
              <a:ext uri="{FF2B5EF4-FFF2-40B4-BE49-F238E27FC236}">
                <a16:creationId xmlns:a16="http://schemas.microsoft.com/office/drawing/2014/main" id="{E422C4A0-4318-48BB-8BE9-5D67604B1B3B}"/>
              </a:ext>
            </a:extLst>
          </p:cNvPr>
          <p:cNvSpPr txBox="1"/>
          <p:nvPr/>
        </p:nvSpPr>
        <p:spPr>
          <a:xfrm>
            <a:off x="5254909" y="3626176"/>
            <a:ext cx="109831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Development</a:t>
            </a:r>
            <a:b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of AML</a:t>
            </a:r>
          </a:p>
        </p:txBody>
      </p:sp>
      <p:sp>
        <p:nvSpPr>
          <p:cNvPr id="17" name="TextBox 13">
            <a:extLst>
              <a:ext uri="{FF2B5EF4-FFF2-40B4-BE49-F238E27FC236}">
                <a16:creationId xmlns:a16="http://schemas.microsoft.com/office/drawing/2014/main" id="{5786297B-53C2-44E1-90EE-F0508A982626}"/>
              </a:ext>
            </a:extLst>
          </p:cNvPr>
          <p:cNvSpPr txBox="1"/>
          <p:nvPr/>
        </p:nvSpPr>
        <p:spPr>
          <a:xfrm>
            <a:off x="6752711" y="2707142"/>
            <a:ext cx="109831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Myeloid Stem Cell Biology</a:t>
            </a:r>
          </a:p>
        </p:txBody>
      </p:sp>
      <p:pic>
        <p:nvPicPr>
          <p:cNvPr id="18" name="Picture 17">
            <a:extLst>
              <a:ext uri="{FF2B5EF4-FFF2-40B4-BE49-F238E27FC236}">
                <a16:creationId xmlns:a16="http://schemas.microsoft.com/office/drawing/2014/main" id="{E9D7D4BD-E210-405F-8D05-A6E9F118980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5043805" y="1185420"/>
            <a:ext cx="1708906" cy="1544673"/>
          </a:xfrm>
          <a:prstGeom prst="rect">
            <a:avLst/>
          </a:prstGeom>
        </p:spPr>
      </p:pic>
      <p:pic>
        <p:nvPicPr>
          <p:cNvPr id="19" name="Picture 18">
            <a:extLst>
              <a:ext uri="{FF2B5EF4-FFF2-40B4-BE49-F238E27FC236}">
                <a16:creationId xmlns:a16="http://schemas.microsoft.com/office/drawing/2014/main" id="{3ECCA8A5-CA78-4E4E-8619-0C0F6D3CF3C1}"/>
              </a:ext>
            </a:extLst>
          </p:cNvPr>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5328020" y="4567329"/>
            <a:ext cx="1336286" cy="1207864"/>
          </a:xfrm>
          <a:prstGeom prst="rect">
            <a:avLst/>
          </a:prstGeom>
        </p:spPr>
      </p:pic>
      <p:pic>
        <p:nvPicPr>
          <p:cNvPr id="20" name="Picture 19">
            <a:extLst>
              <a:ext uri="{FF2B5EF4-FFF2-40B4-BE49-F238E27FC236}">
                <a16:creationId xmlns:a16="http://schemas.microsoft.com/office/drawing/2014/main" id="{DFE0C843-44BB-4408-8FFA-7669ACF0ABAD}"/>
              </a:ext>
            </a:extLst>
          </p:cNvPr>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7662154" y="1066800"/>
            <a:ext cx="853686" cy="771644"/>
          </a:xfrm>
          <a:prstGeom prst="rect">
            <a:avLst/>
          </a:prstGeom>
        </p:spPr>
      </p:pic>
      <p:pic>
        <p:nvPicPr>
          <p:cNvPr id="21" name="Picture 20">
            <a:extLst>
              <a:ext uri="{FF2B5EF4-FFF2-40B4-BE49-F238E27FC236}">
                <a16:creationId xmlns:a16="http://schemas.microsoft.com/office/drawing/2014/main" id="{934427FB-F618-4069-85B2-90F880B95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767" y="3725550"/>
            <a:ext cx="2032575" cy="1837236"/>
          </a:xfrm>
          <a:prstGeom prst="rect">
            <a:avLst/>
          </a:prstGeom>
        </p:spPr>
      </p:pic>
      <p:sp>
        <p:nvSpPr>
          <p:cNvPr id="22" name="TextBox 21">
            <a:extLst>
              <a:ext uri="{FF2B5EF4-FFF2-40B4-BE49-F238E27FC236}">
                <a16:creationId xmlns:a16="http://schemas.microsoft.com/office/drawing/2014/main" id="{CF480EBA-6C00-444F-88C3-F799194612B2}"/>
              </a:ext>
            </a:extLst>
          </p:cNvPr>
          <p:cNvSpPr txBox="1"/>
          <p:nvPr/>
        </p:nvSpPr>
        <p:spPr>
          <a:xfrm>
            <a:off x="6765415" y="4533156"/>
            <a:ext cx="109831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Genetic Landscape</a:t>
            </a:r>
          </a:p>
        </p:txBody>
      </p:sp>
      <p:grpSp>
        <p:nvGrpSpPr>
          <p:cNvPr id="57" name="Graphic 7">
            <a:extLst>
              <a:ext uri="{FF2B5EF4-FFF2-40B4-BE49-F238E27FC236}">
                <a16:creationId xmlns:a16="http://schemas.microsoft.com/office/drawing/2014/main" id="{76533EE0-3244-4E37-A99A-CA7C719EF464}"/>
              </a:ext>
            </a:extLst>
          </p:cNvPr>
          <p:cNvGrpSpPr/>
          <p:nvPr/>
        </p:nvGrpSpPr>
        <p:grpSpPr>
          <a:xfrm>
            <a:off x="7121098" y="2229587"/>
            <a:ext cx="386949" cy="386949"/>
            <a:chOff x="836636" y="3420956"/>
            <a:chExt cx="451274" cy="451274"/>
          </a:xfrm>
          <a:solidFill>
            <a:schemeClr val="accent2"/>
          </a:solidFill>
        </p:grpSpPr>
        <p:sp>
          <p:nvSpPr>
            <p:cNvPr id="58" name="Freeform: Shape 57">
              <a:extLst>
                <a:ext uri="{FF2B5EF4-FFF2-40B4-BE49-F238E27FC236}">
                  <a16:creationId xmlns:a16="http://schemas.microsoft.com/office/drawing/2014/main" id="{3CA12A9E-6858-4078-879D-FFDD80366E5A}"/>
                </a:ext>
              </a:extLst>
            </p:cNvPr>
            <p:cNvSpPr/>
            <p:nvPr/>
          </p:nvSpPr>
          <p:spPr>
            <a:xfrm>
              <a:off x="836636" y="3420956"/>
              <a:ext cx="451274" cy="451274"/>
            </a:xfrm>
            <a:custGeom>
              <a:avLst/>
              <a:gdLst>
                <a:gd name="connsiteX0" fmla="*/ 226660 w 451274"/>
                <a:gd name="connsiteY0" fmla="*/ 19254 h 451274"/>
                <a:gd name="connsiteX1" fmla="*/ 434186 w 451274"/>
                <a:gd name="connsiteY1" fmla="*/ 226660 h 451274"/>
                <a:gd name="connsiteX2" fmla="*/ 226660 w 451274"/>
                <a:gd name="connsiteY2" fmla="*/ 434065 h 451274"/>
                <a:gd name="connsiteX3" fmla="*/ 19254 w 451274"/>
                <a:gd name="connsiteY3" fmla="*/ 226660 h 451274"/>
                <a:gd name="connsiteX4" fmla="*/ 226660 w 451274"/>
                <a:gd name="connsiteY4" fmla="*/ 19254 h 451274"/>
                <a:gd name="connsiteX5" fmla="*/ 226660 w 451274"/>
                <a:gd name="connsiteY5" fmla="*/ 0 h 451274"/>
                <a:gd name="connsiteX6" fmla="*/ 0 w 451274"/>
                <a:gd name="connsiteY6" fmla="*/ 226660 h 451274"/>
                <a:gd name="connsiteX7" fmla="*/ 226660 w 451274"/>
                <a:gd name="connsiteY7" fmla="*/ 453320 h 451274"/>
                <a:gd name="connsiteX8" fmla="*/ 453440 w 451274"/>
                <a:gd name="connsiteY8" fmla="*/ 226660 h 451274"/>
                <a:gd name="connsiteX9" fmla="*/ 226660 w 451274"/>
                <a:gd name="connsiteY9" fmla="*/ 0 h 451274"/>
                <a:gd name="connsiteX10" fmla="*/ 226660 w 451274"/>
                <a:gd name="connsiteY10" fmla="*/ 0 h 45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1274" h="451274">
                  <a:moveTo>
                    <a:pt x="226660" y="19254"/>
                  </a:moveTo>
                  <a:cubicBezTo>
                    <a:pt x="341103" y="19254"/>
                    <a:pt x="434186" y="112277"/>
                    <a:pt x="434186" y="226660"/>
                  </a:cubicBezTo>
                  <a:cubicBezTo>
                    <a:pt x="434186" y="341043"/>
                    <a:pt x="341103" y="434065"/>
                    <a:pt x="226660" y="434065"/>
                  </a:cubicBezTo>
                  <a:cubicBezTo>
                    <a:pt x="112337" y="434065"/>
                    <a:pt x="19254" y="341043"/>
                    <a:pt x="19254" y="226660"/>
                  </a:cubicBezTo>
                  <a:cubicBezTo>
                    <a:pt x="19254" y="112277"/>
                    <a:pt x="112337" y="19254"/>
                    <a:pt x="226660" y="19254"/>
                  </a:cubicBezTo>
                  <a:moveTo>
                    <a:pt x="226660" y="0"/>
                  </a:moveTo>
                  <a:cubicBezTo>
                    <a:pt x="101507" y="0"/>
                    <a:pt x="0" y="101507"/>
                    <a:pt x="0" y="226660"/>
                  </a:cubicBezTo>
                  <a:cubicBezTo>
                    <a:pt x="0" y="351813"/>
                    <a:pt x="101507" y="453320"/>
                    <a:pt x="226660" y="453320"/>
                  </a:cubicBezTo>
                  <a:cubicBezTo>
                    <a:pt x="351934" y="453320"/>
                    <a:pt x="453440" y="351873"/>
                    <a:pt x="453440" y="226660"/>
                  </a:cubicBezTo>
                  <a:cubicBezTo>
                    <a:pt x="453440" y="101507"/>
                    <a:pt x="351934" y="0"/>
                    <a:pt x="226660" y="0"/>
                  </a:cubicBezTo>
                  <a:lnTo>
                    <a:pt x="226660" y="0"/>
                  </a:lnTo>
                  <a:close/>
                </a:path>
              </a:pathLst>
            </a:custGeom>
            <a:grpFill/>
            <a:ln w="5969"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9" name="Freeform: Shape 58">
              <a:extLst>
                <a:ext uri="{FF2B5EF4-FFF2-40B4-BE49-F238E27FC236}">
                  <a16:creationId xmlns:a16="http://schemas.microsoft.com/office/drawing/2014/main" id="{D136CBE3-7F76-4121-A0AD-A1E5A748A729}"/>
                </a:ext>
              </a:extLst>
            </p:cNvPr>
            <p:cNvSpPr/>
            <p:nvPr/>
          </p:nvSpPr>
          <p:spPr>
            <a:xfrm>
              <a:off x="979479" y="3694729"/>
              <a:ext cx="102289" cy="90255"/>
            </a:xfrm>
            <a:custGeom>
              <a:avLst/>
              <a:gdLst>
                <a:gd name="connsiteX0" fmla="*/ 52829 w 102288"/>
                <a:gd name="connsiteY0" fmla="*/ 19254 h 90254"/>
                <a:gd name="connsiteX1" fmla="*/ 86404 w 102288"/>
                <a:gd name="connsiteY1" fmla="*/ 46210 h 90254"/>
                <a:gd name="connsiteX2" fmla="*/ 52829 w 102288"/>
                <a:gd name="connsiteY2" fmla="*/ 73167 h 90254"/>
                <a:gd name="connsiteX3" fmla="*/ 19254 w 102288"/>
                <a:gd name="connsiteY3" fmla="*/ 46210 h 90254"/>
                <a:gd name="connsiteX4" fmla="*/ 52829 w 102288"/>
                <a:gd name="connsiteY4" fmla="*/ 19254 h 90254"/>
                <a:gd name="connsiteX5" fmla="*/ 52829 w 102288"/>
                <a:gd name="connsiteY5" fmla="*/ 0 h 90254"/>
                <a:gd name="connsiteX6" fmla="*/ 0 w 102288"/>
                <a:gd name="connsiteY6" fmla="*/ 46210 h 90254"/>
                <a:gd name="connsiteX7" fmla="*/ 52829 w 102288"/>
                <a:gd name="connsiteY7" fmla="*/ 92421 h 90254"/>
                <a:gd name="connsiteX8" fmla="*/ 105658 w 102288"/>
                <a:gd name="connsiteY8" fmla="*/ 46210 h 90254"/>
                <a:gd name="connsiteX9" fmla="*/ 52829 w 102288"/>
                <a:gd name="connsiteY9" fmla="*/ 0 h 90254"/>
                <a:gd name="connsiteX10" fmla="*/ 52829 w 102288"/>
                <a:gd name="connsiteY10" fmla="*/ 0 h 9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88" h="90254">
                  <a:moveTo>
                    <a:pt x="52829" y="19254"/>
                  </a:moveTo>
                  <a:cubicBezTo>
                    <a:pt x="71361" y="19254"/>
                    <a:pt x="86404" y="31348"/>
                    <a:pt x="86404" y="46210"/>
                  </a:cubicBezTo>
                  <a:cubicBezTo>
                    <a:pt x="86404" y="61072"/>
                    <a:pt x="71361" y="73167"/>
                    <a:pt x="52829" y="73167"/>
                  </a:cubicBezTo>
                  <a:cubicBezTo>
                    <a:pt x="34357" y="73167"/>
                    <a:pt x="19254" y="61072"/>
                    <a:pt x="19254" y="46210"/>
                  </a:cubicBezTo>
                  <a:cubicBezTo>
                    <a:pt x="19254" y="31348"/>
                    <a:pt x="34297" y="19254"/>
                    <a:pt x="52829" y="19254"/>
                  </a:cubicBezTo>
                  <a:moveTo>
                    <a:pt x="52829" y="0"/>
                  </a:moveTo>
                  <a:cubicBezTo>
                    <a:pt x="23647" y="0"/>
                    <a:pt x="0" y="20698"/>
                    <a:pt x="0" y="46210"/>
                  </a:cubicBezTo>
                  <a:cubicBezTo>
                    <a:pt x="0" y="71722"/>
                    <a:pt x="23647" y="92421"/>
                    <a:pt x="52829" y="92421"/>
                  </a:cubicBezTo>
                  <a:cubicBezTo>
                    <a:pt x="82012" y="92421"/>
                    <a:pt x="105658" y="71722"/>
                    <a:pt x="105658" y="46210"/>
                  </a:cubicBezTo>
                  <a:cubicBezTo>
                    <a:pt x="105658" y="20698"/>
                    <a:pt x="82012" y="0"/>
                    <a:pt x="52829" y="0"/>
                  </a:cubicBezTo>
                  <a:lnTo>
                    <a:pt x="52829" y="0"/>
                  </a:lnTo>
                  <a:close/>
                </a:path>
              </a:pathLst>
            </a:custGeom>
            <a:grpFill/>
            <a:ln w="5969"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0" name="Freeform: Shape 59">
              <a:extLst>
                <a:ext uri="{FF2B5EF4-FFF2-40B4-BE49-F238E27FC236}">
                  <a16:creationId xmlns:a16="http://schemas.microsoft.com/office/drawing/2014/main" id="{CC34FACE-B435-4915-A410-B84F5CD8CB20}"/>
                </a:ext>
              </a:extLst>
            </p:cNvPr>
            <p:cNvSpPr/>
            <p:nvPr/>
          </p:nvSpPr>
          <p:spPr>
            <a:xfrm>
              <a:off x="990009" y="3494905"/>
              <a:ext cx="180510" cy="180510"/>
            </a:xfrm>
            <a:custGeom>
              <a:avLst/>
              <a:gdLst>
                <a:gd name="connsiteX0" fmla="*/ 80267 w 180509"/>
                <a:gd name="connsiteY0" fmla="*/ 19254 h 180509"/>
                <a:gd name="connsiteX1" fmla="*/ 141339 w 180509"/>
                <a:gd name="connsiteY1" fmla="*/ 74490 h 180509"/>
                <a:gd name="connsiteX2" fmla="*/ 139534 w 180509"/>
                <a:gd name="connsiteY2" fmla="*/ 87427 h 180509"/>
                <a:gd name="connsiteX3" fmla="*/ 148259 w 180509"/>
                <a:gd name="connsiteY3" fmla="*/ 108907 h 180509"/>
                <a:gd name="connsiteX4" fmla="*/ 162338 w 180509"/>
                <a:gd name="connsiteY4" fmla="*/ 132253 h 180509"/>
                <a:gd name="connsiteX5" fmla="*/ 129606 w 180509"/>
                <a:gd name="connsiteY5" fmla="*/ 163602 h 180509"/>
                <a:gd name="connsiteX6" fmla="*/ 127620 w 180509"/>
                <a:gd name="connsiteY6" fmla="*/ 163662 h 180509"/>
                <a:gd name="connsiteX7" fmla="*/ 100845 w 180509"/>
                <a:gd name="connsiteY7" fmla="*/ 143144 h 180509"/>
                <a:gd name="connsiteX8" fmla="*/ 82433 w 180509"/>
                <a:gd name="connsiteY8" fmla="*/ 129606 h 180509"/>
                <a:gd name="connsiteX9" fmla="*/ 81951 w 180509"/>
                <a:gd name="connsiteY9" fmla="*/ 129606 h 180509"/>
                <a:gd name="connsiteX10" fmla="*/ 80327 w 180509"/>
                <a:gd name="connsiteY10" fmla="*/ 129726 h 180509"/>
                <a:gd name="connsiteX11" fmla="*/ 19315 w 180509"/>
                <a:gd name="connsiteY11" fmla="*/ 74490 h 180509"/>
                <a:gd name="connsiteX12" fmla="*/ 80267 w 180509"/>
                <a:gd name="connsiteY12" fmla="*/ 19254 h 180509"/>
                <a:gd name="connsiteX13" fmla="*/ 80267 w 180509"/>
                <a:gd name="connsiteY13" fmla="*/ 0 h 180509"/>
                <a:gd name="connsiteX14" fmla="*/ 0 w 180509"/>
                <a:gd name="connsiteY14" fmla="*/ 74490 h 180509"/>
                <a:gd name="connsiteX15" fmla="*/ 80267 w 180509"/>
                <a:gd name="connsiteY15" fmla="*/ 148981 h 180509"/>
                <a:gd name="connsiteX16" fmla="*/ 82433 w 180509"/>
                <a:gd name="connsiteY16" fmla="*/ 148860 h 180509"/>
                <a:gd name="connsiteX17" fmla="*/ 127620 w 180509"/>
                <a:gd name="connsiteY17" fmla="*/ 182977 h 180509"/>
                <a:gd name="connsiteX18" fmla="*/ 130749 w 180509"/>
                <a:gd name="connsiteY18" fmla="*/ 182916 h 180509"/>
                <a:gd name="connsiteX19" fmla="*/ 181653 w 180509"/>
                <a:gd name="connsiteY19" fmla="*/ 132314 h 180509"/>
                <a:gd name="connsiteX20" fmla="*/ 158187 w 180509"/>
                <a:gd name="connsiteY20" fmla="*/ 92421 h 180509"/>
                <a:gd name="connsiteX21" fmla="*/ 160593 w 180509"/>
                <a:gd name="connsiteY21" fmla="*/ 74490 h 180509"/>
                <a:gd name="connsiteX22" fmla="*/ 80267 w 180509"/>
                <a:gd name="connsiteY22" fmla="*/ 0 h 180509"/>
                <a:gd name="connsiteX23" fmla="*/ 80267 w 180509"/>
                <a:gd name="connsiteY23" fmla="*/ 0 h 18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09" h="180509">
                  <a:moveTo>
                    <a:pt x="80267" y="19254"/>
                  </a:moveTo>
                  <a:cubicBezTo>
                    <a:pt x="113902" y="19254"/>
                    <a:pt x="141339" y="44044"/>
                    <a:pt x="141339" y="74490"/>
                  </a:cubicBezTo>
                  <a:cubicBezTo>
                    <a:pt x="141339" y="78702"/>
                    <a:pt x="140737" y="82914"/>
                    <a:pt x="139534" y="87427"/>
                  </a:cubicBezTo>
                  <a:cubicBezTo>
                    <a:pt x="137308" y="95730"/>
                    <a:pt x="140858" y="104455"/>
                    <a:pt x="148259" y="108907"/>
                  </a:cubicBezTo>
                  <a:cubicBezTo>
                    <a:pt x="157104" y="114202"/>
                    <a:pt x="162338" y="122927"/>
                    <a:pt x="162338" y="132253"/>
                  </a:cubicBezTo>
                  <a:cubicBezTo>
                    <a:pt x="162338" y="148499"/>
                    <a:pt x="147657" y="162579"/>
                    <a:pt x="129606" y="163602"/>
                  </a:cubicBezTo>
                  <a:cubicBezTo>
                    <a:pt x="128944" y="163662"/>
                    <a:pt x="128282" y="163662"/>
                    <a:pt x="127620" y="163662"/>
                  </a:cubicBezTo>
                  <a:cubicBezTo>
                    <a:pt x="119979" y="163662"/>
                    <a:pt x="106380" y="161015"/>
                    <a:pt x="100845" y="143144"/>
                  </a:cubicBezTo>
                  <a:cubicBezTo>
                    <a:pt x="98318" y="135081"/>
                    <a:pt x="90857" y="129606"/>
                    <a:pt x="82433" y="129606"/>
                  </a:cubicBezTo>
                  <a:cubicBezTo>
                    <a:pt x="82252" y="129606"/>
                    <a:pt x="82072" y="129606"/>
                    <a:pt x="81951" y="129606"/>
                  </a:cubicBezTo>
                  <a:cubicBezTo>
                    <a:pt x="81350" y="129606"/>
                    <a:pt x="80808" y="129666"/>
                    <a:pt x="80327" y="129726"/>
                  </a:cubicBezTo>
                  <a:cubicBezTo>
                    <a:pt x="46692" y="129726"/>
                    <a:pt x="19315" y="104936"/>
                    <a:pt x="19315" y="74490"/>
                  </a:cubicBezTo>
                  <a:cubicBezTo>
                    <a:pt x="19254" y="44044"/>
                    <a:pt x="46632" y="19254"/>
                    <a:pt x="80267" y="19254"/>
                  </a:cubicBezTo>
                  <a:moveTo>
                    <a:pt x="80267" y="0"/>
                  </a:moveTo>
                  <a:cubicBezTo>
                    <a:pt x="35921" y="0"/>
                    <a:pt x="0" y="33334"/>
                    <a:pt x="0" y="74490"/>
                  </a:cubicBezTo>
                  <a:cubicBezTo>
                    <a:pt x="0" y="115646"/>
                    <a:pt x="35921" y="148981"/>
                    <a:pt x="80267" y="148981"/>
                  </a:cubicBezTo>
                  <a:cubicBezTo>
                    <a:pt x="80989" y="148981"/>
                    <a:pt x="81711" y="148920"/>
                    <a:pt x="82433" y="148860"/>
                  </a:cubicBezTo>
                  <a:cubicBezTo>
                    <a:pt x="89894" y="172868"/>
                    <a:pt x="108727" y="182977"/>
                    <a:pt x="127620" y="182977"/>
                  </a:cubicBezTo>
                  <a:cubicBezTo>
                    <a:pt x="128643" y="182977"/>
                    <a:pt x="129726" y="182977"/>
                    <a:pt x="130749" y="182916"/>
                  </a:cubicBezTo>
                  <a:cubicBezTo>
                    <a:pt x="159029" y="181232"/>
                    <a:pt x="181653" y="158548"/>
                    <a:pt x="181653" y="132314"/>
                  </a:cubicBezTo>
                  <a:cubicBezTo>
                    <a:pt x="181653" y="115586"/>
                    <a:pt x="172327" y="100905"/>
                    <a:pt x="158187" y="92421"/>
                  </a:cubicBezTo>
                  <a:cubicBezTo>
                    <a:pt x="159691" y="86645"/>
                    <a:pt x="160593" y="80688"/>
                    <a:pt x="160593" y="74490"/>
                  </a:cubicBezTo>
                  <a:cubicBezTo>
                    <a:pt x="160593" y="33334"/>
                    <a:pt x="124612" y="0"/>
                    <a:pt x="80267" y="0"/>
                  </a:cubicBezTo>
                  <a:lnTo>
                    <a:pt x="80267" y="0"/>
                  </a:lnTo>
                  <a:close/>
                </a:path>
              </a:pathLst>
            </a:custGeom>
            <a:grpFill/>
            <a:ln w="5969"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1" name="Freeform: Shape 60">
              <a:extLst>
                <a:ext uri="{FF2B5EF4-FFF2-40B4-BE49-F238E27FC236}">
                  <a16:creationId xmlns:a16="http://schemas.microsoft.com/office/drawing/2014/main" id="{5ADB42A7-F98D-4947-8BB1-4A95B08AB91B}"/>
                </a:ext>
              </a:extLst>
            </p:cNvPr>
            <p:cNvSpPr/>
            <p:nvPr/>
          </p:nvSpPr>
          <p:spPr>
            <a:xfrm>
              <a:off x="905952" y="3616147"/>
              <a:ext cx="6017" cy="6017"/>
            </a:xfrm>
            <a:custGeom>
              <a:avLst/>
              <a:gdLst>
                <a:gd name="connsiteX0" fmla="*/ 11553 w 6016"/>
                <a:gd name="connsiteY0" fmla="*/ 5776 h 6016"/>
                <a:gd name="connsiteX1" fmla="*/ 5776 w 6016"/>
                <a:gd name="connsiteY1" fmla="*/ 11553 h 6016"/>
                <a:gd name="connsiteX2" fmla="*/ 0 w 6016"/>
                <a:gd name="connsiteY2" fmla="*/ 5776 h 6016"/>
                <a:gd name="connsiteX3" fmla="*/ 5776 w 6016"/>
                <a:gd name="connsiteY3" fmla="*/ 0 h 6016"/>
                <a:gd name="connsiteX4" fmla="*/ 11553 w 6016"/>
                <a:gd name="connsiteY4" fmla="*/ 5776 h 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 h="6016">
                  <a:moveTo>
                    <a:pt x="11553" y="5776"/>
                  </a:moveTo>
                  <a:cubicBezTo>
                    <a:pt x="11553" y="8966"/>
                    <a:pt x="8966" y="11553"/>
                    <a:pt x="5776" y="11553"/>
                  </a:cubicBezTo>
                  <a:cubicBezTo>
                    <a:pt x="2586" y="11553"/>
                    <a:pt x="0" y="8966"/>
                    <a:pt x="0" y="5776"/>
                  </a:cubicBezTo>
                  <a:cubicBezTo>
                    <a:pt x="0" y="2586"/>
                    <a:pt x="2586" y="0"/>
                    <a:pt x="5776" y="0"/>
                  </a:cubicBezTo>
                  <a:cubicBezTo>
                    <a:pt x="8966" y="0"/>
                    <a:pt x="11553" y="2586"/>
                    <a:pt x="11553" y="5776"/>
                  </a:cubicBezTo>
                  <a:close/>
                </a:path>
              </a:pathLst>
            </a:custGeom>
            <a:grpFill/>
            <a:ln w="19108"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2" name="Freeform: Shape 61">
              <a:extLst>
                <a:ext uri="{FF2B5EF4-FFF2-40B4-BE49-F238E27FC236}">
                  <a16:creationId xmlns:a16="http://schemas.microsoft.com/office/drawing/2014/main" id="{3C580008-5480-4433-B160-A368946897E8}"/>
                </a:ext>
              </a:extLst>
            </p:cNvPr>
            <p:cNvSpPr/>
            <p:nvPr/>
          </p:nvSpPr>
          <p:spPr>
            <a:xfrm>
              <a:off x="1182071" y="3554533"/>
              <a:ext cx="6017" cy="6017"/>
            </a:xfrm>
            <a:custGeom>
              <a:avLst/>
              <a:gdLst>
                <a:gd name="connsiteX0" fmla="*/ 11553 w 6016"/>
                <a:gd name="connsiteY0" fmla="*/ 5776 h 6016"/>
                <a:gd name="connsiteX1" fmla="*/ 5776 w 6016"/>
                <a:gd name="connsiteY1" fmla="*/ 11553 h 6016"/>
                <a:gd name="connsiteX2" fmla="*/ 0 w 6016"/>
                <a:gd name="connsiteY2" fmla="*/ 5776 h 6016"/>
                <a:gd name="connsiteX3" fmla="*/ 5776 w 6016"/>
                <a:gd name="connsiteY3" fmla="*/ 0 h 6016"/>
                <a:gd name="connsiteX4" fmla="*/ 11553 w 6016"/>
                <a:gd name="connsiteY4" fmla="*/ 5776 h 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 h="6016">
                  <a:moveTo>
                    <a:pt x="11553" y="5776"/>
                  </a:moveTo>
                  <a:cubicBezTo>
                    <a:pt x="11553" y="8966"/>
                    <a:pt x="8966" y="11553"/>
                    <a:pt x="5776" y="11553"/>
                  </a:cubicBezTo>
                  <a:cubicBezTo>
                    <a:pt x="2586" y="11553"/>
                    <a:pt x="0" y="8966"/>
                    <a:pt x="0" y="5776"/>
                  </a:cubicBezTo>
                  <a:cubicBezTo>
                    <a:pt x="0" y="2586"/>
                    <a:pt x="2586" y="0"/>
                    <a:pt x="5776" y="0"/>
                  </a:cubicBezTo>
                  <a:cubicBezTo>
                    <a:pt x="8966" y="0"/>
                    <a:pt x="11553" y="2586"/>
                    <a:pt x="11553" y="5776"/>
                  </a:cubicBezTo>
                  <a:close/>
                </a:path>
              </a:pathLst>
            </a:custGeom>
            <a:grpFill/>
            <a:ln w="19108"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3" name="Freeform: Shape 62">
              <a:extLst>
                <a:ext uri="{FF2B5EF4-FFF2-40B4-BE49-F238E27FC236}">
                  <a16:creationId xmlns:a16="http://schemas.microsoft.com/office/drawing/2014/main" id="{8C980FC0-579E-4D84-AA37-4DED339079CC}"/>
                </a:ext>
              </a:extLst>
            </p:cNvPr>
            <p:cNvSpPr/>
            <p:nvPr/>
          </p:nvSpPr>
          <p:spPr>
            <a:xfrm>
              <a:off x="1192962" y="3710493"/>
              <a:ext cx="6017" cy="6017"/>
            </a:xfrm>
            <a:custGeom>
              <a:avLst/>
              <a:gdLst>
                <a:gd name="connsiteX0" fmla="*/ 11553 w 6016"/>
                <a:gd name="connsiteY0" fmla="*/ 5776 h 6016"/>
                <a:gd name="connsiteX1" fmla="*/ 5776 w 6016"/>
                <a:gd name="connsiteY1" fmla="*/ 11553 h 6016"/>
                <a:gd name="connsiteX2" fmla="*/ 0 w 6016"/>
                <a:gd name="connsiteY2" fmla="*/ 5776 h 6016"/>
                <a:gd name="connsiteX3" fmla="*/ 5776 w 6016"/>
                <a:gd name="connsiteY3" fmla="*/ 0 h 6016"/>
                <a:gd name="connsiteX4" fmla="*/ 11553 w 6016"/>
                <a:gd name="connsiteY4" fmla="*/ 5776 h 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 h="6016">
                  <a:moveTo>
                    <a:pt x="11553" y="5776"/>
                  </a:moveTo>
                  <a:cubicBezTo>
                    <a:pt x="11553" y="8966"/>
                    <a:pt x="8966" y="11553"/>
                    <a:pt x="5776" y="11553"/>
                  </a:cubicBezTo>
                  <a:cubicBezTo>
                    <a:pt x="2586" y="11553"/>
                    <a:pt x="0" y="8966"/>
                    <a:pt x="0" y="5776"/>
                  </a:cubicBezTo>
                  <a:cubicBezTo>
                    <a:pt x="0" y="2586"/>
                    <a:pt x="2586" y="0"/>
                    <a:pt x="5776" y="0"/>
                  </a:cubicBezTo>
                  <a:cubicBezTo>
                    <a:pt x="8966" y="0"/>
                    <a:pt x="11553" y="2586"/>
                    <a:pt x="11553" y="5776"/>
                  </a:cubicBezTo>
                  <a:close/>
                </a:path>
              </a:pathLst>
            </a:custGeom>
            <a:grpFill/>
            <a:ln w="19108"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4" name="Freeform: Shape 63">
              <a:extLst>
                <a:ext uri="{FF2B5EF4-FFF2-40B4-BE49-F238E27FC236}">
                  <a16:creationId xmlns:a16="http://schemas.microsoft.com/office/drawing/2014/main" id="{8249134E-B674-47DB-A2BC-F5A100FC36C3}"/>
                </a:ext>
              </a:extLst>
            </p:cNvPr>
            <p:cNvSpPr/>
            <p:nvPr/>
          </p:nvSpPr>
          <p:spPr>
            <a:xfrm>
              <a:off x="1218654" y="3610070"/>
              <a:ext cx="6017" cy="18051"/>
            </a:xfrm>
            <a:custGeom>
              <a:avLst/>
              <a:gdLst>
                <a:gd name="connsiteX0" fmla="*/ 5776 w 6016"/>
                <a:gd name="connsiteY0" fmla="*/ 22985 h 18050"/>
                <a:gd name="connsiteX1" fmla="*/ 0 w 6016"/>
                <a:gd name="connsiteY1" fmla="*/ 11492 h 18050"/>
                <a:gd name="connsiteX2" fmla="*/ 5776 w 6016"/>
                <a:gd name="connsiteY2" fmla="*/ 0 h 18050"/>
                <a:gd name="connsiteX3" fmla="*/ 11553 w 6016"/>
                <a:gd name="connsiteY3" fmla="*/ 11492 h 18050"/>
                <a:gd name="connsiteX4" fmla="*/ 5776 w 6016"/>
                <a:gd name="connsiteY4" fmla="*/ 22985 h 1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 h="18050">
                  <a:moveTo>
                    <a:pt x="5776" y="22985"/>
                  </a:moveTo>
                  <a:cubicBezTo>
                    <a:pt x="3731" y="22985"/>
                    <a:pt x="0" y="18653"/>
                    <a:pt x="0" y="11492"/>
                  </a:cubicBezTo>
                  <a:cubicBezTo>
                    <a:pt x="0" y="4392"/>
                    <a:pt x="3731" y="0"/>
                    <a:pt x="5776" y="0"/>
                  </a:cubicBezTo>
                  <a:cubicBezTo>
                    <a:pt x="7822" y="0"/>
                    <a:pt x="11553" y="4332"/>
                    <a:pt x="11553" y="11492"/>
                  </a:cubicBezTo>
                  <a:cubicBezTo>
                    <a:pt x="11553" y="18653"/>
                    <a:pt x="7822" y="22985"/>
                    <a:pt x="5776" y="22985"/>
                  </a:cubicBezTo>
                  <a:close/>
                </a:path>
              </a:pathLst>
            </a:custGeom>
            <a:grpFill/>
            <a:ln w="19108"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5" name="Freeform: Shape 64">
              <a:extLst>
                <a:ext uri="{FF2B5EF4-FFF2-40B4-BE49-F238E27FC236}">
                  <a16:creationId xmlns:a16="http://schemas.microsoft.com/office/drawing/2014/main" id="{E6E072E9-FF81-40A0-AC05-D8B6AB0CF2F4}"/>
                </a:ext>
              </a:extLst>
            </p:cNvPr>
            <p:cNvSpPr/>
            <p:nvPr/>
          </p:nvSpPr>
          <p:spPr>
            <a:xfrm>
              <a:off x="956013" y="3619998"/>
              <a:ext cx="12034" cy="24068"/>
            </a:xfrm>
            <a:custGeom>
              <a:avLst/>
              <a:gdLst>
                <a:gd name="connsiteX0" fmla="*/ 17329 w 12033"/>
                <a:gd name="connsiteY0" fmla="*/ 14441 h 24067"/>
                <a:gd name="connsiteX1" fmla="*/ 8664 w 12033"/>
                <a:gd name="connsiteY1" fmla="*/ 28882 h 24067"/>
                <a:gd name="connsiteX2" fmla="*/ 0 w 12033"/>
                <a:gd name="connsiteY2" fmla="*/ 14441 h 24067"/>
                <a:gd name="connsiteX3" fmla="*/ 8664 w 12033"/>
                <a:gd name="connsiteY3" fmla="*/ 0 h 24067"/>
                <a:gd name="connsiteX4" fmla="*/ 17329 w 12033"/>
                <a:gd name="connsiteY4" fmla="*/ 14441 h 24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3" h="24067">
                  <a:moveTo>
                    <a:pt x="17329" y="14441"/>
                  </a:moveTo>
                  <a:cubicBezTo>
                    <a:pt x="17329" y="22416"/>
                    <a:pt x="13450" y="28882"/>
                    <a:pt x="8664" y="28882"/>
                  </a:cubicBezTo>
                  <a:cubicBezTo>
                    <a:pt x="3879" y="28882"/>
                    <a:pt x="0" y="22416"/>
                    <a:pt x="0" y="14441"/>
                  </a:cubicBezTo>
                  <a:cubicBezTo>
                    <a:pt x="0" y="6465"/>
                    <a:pt x="3879" y="0"/>
                    <a:pt x="8664" y="0"/>
                  </a:cubicBezTo>
                  <a:cubicBezTo>
                    <a:pt x="13450" y="0"/>
                    <a:pt x="17329" y="6465"/>
                    <a:pt x="17329" y="14441"/>
                  </a:cubicBezTo>
                  <a:close/>
                </a:path>
              </a:pathLst>
            </a:custGeom>
            <a:grpFill/>
            <a:ln w="19108"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6" name="Freeform: Shape 65">
              <a:extLst>
                <a:ext uri="{FF2B5EF4-FFF2-40B4-BE49-F238E27FC236}">
                  <a16:creationId xmlns:a16="http://schemas.microsoft.com/office/drawing/2014/main" id="{0E1CB148-2292-452B-9BCF-829F7642C652}"/>
                </a:ext>
              </a:extLst>
            </p:cNvPr>
            <p:cNvSpPr/>
            <p:nvPr/>
          </p:nvSpPr>
          <p:spPr>
            <a:xfrm>
              <a:off x="1121417" y="3741361"/>
              <a:ext cx="18051" cy="24068"/>
            </a:xfrm>
            <a:custGeom>
              <a:avLst/>
              <a:gdLst>
                <a:gd name="connsiteX0" fmla="*/ 5659 w 18050"/>
                <a:gd name="connsiteY0" fmla="*/ 26896 h 24067"/>
                <a:gd name="connsiteX1" fmla="*/ 3553 w 18050"/>
                <a:gd name="connsiteY1" fmla="*/ 26415 h 24067"/>
                <a:gd name="connsiteX2" fmla="*/ 2109 w 18050"/>
                <a:gd name="connsiteY2" fmla="*/ 9627 h 24067"/>
                <a:gd name="connsiteX3" fmla="*/ 14143 w 18050"/>
                <a:gd name="connsiteY3" fmla="*/ 0 h 24067"/>
                <a:gd name="connsiteX4" fmla="*/ 16249 w 18050"/>
                <a:gd name="connsiteY4" fmla="*/ 481 h 24067"/>
                <a:gd name="connsiteX5" fmla="*/ 17693 w 18050"/>
                <a:gd name="connsiteY5" fmla="*/ 17269 h 24067"/>
                <a:gd name="connsiteX6" fmla="*/ 5659 w 18050"/>
                <a:gd name="connsiteY6" fmla="*/ 26896 h 2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50" h="24067">
                  <a:moveTo>
                    <a:pt x="5659" y="26896"/>
                  </a:moveTo>
                  <a:cubicBezTo>
                    <a:pt x="4877" y="26896"/>
                    <a:pt x="4155" y="26715"/>
                    <a:pt x="3553" y="26415"/>
                  </a:cubicBezTo>
                  <a:cubicBezTo>
                    <a:pt x="-117" y="24609"/>
                    <a:pt x="-1501" y="17028"/>
                    <a:pt x="2109" y="9627"/>
                  </a:cubicBezTo>
                  <a:cubicBezTo>
                    <a:pt x="5238" y="3309"/>
                    <a:pt x="10472" y="0"/>
                    <a:pt x="14143" y="0"/>
                  </a:cubicBezTo>
                  <a:cubicBezTo>
                    <a:pt x="14925" y="0"/>
                    <a:pt x="15647" y="120"/>
                    <a:pt x="16249" y="481"/>
                  </a:cubicBezTo>
                  <a:cubicBezTo>
                    <a:pt x="19919" y="2286"/>
                    <a:pt x="21303" y="9868"/>
                    <a:pt x="17693" y="17269"/>
                  </a:cubicBezTo>
                  <a:cubicBezTo>
                    <a:pt x="14564" y="23587"/>
                    <a:pt x="9269" y="26896"/>
                    <a:pt x="5659" y="26896"/>
                  </a:cubicBezTo>
                  <a:close/>
                </a:path>
              </a:pathLst>
            </a:custGeom>
            <a:grpFill/>
            <a:ln w="19108"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7" name="Freeform: Shape 66">
              <a:extLst>
                <a:ext uri="{FF2B5EF4-FFF2-40B4-BE49-F238E27FC236}">
                  <a16:creationId xmlns:a16="http://schemas.microsoft.com/office/drawing/2014/main" id="{765AE33F-BED6-43B9-8AA8-14963FAE1F65}"/>
                </a:ext>
              </a:extLst>
            </p:cNvPr>
            <p:cNvSpPr/>
            <p:nvPr/>
          </p:nvSpPr>
          <p:spPr>
            <a:xfrm>
              <a:off x="936759" y="3568011"/>
              <a:ext cx="12034" cy="12034"/>
            </a:xfrm>
            <a:custGeom>
              <a:avLst/>
              <a:gdLst>
                <a:gd name="connsiteX0" fmla="*/ 17329 w 12033"/>
                <a:gd name="connsiteY0" fmla="*/ 6739 h 12033"/>
                <a:gd name="connsiteX1" fmla="*/ 8664 w 12033"/>
                <a:gd name="connsiteY1" fmla="*/ 13478 h 12033"/>
                <a:gd name="connsiteX2" fmla="*/ 0 w 12033"/>
                <a:gd name="connsiteY2" fmla="*/ 6739 h 12033"/>
                <a:gd name="connsiteX3" fmla="*/ 8664 w 12033"/>
                <a:gd name="connsiteY3" fmla="*/ 0 h 12033"/>
                <a:gd name="connsiteX4" fmla="*/ 17329 w 12033"/>
                <a:gd name="connsiteY4" fmla="*/ 6739 h 1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3" h="12033">
                  <a:moveTo>
                    <a:pt x="17329" y="6739"/>
                  </a:moveTo>
                  <a:cubicBezTo>
                    <a:pt x="17329" y="10461"/>
                    <a:pt x="13450" y="13478"/>
                    <a:pt x="8664" y="13478"/>
                  </a:cubicBezTo>
                  <a:cubicBezTo>
                    <a:pt x="3879" y="13478"/>
                    <a:pt x="0" y="10461"/>
                    <a:pt x="0" y="6739"/>
                  </a:cubicBezTo>
                  <a:cubicBezTo>
                    <a:pt x="0" y="3017"/>
                    <a:pt x="3879" y="0"/>
                    <a:pt x="8664" y="0"/>
                  </a:cubicBezTo>
                  <a:cubicBezTo>
                    <a:pt x="13450" y="0"/>
                    <a:pt x="17329" y="3017"/>
                    <a:pt x="17329" y="6739"/>
                  </a:cubicBezTo>
                  <a:close/>
                </a:path>
              </a:pathLst>
            </a:custGeom>
            <a:grpFill/>
            <a:ln w="19108"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grpSp>
      <p:grpSp>
        <p:nvGrpSpPr>
          <p:cNvPr id="77" name="Group 76">
            <a:extLst>
              <a:ext uri="{FF2B5EF4-FFF2-40B4-BE49-F238E27FC236}">
                <a16:creationId xmlns:a16="http://schemas.microsoft.com/office/drawing/2014/main" id="{E37FECC0-7B0C-467A-A098-232F6566772B}"/>
              </a:ext>
            </a:extLst>
          </p:cNvPr>
          <p:cNvGrpSpPr/>
          <p:nvPr/>
        </p:nvGrpSpPr>
        <p:grpSpPr>
          <a:xfrm>
            <a:off x="7143291" y="4090204"/>
            <a:ext cx="483312" cy="344905"/>
            <a:chOff x="7143291" y="4077505"/>
            <a:chExt cx="483312" cy="344905"/>
          </a:xfrm>
        </p:grpSpPr>
        <p:grpSp>
          <p:nvGrpSpPr>
            <p:cNvPr id="45" name="Graphic 22">
              <a:extLst>
                <a:ext uri="{FF2B5EF4-FFF2-40B4-BE49-F238E27FC236}">
                  <a16:creationId xmlns:a16="http://schemas.microsoft.com/office/drawing/2014/main" id="{B1595CF3-5197-4666-AF65-E9D121E47ED1}"/>
                </a:ext>
              </a:extLst>
            </p:cNvPr>
            <p:cNvGrpSpPr/>
            <p:nvPr/>
          </p:nvGrpSpPr>
          <p:grpSpPr>
            <a:xfrm>
              <a:off x="7370706" y="4087518"/>
              <a:ext cx="255897" cy="166890"/>
              <a:chOff x="7370706" y="4087518"/>
              <a:chExt cx="255897" cy="166890"/>
            </a:xfrm>
            <a:noFill/>
          </p:grpSpPr>
          <p:sp>
            <p:nvSpPr>
              <p:cNvPr id="46" name="Freeform: Shape 45">
                <a:extLst>
                  <a:ext uri="{FF2B5EF4-FFF2-40B4-BE49-F238E27FC236}">
                    <a16:creationId xmlns:a16="http://schemas.microsoft.com/office/drawing/2014/main" id="{6391A4F0-E9AC-421B-ABFA-9FFBE85D5F4E}"/>
                  </a:ext>
                </a:extLst>
              </p:cNvPr>
              <p:cNvSpPr/>
              <p:nvPr/>
            </p:nvSpPr>
            <p:spPr>
              <a:xfrm>
                <a:off x="7370706" y="4127572"/>
                <a:ext cx="211393" cy="122386"/>
              </a:xfrm>
              <a:custGeom>
                <a:avLst/>
                <a:gdLst>
                  <a:gd name="connsiteX0" fmla="*/ 0 w 211393"/>
                  <a:gd name="connsiteY0" fmla="*/ 127949 h 122385"/>
                  <a:gd name="connsiteX1" fmla="*/ 221629 w 211393"/>
                  <a:gd name="connsiteY1" fmla="*/ 0 h 122385"/>
                </a:gdLst>
                <a:ahLst/>
                <a:cxnLst>
                  <a:cxn ang="0">
                    <a:pos x="connsiteX0" y="connsiteY0"/>
                  </a:cxn>
                  <a:cxn ang="0">
                    <a:pos x="connsiteX1" y="connsiteY1"/>
                  </a:cxn>
                </a:cxnLst>
                <a:rect l="l" t="t" r="r" b="b"/>
                <a:pathLst>
                  <a:path w="211393" h="122385">
                    <a:moveTo>
                      <a:pt x="0" y="127949"/>
                    </a:moveTo>
                    <a:lnTo>
                      <a:pt x="221629" y="0"/>
                    </a:lnTo>
                  </a:path>
                </a:pathLst>
              </a:custGeom>
              <a:ln w="12700" cap="flat">
                <a:solidFill>
                  <a:schemeClr val="accent2"/>
                </a:solid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76CA611-E59F-444A-A086-09F0BB637D14}"/>
                  </a:ext>
                </a:extLst>
              </p:cNvPr>
              <p:cNvSpPr/>
              <p:nvPr/>
            </p:nvSpPr>
            <p:spPr>
              <a:xfrm>
                <a:off x="7515232" y="4087518"/>
                <a:ext cx="77882" cy="77882"/>
              </a:xfrm>
              <a:custGeom>
                <a:avLst/>
                <a:gdLst>
                  <a:gd name="connsiteX0" fmla="*/ 0 w 77881"/>
                  <a:gd name="connsiteY0" fmla="*/ 84557 h 77881"/>
                  <a:gd name="connsiteX1" fmla="*/ 2559 w 77881"/>
                  <a:gd name="connsiteY1" fmla="*/ 44504 h 77881"/>
                  <a:gd name="connsiteX2" fmla="*/ 79662 w 77881"/>
                  <a:gd name="connsiteY2" fmla="*/ 0 h 77881"/>
                  <a:gd name="connsiteX3" fmla="*/ 77103 w 77881"/>
                  <a:gd name="connsiteY3" fmla="*/ 40053 h 77881"/>
                </a:gdLst>
                <a:ahLst/>
                <a:cxnLst>
                  <a:cxn ang="0">
                    <a:pos x="connsiteX0" y="connsiteY0"/>
                  </a:cxn>
                  <a:cxn ang="0">
                    <a:pos x="connsiteX1" y="connsiteY1"/>
                  </a:cxn>
                  <a:cxn ang="0">
                    <a:pos x="connsiteX2" y="connsiteY2"/>
                  </a:cxn>
                  <a:cxn ang="0">
                    <a:pos x="connsiteX3" y="connsiteY3"/>
                  </a:cxn>
                </a:cxnLst>
                <a:rect l="l" t="t" r="r" b="b"/>
                <a:pathLst>
                  <a:path w="77881" h="77881">
                    <a:moveTo>
                      <a:pt x="0" y="84557"/>
                    </a:moveTo>
                    <a:lnTo>
                      <a:pt x="2559" y="44504"/>
                    </a:lnTo>
                    <a:lnTo>
                      <a:pt x="79662" y="0"/>
                    </a:lnTo>
                    <a:lnTo>
                      <a:pt x="77103" y="40053"/>
                    </a:lnTo>
                  </a:path>
                </a:pathLst>
              </a:custGeom>
              <a:noFill/>
              <a:ln w="12700" cap="flat">
                <a:solidFill>
                  <a:schemeClr val="accent2"/>
                </a:solid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89A448BF-A2E5-48DF-BB70-D6AEC476B4CE}"/>
                  </a:ext>
                </a:extLst>
              </p:cNvPr>
              <p:cNvSpPr/>
              <p:nvPr/>
            </p:nvSpPr>
            <p:spPr>
              <a:xfrm>
                <a:off x="7515232" y="4127572"/>
                <a:ext cx="111260" cy="55630"/>
              </a:xfrm>
              <a:custGeom>
                <a:avLst/>
                <a:gdLst>
                  <a:gd name="connsiteX0" fmla="*/ 0 w 111259"/>
                  <a:gd name="connsiteY0" fmla="*/ 44504 h 55629"/>
                  <a:gd name="connsiteX1" fmla="*/ 35937 w 111259"/>
                  <a:gd name="connsiteY1" fmla="*/ 62305 h 55629"/>
                  <a:gd name="connsiteX2" fmla="*/ 113040 w 111259"/>
                  <a:gd name="connsiteY2" fmla="*/ 17802 h 55629"/>
                  <a:gd name="connsiteX3" fmla="*/ 77103 w 111259"/>
                  <a:gd name="connsiteY3" fmla="*/ 0 h 55629"/>
                </a:gdLst>
                <a:ahLst/>
                <a:cxnLst>
                  <a:cxn ang="0">
                    <a:pos x="connsiteX0" y="connsiteY0"/>
                  </a:cxn>
                  <a:cxn ang="0">
                    <a:pos x="connsiteX1" y="connsiteY1"/>
                  </a:cxn>
                  <a:cxn ang="0">
                    <a:pos x="connsiteX2" y="connsiteY2"/>
                  </a:cxn>
                  <a:cxn ang="0">
                    <a:pos x="connsiteX3" y="connsiteY3"/>
                  </a:cxn>
                </a:cxnLst>
                <a:rect l="l" t="t" r="r" b="b"/>
                <a:pathLst>
                  <a:path w="111259" h="55629">
                    <a:moveTo>
                      <a:pt x="0" y="44504"/>
                    </a:moveTo>
                    <a:lnTo>
                      <a:pt x="35937" y="62305"/>
                    </a:lnTo>
                    <a:lnTo>
                      <a:pt x="113040" y="17802"/>
                    </a:lnTo>
                    <a:lnTo>
                      <a:pt x="77103" y="0"/>
                    </a:lnTo>
                  </a:path>
                </a:pathLst>
              </a:custGeom>
              <a:noFill/>
              <a:ln w="12700" cap="flat">
                <a:solidFill>
                  <a:schemeClr val="accent2"/>
                </a:solidFill>
                <a:prstDash val="solid"/>
                <a:miter/>
              </a:ln>
            </p:spPr>
            <p:txBody>
              <a:bodyPr rtlCol="0" anchor="ctr"/>
              <a:lstStyle/>
              <a:p>
                <a:endParaRPr lang="en-US" dirty="0"/>
              </a:p>
            </p:txBody>
          </p:sp>
        </p:grpSp>
        <p:grpSp>
          <p:nvGrpSpPr>
            <p:cNvPr id="69" name="Graphic 22">
              <a:extLst>
                <a:ext uri="{FF2B5EF4-FFF2-40B4-BE49-F238E27FC236}">
                  <a16:creationId xmlns:a16="http://schemas.microsoft.com/office/drawing/2014/main" id="{B1595CF3-5197-4666-AF65-E9D121E47ED1}"/>
                </a:ext>
              </a:extLst>
            </p:cNvPr>
            <p:cNvGrpSpPr/>
            <p:nvPr/>
          </p:nvGrpSpPr>
          <p:grpSpPr>
            <a:xfrm>
              <a:off x="7143291" y="4077505"/>
              <a:ext cx="389408" cy="344905"/>
              <a:chOff x="7143291" y="4077505"/>
              <a:chExt cx="389408" cy="344905"/>
            </a:xfrm>
            <a:noFill/>
          </p:grpSpPr>
          <p:sp>
            <p:nvSpPr>
              <p:cNvPr id="70" name="Freeform: Shape 69">
                <a:extLst>
                  <a:ext uri="{FF2B5EF4-FFF2-40B4-BE49-F238E27FC236}">
                    <a16:creationId xmlns:a16="http://schemas.microsoft.com/office/drawing/2014/main" id="{719FD37F-495E-4A9C-9916-D2E7410FB23E}"/>
                  </a:ext>
                </a:extLst>
              </p:cNvPr>
              <p:cNvSpPr/>
              <p:nvPr/>
            </p:nvSpPr>
            <p:spPr>
              <a:xfrm>
                <a:off x="7286148" y="4172187"/>
                <a:ext cx="244771" cy="244771"/>
              </a:xfrm>
              <a:custGeom>
                <a:avLst/>
                <a:gdLst>
                  <a:gd name="connsiteX0" fmla="*/ 229083 w 244771"/>
                  <a:gd name="connsiteY0" fmla="*/ 0 h 244771"/>
                  <a:gd name="connsiteX1" fmla="*/ 245772 w 244771"/>
                  <a:gd name="connsiteY1" fmla="*/ 126614 h 244771"/>
                  <a:gd name="connsiteX2" fmla="*/ 41389 w 244771"/>
                  <a:gd name="connsiteY2" fmla="*/ 244660 h 244771"/>
                  <a:gd name="connsiteX3" fmla="*/ 0 w 244771"/>
                  <a:gd name="connsiteY3" fmla="*/ 227192 h 244771"/>
                </a:gdLst>
                <a:ahLst/>
                <a:cxnLst>
                  <a:cxn ang="0">
                    <a:pos x="connsiteX0" y="connsiteY0"/>
                  </a:cxn>
                  <a:cxn ang="0">
                    <a:pos x="connsiteX1" y="connsiteY1"/>
                  </a:cxn>
                  <a:cxn ang="0">
                    <a:pos x="connsiteX2" y="connsiteY2"/>
                  </a:cxn>
                  <a:cxn ang="0">
                    <a:pos x="connsiteX3" y="connsiteY3"/>
                  </a:cxn>
                </a:cxnLst>
                <a:rect l="l" t="t" r="r" b="b"/>
                <a:pathLst>
                  <a:path w="244771" h="244771">
                    <a:moveTo>
                      <a:pt x="229083" y="0"/>
                    </a:moveTo>
                    <a:cubicBezTo>
                      <a:pt x="250445" y="36938"/>
                      <a:pt x="257677" y="82110"/>
                      <a:pt x="245772" y="126614"/>
                    </a:cubicBezTo>
                    <a:cubicBezTo>
                      <a:pt x="221963" y="215621"/>
                      <a:pt x="130396" y="268470"/>
                      <a:pt x="41389" y="244660"/>
                    </a:cubicBezTo>
                    <a:cubicBezTo>
                      <a:pt x="26480" y="240655"/>
                      <a:pt x="12684" y="234647"/>
                      <a:pt x="0" y="227192"/>
                    </a:cubicBezTo>
                  </a:path>
                </a:pathLst>
              </a:custGeom>
              <a:noFill/>
              <a:ln w="12700" cap="flat">
                <a:solidFill>
                  <a:schemeClr val="accent2"/>
                </a:solid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BEF743-C185-4A7C-9B3E-C2011E7B427E}"/>
                  </a:ext>
                </a:extLst>
              </p:cNvPr>
              <p:cNvSpPr/>
              <p:nvPr/>
            </p:nvSpPr>
            <p:spPr>
              <a:xfrm>
                <a:off x="7272352" y="4088709"/>
                <a:ext cx="222519" cy="55630"/>
              </a:xfrm>
              <a:custGeom>
                <a:avLst/>
                <a:gdLst>
                  <a:gd name="connsiteX0" fmla="*/ 222742 w 222519"/>
                  <a:gd name="connsiteY0" fmla="*/ 55886 h 55629"/>
                  <a:gd name="connsiteX1" fmla="*/ 141522 w 222519"/>
                  <a:gd name="connsiteY1" fmla="*/ 5708 h 55629"/>
                  <a:gd name="connsiteX2" fmla="*/ 0 w 222519"/>
                  <a:gd name="connsiteY2" fmla="*/ 32188 h 55629"/>
                </a:gdLst>
                <a:ahLst/>
                <a:cxnLst>
                  <a:cxn ang="0">
                    <a:pos x="connsiteX0" y="connsiteY0"/>
                  </a:cxn>
                  <a:cxn ang="0">
                    <a:pos x="connsiteX1" y="connsiteY1"/>
                  </a:cxn>
                  <a:cxn ang="0">
                    <a:pos x="connsiteX2" y="connsiteY2"/>
                  </a:cxn>
                </a:cxnLst>
                <a:rect l="l" t="t" r="r" b="b"/>
                <a:pathLst>
                  <a:path w="222519" h="55629">
                    <a:moveTo>
                      <a:pt x="222742" y="55886"/>
                    </a:moveTo>
                    <a:cubicBezTo>
                      <a:pt x="201825" y="32410"/>
                      <a:pt x="174232" y="14497"/>
                      <a:pt x="141522" y="5708"/>
                    </a:cubicBezTo>
                    <a:cubicBezTo>
                      <a:pt x="90788" y="-7866"/>
                      <a:pt x="39386" y="3483"/>
                      <a:pt x="0" y="32188"/>
                    </a:cubicBezTo>
                  </a:path>
                </a:pathLst>
              </a:custGeom>
              <a:noFill/>
              <a:ln w="12700" cap="flat">
                <a:solidFill>
                  <a:schemeClr val="accent2"/>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B61EF6D-D84E-4BA5-B896-E0387DCB5E5E}"/>
                  </a:ext>
                </a:extLst>
              </p:cNvPr>
              <p:cNvSpPr/>
              <p:nvPr/>
            </p:nvSpPr>
            <p:spPr>
              <a:xfrm>
                <a:off x="7301391" y="4199891"/>
                <a:ext cx="178015" cy="166890"/>
              </a:xfrm>
              <a:custGeom>
                <a:avLst/>
                <a:gdLst>
                  <a:gd name="connsiteX0" fmla="*/ 0 w 178015"/>
                  <a:gd name="connsiteY0" fmla="*/ 142635 h 166889"/>
                  <a:gd name="connsiteX1" fmla="*/ 40610 w 178015"/>
                  <a:gd name="connsiteY1" fmla="*/ 163107 h 166889"/>
                  <a:gd name="connsiteX2" fmla="*/ 176903 w 178015"/>
                  <a:gd name="connsiteY2" fmla="*/ 84446 h 166889"/>
                  <a:gd name="connsiteX3" fmla="*/ 165777 w 178015"/>
                  <a:gd name="connsiteY3" fmla="*/ 0 h 166889"/>
                </a:gdLst>
                <a:ahLst/>
                <a:cxnLst>
                  <a:cxn ang="0">
                    <a:pos x="connsiteX0" y="connsiteY0"/>
                  </a:cxn>
                  <a:cxn ang="0">
                    <a:pos x="connsiteX1" y="connsiteY1"/>
                  </a:cxn>
                  <a:cxn ang="0">
                    <a:pos x="connsiteX2" y="connsiteY2"/>
                  </a:cxn>
                  <a:cxn ang="0">
                    <a:pos x="connsiteX3" y="connsiteY3"/>
                  </a:cxn>
                </a:cxnLst>
                <a:rect l="l" t="t" r="r" b="b"/>
                <a:pathLst>
                  <a:path w="178015" h="166889">
                    <a:moveTo>
                      <a:pt x="0" y="142635"/>
                    </a:moveTo>
                    <a:cubicBezTo>
                      <a:pt x="11682" y="151869"/>
                      <a:pt x="25256" y="159101"/>
                      <a:pt x="40610" y="163107"/>
                    </a:cubicBezTo>
                    <a:cubicBezTo>
                      <a:pt x="99911" y="179017"/>
                      <a:pt x="160993" y="143748"/>
                      <a:pt x="176903" y="84446"/>
                    </a:cubicBezTo>
                    <a:cubicBezTo>
                      <a:pt x="184802" y="54740"/>
                      <a:pt x="180018" y="24700"/>
                      <a:pt x="165777" y="0"/>
                    </a:cubicBezTo>
                  </a:path>
                </a:pathLst>
              </a:custGeom>
              <a:noFill/>
              <a:ln w="12700" cap="flat">
                <a:solidFill>
                  <a:schemeClr val="accent2"/>
                </a:solid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CE9C4D35-5ABC-485F-8550-E3951E20A207}"/>
                  </a:ext>
                </a:extLst>
              </p:cNvPr>
              <p:cNvSpPr/>
              <p:nvPr/>
            </p:nvSpPr>
            <p:spPr>
              <a:xfrm>
                <a:off x="7264564" y="4144328"/>
                <a:ext cx="178015" cy="77882"/>
              </a:xfrm>
              <a:custGeom>
                <a:avLst/>
                <a:gdLst>
                  <a:gd name="connsiteX0" fmla="*/ 182354 w 178015"/>
                  <a:gd name="connsiteY0" fmla="*/ 30306 h 77881"/>
                  <a:gd name="connsiteX1" fmla="*/ 134958 w 178015"/>
                  <a:gd name="connsiteY1" fmla="*/ 3827 h 77881"/>
                  <a:gd name="connsiteX2" fmla="*/ 0 w 178015"/>
                  <a:gd name="connsiteY2" fmla="*/ 78482 h 77881"/>
                </a:gdLst>
                <a:ahLst/>
                <a:cxnLst>
                  <a:cxn ang="0">
                    <a:pos x="connsiteX0" y="connsiteY0"/>
                  </a:cxn>
                  <a:cxn ang="0">
                    <a:pos x="connsiteX1" y="connsiteY1"/>
                  </a:cxn>
                  <a:cxn ang="0">
                    <a:pos x="connsiteX2" y="connsiteY2"/>
                  </a:cxn>
                </a:cxnLst>
                <a:rect l="l" t="t" r="r" b="b"/>
                <a:pathLst>
                  <a:path w="178015" h="77881">
                    <a:moveTo>
                      <a:pt x="182354" y="30306"/>
                    </a:moveTo>
                    <a:cubicBezTo>
                      <a:pt x="169448" y="18068"/>
                      <a:pt x="153316" y="8722"/>
                      <a:pt x="134958" y="3827"/>
                    </a:cubicBezTo>
                    <a:cubicBezTo>
                      <a:pt x="76992" y="-11750"/>
                      <a:pt x="17579" y="21628"/>
                      <a:pt x="0" y="78482"/>
                    </a:cubicBezTo>
                  </a:path>
                </a:pathLst>
              </a:custGeom>
              <a:noFill/>
              <a:ln w="12700" cap="flat">
                <a:solidFill>
                  <a:schemeClr val="accent2"/>
                </a:solid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01A3A0A1-E6BB-4224-B2A6-C006488D04CE}"/>
                  </a:ext>
                </a:extLst>
              </p:cNvPr>
              <p:cNvSpPr/>
              <p:nvPr/>
            </p:nvSpPr>
            <p:spPr>
              <a:xfrm>
                <a:off x="7143291" y="4077505"/>
                <a:ext cx="11126" cy="11126"/>
              </a:xfrm>
              <a:custGeom>
                <a:avLst/>
                <a:gdLst/>
                <a:ahLst/>
                <a:cxnLst/>
                <a:rect l="l" t="t" r="r" b="b"/>
                <a:pathLst>
                  <a:path/>
                </a:pathLst>
              </a:custGeom>
              <a:noFill/>
              <a:ln w="12700" cap="flat">
                <a:solidFill>
                  <a:schemeClr val="accent2"/>
                </a:solid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5D8669D-B0C2-4D79-94A8-A160DB24F0C0}"/>
                  </a:ext>
                </a:extLst>
              </p:cNvPr>
              <p:cNvSpPr/>
              <p:nvPr/>
            </p:nvSpPr>
            <p:spPr>
              <a:xfrm>
                <a:off x="7315189" y="4200003"/>
                <a:ext cx="111260" cy="100134"/>
              </a:xfrm>
              <a:custGeom>
                <a:avLst/>
                <a:gdLst>
                  <a:gd name="connsiteX0" fmla="*/ 82887 w 111259"/>
                  <a:gd name="connsiteY0" fmla="*/ 7342 h 100133"/>
                  <a:gd name="connsiteX1" fmla="*/ 69981 w 111259"/>
                  <a:gd name="connsiteY1" fmla="*/ 1890 h 100133"/>
                  <a:gd name="connsiteX2" fmla="*/ 1890 w 111259"/>
                  <a:gd name="connsiteY2" fmla="*/ 41276 h 100133"/>
                  <a:gd name="connsiteX3" fmla="*/ 41276 w 111259"/>
                  <a:gd name="connsiteY3" fmla="*/ 109367 h 100133"/>
                  <a:gd name="connsiteX4" fmla="*/ 109367 w 111259"/>
                  <a:gd name="connsiteY4" fmla="*/ 69981 h 100133"/>
                  <a:gd name="connsiteX5" fmla="*/ 103804 w 111259"/>
                  <a:gd name="connsiteY5" fmla="*/ 27813 h 10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9" h="100133">
                    <a:moveTo>
                      <a:pt x="82887" y="7342"/>
                    </a:moveTo>
                    <a:cubicBezTo>
                      <a:pt x="78882" y="5005"/>
                      <a:pt x="74654" y="3114"/>
                      <a:pt x="69981" y="1890"/>
                    </a:cubicBezTo>
                    <a:cubicBezTo>
                      <a:pt x="40274" y="-6010"/>
                      <a:pt x="9789" y="11570"/>
                      <a:pt x="1890" y="41276"/>
                    </a:cubicBezTo>
                    <a:cubicBezTo>
                      <a:pt x="-6010" y="70982"/>
                      <a:pt x="11569" y="101467"/>
                      <a:pt x="41276" y="109367"/>
                    </a:cubicBezTo>
                    <a:cubicBezTo>
                      <a:pt x="70982" y="117266"/>
                      <a:pt x="101467" y="99687"/>
                      <a:pt x="109367" y="69981"/>
                    </a:cubicBezTo>
                    <a:cubicBezTo>
                      <a:pt x="113372" y="55183"/>
                      <a:pt x="110924" y="40052"/>
                      <a:pt x="103804" y="27813"/>
                    </a:cubicBezTo>
                  </a:path>
                </a:pathLst>
              </a:custGeom>
              <a:noFill/>
              <a:ln w="12700" cap="flat">
                <a:solidFill>
                  <a:schemeClr val="accent2"/>
                </a:solidFill>
                <a:prstDash val="solid"/>
                <a:miter/>
              </a:ln>
            </p:spPr>
            <p:txBody>
              <a:bodyPr rtlCol="0" anchor="ctr"/>
              <a:lstStyle/>
              <a:p>
                <a:endParaRPr lang="en-US" dirty="0"/>
              </a:p>
            </p:txBody>
          </p:sp>
        </p:grpSp>
      </p:grpSp>
      <p:sp>
        <p:nvSpPr>
          <p:cNvPr id="76" name="Freeform: Shape 75">
            <a:extLst>
              <a:ext uri="{FF2B5EF4-FFF2-40B4-BE49-F238E27FC236}">
                <a16:creationId xmlns:a16="http://schemas.microsoft.com/office/drawing/2014/main" id="{AA412A85-5BBB-40F3-A658-D4821EB3545F}"/>
              </a:ext>
            </a:extLst>
          </p:cNvPr>
          <p:cNvSpPr/>
          <p:nvPr/>
        </p:nvSpPr>
        <p:spPr>
          <a:xfrm>
            <a:off x="7143291" y="4135249"/>
            <a:ext cx="100134" cy="278149"/>
          </a:xfrm>
          <a:custGeom>
            <a:avLst/>
            <a:gdLst>
              <a:gd name="connsiteX0" fmla="*/ 15576 w 100133"/>
              <a:gd name="connsiteY0" fmla="*/ 264909 h 278149"/>
              <a:gd name="connsiteX1" fmla="*/ 88896 w 100133"/>
              <a:gd name="connsiteY1" fmla="*/ 264798 h 278149"/>
              <a:gd name="connsiteX2" fmla="*/ 104028 w 100133"/>
              <a:gd name="connsiteY2" fmla="*/ 228082 h 278149"/>
              <a:gd name="connsiteX3" fmla="*/ 103916 w 100133"/>
              <a:gd name="connsiteY3" fmla="*/ 155541 h 278149"/>
              <a:gd name="connsiteX4" fmla="*/ 103694 w 100133"/>
              <a:gd name="connsiteY4" fmla="*/ 51847 h 278149"/>
              <a:gd name="connsiteX5" fmla="*/ 88451 w 100133"/>
              <a:gd name="connsiteY5" fmla="*/ 15131 h 278149"/>
              <a:gd name="connsiteX6" fmla="*/ 15131 w 100133"/>
              <a:gd name="connsiteY6" fmla="*/ 15243 h 278149"/>
              <a:gd name="connsiteX7" fmla="*/ 15131 w 100133"/>
              <a:gd name="connsiteY7" fmla="*/ 15243 h 278149"/>
              <a:gd name="connsiteX8" fmla="*/ 0 w 100133"/>
              <a:gd name="connsiteY8" fmla="*/ 51958 h 278149"/>
              <a:gd name="connsiteX9" fmla="*/ 223 w 100133"/>
              <a:gd name="connsiteY9" fmla="*/ 155652 h 278149"/>
              <a:gd name="connsiteX10" fmla="*/ 223 w 100133"/>
              <a:gd name="connsiteY10" fmla="*/ 155652 h 278149"/>
              <a:gd name="connsiteX11" fmla="*/ 334 w 100133"/>
              <a:gd name="connsiteY11" fmla="*/ 228305 h 278149"/>
              <a:gd name="connsiteX12" fmla="*/ 15576 w 100133"/>
              <a:gd name="connsiteY12" fmla="*/ 264909 h 278149"/>
              <a:gd name="connsiteX13" fmla="*/ 10347 w 100133"/>
              <a:gd name="connsiteY13" fmla="*/ 51958 h 278149"/>
              <a:gd name="connsiteX14" fmla="*/ 21696 w 100133"/>
              <a:gd name="connsiteY14" fmla="*/ 21918 h 278149"/>
              <a:gd name="connsiteX15" fmla="*/ 51736 w 100133"/>
              <a:gd name="connsiteY15" fmla="*/ 10459 h 278149"/>
              <a:gd name="connsiteX16" fmla="*/ 81776 w 100133"/>
              <a:gd name="connsiteY16" fmla="*/ 21807 h 278149"/>
              <a:gd name="connsiteX17" fmla="*/ 93236 w 100133"/>
              <a:gd name="connsiteY17" fmla="*/ 51847 h 278149"/>
              <a:gd name="connsiteX18" fmla="*/ 93458 w 100133"/>
              <a:gd name="connsiteY18" fmla="*/ 134736 h 278149"/>
              <a:gd name="connsiteX19" fmla="*/ 10458 w 100133"/>
              <a:gd name="connsiteY19" fmla="*/ 134847 h 278149"/>
              <a:gd name="connsiteX20" fmla="*/ 10347 w 100133"/>
              <a:gd name="connsiteY20" fmla="*/ 51958 h 27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133" h="278149">
                <a:moveTo>
                  <a:pt x="15576" y="264909"/>
                </a:moveTo>
                <a:cubicBezTo>
                  <a:pt x="35826" y="285159"/>
                  <a:pt x="68647" y="285047"/>
                  <a:pt x="88896" y="264798"/>
                </a:cubicBezTo>
                <a:cubicBezTo>
                  <a:pt x="99021" y="254674"/>
                  <a:pt x="104028" y="241322"/>
                  <a:pt x="104028" y="228082"/>
                </a:cubicBezTo>
                <a:lnTo>
                  <a:pt x="103916" y="155541"/>
                </a:lnTo>
                <a:lnTo>
                  <a:pt x="103694" y="51847"/>
                </a:lnTo>
                <a:cubicBezTo>
                  <a:pt x="103694" y="38607"/>
                  <a:pt x="98576" y="25256"/>
                  <a:pt x="88451" y="15131"/>
                </a:cubicBezTo>
                <a:cubicBezTo>
                  <a:pt x="68202" y="-5118"/>
                  <a:pt x="35381" y="-5007"/>
                  <a:pt x="15131" y="15243"/>
                </a:cubicBezTo>
                <a:cubicBezTo>
                  <a:pt x="15131" y="15243"/>
                  <a:pt x="15131" y="15243"/>
                  <a:pt x="15131" y="15243"/>
                </a:cubicBezTo>
                <a:cubicBezTo>
                  <a:pt x="5007" y="25367"/>
                  <a:pt x="0" y="38718"/>
                  <a:pt x="0" y="51958"/>
                </a:cubicBezTo>
                <a:lnTo>
                  <a:pt x="223" y="155652"/>
                </a:lnTo>
                <a:lnTo>
                  <a:pt x="223" y="155652"/>
                </a:lnTo>
                <a:lnTo>
                  <a:pt x="334" y="228305"/>
                </a:lnTo>
                <a:cubicBezTo>
                  <a:pt x="334" y="241545"/>
                  <a:pt x="5452" y="254785"/>
                  <a:pt x="15576" y="264909"/>
                </a:cubicBezTo>
                <a:close/>
                <a:moveTo>
                  <a:pt x="10347" y="51958"/>
                </a:moveTo>
                <a:cubicBezTo>
                  <a:pt x="10347" y="40944"/>
                  <a:pt x="13796" y="29818"/>
                  <a:pt x="21696" y="21918"/>
                </a:cubicBezTo>
                <a:cubicBezTo>
                  <a:pt x="29484" y="14019"/>
                  <a:pt x="40721" y="10459"/>
                  <a:pt x="51736" y="10459"/>
                </a:cubicBezTo>
                <a:cubicBezTo>
                  <a:pt x="62862" y="10459"/>
                  <a:pt x="73988" y="14019"/>
                  <a:pt x="81776" y="21807"/>
                </a:cubicBezTo>
                <a:cubicBezTo>
                  <a:pt x="89675" y="29595"/>
                  <a:pt x="93236" y="40832"/>
                  <a:pt x="93236" y="51847"/>
                </a:cubicBezTo>
                <a:lnTo>
                  <a:pt x="93458" y="134736"/>
                </a:lnTo>
                <a:lnTo>
                  <a:pt x="10458" y="134847"/>
                </a:lnTo>
                <a:lnTo>
                  <a:pt x="10347" y="51958"/>
                </a:lnTo>
                <a:close/>
              </a:path>
            </a:pathLst>
          </a:custGeom>
          <a:solidFill>
            <a:schemeClr val="accent2"/>
          </a:solidFill>
          <a:ln w="11007" cap="flat">
            <a:noFill/>
            <a:prstDash val="solid"/>
            <a:miter/>
          </a:ln>
        </p:spPr>
        <p:txBody>
          <a:bodyPr rtlCol="0" anchor="ctr"/>
          <a:lstStyle/>
          <a:p>
            <a:endParaRPr lang="en-US" dirty="0"/>
          </a:p>
        </p:txBody>
      </p:sp>
      <p:grpSp>
        <p:nvGrpSpPr>
          <p:cNvPr id="2" name="Group 1">
            <a:extLst>
              <a:ext uri="{FF2B5EF4-FFF2-40B4-BE49-F238E27FC236}">
                <a16:creationId xmlns:a16="http://schemas.microsoft.com/office/drawing/2014/main" id="{16952B11-6D27-4A9C-ADB6-286756E73555}"/>
              </a:ext>
            </a:extLst>
          </p:cNvPr>
          <p:cNvGrpSpPr/>
          <p:nvPr/>
        </p:nvGrpSpPr>
        <p:grpSpPr>
          <a:xfrm>
            <a:off x="5584413" y="3101820"/>
            <a:ext cx="439308" cy="439308"/>
            <a:chOff x="5626005" y="3101820"/>
            <a:chExt cx="439308" cy="439308"/>
          </a:xfrm>
        </p:grpSpPr>
        <p:sp>
          <p:nvSpPr>
            <p:cNvPr id="81" name="Freeform: Shape 80">
              <a:extLst>
                <a:ext uri="{FF2B5EF4-FFF2-40B4-BE49-F238E27FC236}">
                  <a16:creationId xmlns:a16="http://schemas.microsoft.com/office/drawing/2014/main" id="{B3DF2D1F-333F-45F0-9710-D7F739800C44}"/>
                </a:ext>
              </a:extLst>
            </p:cNvPr>
            <p:cNvSpPr/>
            <p:nvPr/>
          </p:nvSpPr>
          <p:spPr>
            <a:xfrm>
              <a:off x="5653744" y="3134066"/>
              <a:ext cx="381403" cy="381403"/>
            </a:xfrm>
            <a:custGeom>
              <a:avLst/>
              <a:gdLst>
                <a:gd name="connsiteX0" fmla="*/ 391343 w 381403"/>
                <a:gd name="connsiteY0" fmla="*/ 195671 h 381403"/>
                <a:gd name="connsiteX1" fmla="*/ 195671 w 381403"/>
                <a:gd name="connsiteY1" fmla="*/ 391343 h 381403"/>
                <a:gd name="connsiteX2" fmla="*/ 0 w 381403"/>
                <a:gd name="connsiteY2" fmla="*/ 195671 h 381403"/>
                <a:gd name="connsiteX3" fmla="*/ 195671 w 381403"/>
                <a:gd name="connsiteY3" fmla="*/ 0 h 381403"/>
                <a:gd name="connsiteX4" fmla="*/ 391343 w 381403"/>
                <a:gd name="connsiteY4" fmla="*/ 195671 h 381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03" h="381403">
                  <a:moveTo>
                    <a:pt x="391343" y="195671"/>
                  </a:moveTo>
                  <a:cubicBezTo>
                    <a:pt x="391343" y="303738"/>
                    <a:pt x="303738" y="391343"/>
                    <a:pt x="195671" y="391343"/>
                  </a:cubicBezTo>
                  <a:cubicBezTo>
                    <a:pt x="87605" y="391343"/>
                    <a:pt x="0" y="303738"/>
                    <a:pt x="0" y="195671"/>
                  </a:cubicBezTo>
                  <a:cubicBezTo>
                    <a:pt x="0" y="87605"/>
                    <a:pt x="87605" y="0"/>
                    <a:pt x="195671" y="0"/>
                  </a:cubicBezTo>
                  <a:cubicBezTo>
                    <a:pt x="303738" y="0"/>
                    <a:pt x="391343" y="87605"/>
                    <a:pt x="391343" y="195671"/>
                  </a:cubicBezTo>
                  <a:close/>
                </a:path>
              </a:pathLst>
            </a:custGeom>
            <a:noFill/>
            <a:ln w="12700" cap="rnd">
              <a:solidFill>
                <a:schemeClr val="accent2"/>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FDC78D3B-50A3-4771-9EB9-CF744BC30753}"/>
                </a:ext>
              </a:extLst>
            </p:cNvPr>
            <p:cNvSpPr/>
            <p:nvPr/>
          </p:nvSpPr>
          <p:spPr>
            <a:xfrm>
              <a:off x="5715231" y="3195553"/>
              <a:ext cx="265827" cy="265827"/>
            </a:xfrm>
            <a:custGeom>
              <a:avLst/>
              <a:gdLst>
                <a:gd name="connsiteX0" fmla="*/ 268369 w 265826"/>
                <a:gd name="connsiteY0" fmla="*/ 134185 h 265826"/>
                <a:gd name="connsiteX1" fmla="*/ 134185 w 265826"/>
                <a:gd name="connsiteY1" fmla="*/ 268369 h 265826"/>
                <a:gd name="connsiteX2" fmla="*/ 0 w 265826"/>
                <a:gd name="connsiteY2" fmla="*/ 134185 h 265826"/>
                <a:gd name="connsiteX3" fmla="*/ 134185 w 265826"/>
                <a:gd name="connsiteY3" fmla="*/ 0 h 265826"/>
                <a:gd name="connsiteX4" fmla="*/ 268369 w 265826"/>
                <a:gd name="connsiteY4" fmla="*/ 134185 h 265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26" h="265826">
                  <a:moveTo>
                    <a:pt x="268369" y="134185"/>
                  </a:moveTo>
                  <a:cubicBezTo>
                    <a:pt x="268369" y="208293"/>
                    <a:pt x="208293" y="268369"/>
                    <a:pt x="134185" y="268369"/>
                  </a:cubicBezTo>
                  <a:cubicBezTo>
                    <a:pt x="60076" y="268369"/>
                    <a:pt x="0" y="208293"/>
                    <a:pt x="0" y="134185"/>
                  </a:cubicBezTo>
                  <a:cubicBezTo>
                    <a:pt x="0" y="60076"/>
                    <a:pt x="60077" y="0"/>
                    <a:pt x="134185" y="0"/>
                  </a:cubicBezTo>
                  <a:cubicBezTo>
                    <a:pt x="208293" y="0"/>
                    <a:pt x="268369" y="60076"/>
                    <a:pt x="268369" y="134185"/>
                  </a:cubicBezTo>
                  <a:close/>
                </a:path>
              </a:pathLst>
            </a:custGeom>
            <a:noFill/>
            <a:ln w="12700" cap="rnd">
              <a:solidFill>
                <a:schemeClr val="accent2"/>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A8A9D3CD-19D3-47FA-842A-92F0897EC067}"/>
                </a:ext>
              </a:extLst>
            </p:cNvPr>
            <p:cNvSpPr/>
            <p:nvPr/>
          </p:nvSpPr>
          <p:spPr>
            <a:xfrm>
              <a:off x="5849415" y="3101820"/>
              <a:ext cx="11558" cy="46231"/>
            </a:xfrm>
            <a:custGeom>
              <a:avLst/>
              <a:gdLst>
                <a:gd name="connsiteX0" fmla="*/ 0 w 0"/>
                <a:gd name="connsiteY0" fmla="*/ 51432 h 46230"/>
                <a:gd name="connsiteX1" fmla="*/ 0 w 0"/>
                <a:gd name="connsiteY1" fmla="*/ 0 h 46230"/>
              </a:gdLst>
              <a:ahLst/>
              <a:cxnLst>
                <a:cxn ang="0">
                  <a:pos x="connsiteX0" y="connsiteY0"/>
                </a:cxn>
                <a:cxn ang="0">
                  <a:pos x="connsiteX1" y="connsiteY1"/>
                </a:cxn>
              </a:cxnLst>
              <a:rect l="l" t="t" r="r" b="b"/>
              <a:pathLst>
                <a:path h="46230">
                  <a:moveTo>
                    <a:pt x="0" y="51432"/>
                  </a:moveTo>
                  <a:lnTo>
                    <a:pt x="0" y="0"/>
                  </a:lnTo>
                </a:path>
              </a:pathLst>
            </a:custGeom>
            <a:ln w="12700" cap="rnd">
              <a:solidFill>
                <a:schemeClr val="accent2"/>
              </a:solidFill>
              <a:prstDash val="solid"/>
              <a:round/>
            </a:ln>
          </p:spPr>
          <p:txBody>
            <a:bodyPr rtlCol="0" anchor="ctr"/>
            <a:lstStyle/>
            <a:p>
              <a:endParaRPr lang="en-US" dirty="0"/>
            </a:p>
          </p:txBody>
        </p:sp>
        <p:sp>
          <p:nvSpPr>
            <p:cNvPr id="84" name="Freeform: Shape 83">
              <a:extLst>
                <a:ext uri="{FF2B5EF4-FFF2-40B4-BE49-F238E27FC236}">
                  <a16:creationId xmlns:a16="http://schemas.microsoft.com/office/drawing/2014/main" id="{45A1403B-B19E-49F1-A5A0-88788736C3D6}"/>
                </a:ext>
              </a:extLst>
            </p:cNvPr>
            <p:cNvSpPr/>
            <p:nvPr/>
          </p:nvSpPr>
          <p:spPr>
            <a:xfrm>
              <a:off x="5849415" y="3494897"/>
              <a:ext cx="11558" cy="46231"/>
            </a:xfrm>
            <a:custGeom>
              <a:avLst/>
              <a:gdLst>
                <a:gd name="connsiteX0" fmla="*/ 0 w 0"/>
                <a:gd name="connsiteY0" fmla="*/ 51547 h 46230"/>
                <a:gd name="connsiteX1" fmla="*/ 0 w 0"/>
                <a:gd name="connsiteY1" fmla="*/ 0 h 46230"/>
              </a:gdLst>
              <a:ahLst/>
              <a:cxnLst>
                <a:cxn ang="0">
                  <a:pos x="connsiteX0" y="connsiteY0"/>
                </a:cxn>
                <a:cxn ang="0">
                  <a:pos x="connsiteX1" y="connsiteY1"/>
                </a:cxn>
              </a:cxnLst>
              <a:rect l="l" t="t" r="r" b="b"/>
              <a:pathLst>
                <a:path h="46230">
                  <a:moveTo>
                    <a:pt x="0" y="51547"/>
                  </a:moveTo>
                  <a:lnTo>
                    <a:pt x="0" y="0"/>
                  </a:lnTo>
                </a:path>
              </a:pathLst>
            </a:custGeom>
            <a:ln w="12700" cap="rnd">
              <a:solidFill>
                <a:schemeClr val="accent2"/>
              </a:solidFill>
              <a:prstDash val="solid"/>
              <a:round/>
            </a:ln>
          </p:spPr>
          <p:txBody>
            <a:bodyPr rtlCol="0" anchor="ctr"/>
            <a:lstStyle/>
            <a:p>
              <a:endParaRPr lang="en-US" dirty="0"/>
            </a:p>
          </p:txBody>
        </p:sp>
        <p:sp>
          <p:nvSpPr>
            <p:cNvPr id="85" name="Freeform: Shape 84">
              <a:extLst>
                <a:ext uri="{FF2B5EF4-FFF2-40B4-BE49-F238E27FC236}">
                  <a16:creationId xmlns:a16="http://schemas.microsoft.com/office/drawing/2014/main" id="{4F77B636-61C8-4FE5-969D-C625F292D67B}"/>
                </a:ext>
              </a:extLst>
            </p:cNvPr>
            <p:cNvSpPr/>
            <p:nvPr/>
          </p:nvSpPr>
          <p:spPr>
            <a:xfrm>
              <a:off x="5626005" y="3329738"/>
              <a:ext cx="46231" cy="11558"/>
            </a:xfrm>
            <a:custGeom>
              <a:avLst/>
              <a:gdLst>
                <a:gd name="connsiteX0" fmla="*/ 51432 w 46230"/>
                <a:gd name="connsiteY0" fmla="*/ 0 h 0"/>
                <a:gd name="connsiteX1" fmla="*/ 0 w 46230"/>
                <a:gd name="connsiteY1" fmla="*/ 0 h 0"/>
              </a:gdLst>
              <a:ahLst/>
              <a:cxnLst>
                <a:cxn ang="0">
                  <a:pos x="connsiteX0" y="connsiteY0"/>
                </a:cxn>
                <a:cxn ang="0">
                  <a:pos x="connsiteX1" y="connsiteY1"/>
                </a:cxn>
              </a:cxnLst>
              <a:rect l="l" t="t" r="r" b="b"/>
              <a:pathLst>
                <a:path w="46230">
                  <a:moveTo>
                    <a:pt x="51432" y="0"/>
                  </a:moveTo>
                  <a:lnTo>
                    <a:pt x="0" y="0"/>
                  </a:lnTo>
                </a:path>
              </a:pathLst>
            </a:custGeom>
            <a:ln w="12700" cap="rnd">
              <a:solidFill>
                <a:schemeClr val="accent2"/>
              </a:solidFill>
              <a:prstDash val="solid"/>
              <a:round/>
            </a:ln>
          </p:spPr>
          <p:txBody>
            <a:bodyPr rtlCol="0" anchor="ctr"/>
            <a:lstStyle/>
            <a:p>
              <a:endParaRPr lang="en-US" dirty="0"/>
            </a:p>
          </p:txBody>
        </p:sp>
        <p:sp>
          <p:nvSpPr>
            <p:cNvPr id="86" name="Freeform: Shape 85">
              <a:extLst>
                <a:ext uri="{FF2B5EF4-FFF2-40B4-BE49-F238E27FC236}">
                  <a16:creationId xmlns:a16="http://schemas.microsoft.com/office/drawing/2014/main" id="{BE423C3E-479E-42FF-B8B0-F835D1053BBF}"/>
                </a:ext>
              </a:extLst>
            </p:cNvPr>
            <p:cNvSpPr/>
            <p:nvPr/>
          </p:nvSpPr>
          <p:spPr>
            <a:xfrm>
              <a:off x="6019082" y="3329738"/>
              <a:ext cx="46231" cy="11558"/>
            </a:xfrm>
            <a:custGeom>
              <a:avLst/>
              <a:gdLst>
                <a:gd name="connsiteX0" fmla="*/ 51547 w 46230"/>
                <a:gd name="connsiteY0" fmla="*/ 0 h 0"/>
                <a:gd name="connsiteX1" fmla="*/ 0 w 46230"/>
                <a:gd name="connsiteY1" fmla="*/ 0 h 0"/>
              </a:gdLst>
              <a:ahLst/>
              <a:cxnLst>
                <a:cxn ang="0">
                  <a:pos x="connsiteX0" y="connsiteY0"/>
                </a:cxn>
                <a:cxn ang="0">
                  <a:pos x="connsiteX1" y="connsiteY1"/>
                </a:cxn>
              </a:cxnLst>
              <a:rect l="l" t="t" r="r" b="b"/>
              <a:pathLst>
                <a:path w="46230">
                  <a:moveTo>
                    <a:pt x="51547" y="0"/>
                  </a:moveTo>
                  <a:lnTo>
                    <a:pt x="0" y="0"/>
                  </a:lnTo>
                </a:path>
              </a:pathLst>
            </a:custGeom>
            <a:ln w="12700" cap="rnd">
              <a:solidFill>
                <a:schemeClr val="accent2"/>
              </a:solidFill>
              <a:prstDash val="solid"/>
              <a:round/>
            </a:ln>
          </p:spPr>
          <p:txBody>
            <a:bodyPr rtlCol="0" anchor="ctr"/>
            <a:lstStyle/>
            <a:p>
              <a:endParaRPr lang="en-US" dirty="0"/>
            </a:p>
          </p:txBody>
        </p:sp>
        <p:grpSp>
          <p:nvGrpSpPr>
            <p:cNvPr id="87" name="Graphic 78">
              <a:extLst>
                <a:ext uri="{FF2B5EF4-FFF2-40B4-BE49-F238E27FC236}">
                  <a16:creationId xmlns:a16="http://schemas.microsoft.com/office/drawing/2014/main" id="{8E97381E-5998-4B72-89B1-6E0C692ADEBE}"/>
                </a:ext>
              </a:extLst>
            </p:cNvPr>
            <p:cNvGrpSpPr/>
            <p:nvPr/>
          </p:nvGrpSpPr>
          <p:grpSpPr>
            <a:xfrm>
              <a:off x="5788622" y="3253919"/>
              <a:ext cx="138370" cy="150250"/>
              <a:chOff x="5788622" y="3253919"/>
              <a:chExt cx="138370" cy="150250"/>
            </a:xfrm>
            <a:solidFill>
              <a:schemeClr val="accent2"/>
            </a:solidFill>
          </p:grpSpPr>
          <p:grpSp>
            <p:nvGrpSpPr>
              <p:cNvPr id="88" name="Graphic 78">
                <a:extLst>
                  <a:ext uri="{FF2B5EF4-FFF2-40B4-BE49-F238E27FC236}">
                    <a16:creationId xmlns:a16="http://schemas.microsoft.com/office/drawing/2014/main" id="{8E97381E-5998-4B72-89B1-6E0C692ADEBE}"/>
                  </a:ext>
                </a:extLst>
              </p:cNvPr>
              <p:cNvGrpSpPr/>
              <p:nvPr/>
            </p:nvGrpSpPr>
            <p:grpSpPr>
              <a:xfrm>
                <a:off x="5788622" y="3253919"/>
                <a:ext cx="92461" cy="150250"/>
                <a:chOff x="5788622" y="3253919"/>
                <a:chExt cx="92461" cy="150250"/>
              </a:xfrm>
              <a:grpFill/>
            </p:grpSpPr>
            <p:sp>
              <p:nvSpPr>
                <p:cNvPr id="89" name="Freeform: Shape 88">
                  <a:extLst>
                    <a:ext uri="{FF2B5EF4-FFF2-40B4-BE49-F238E27FC236}">
                      <a16:creationId xmlns:a16="http://schemas.microsoft.com/office/drawing/2014/main" id="{31F0526F-EED9-45F7-B47A-DB7C31B8CC12}"/>
                    </a:ext>
                  </a:extLst>
                </p:cNvPr>
                <p:cNvSpPr/>
                <p:nvPr/>
              </p:nvSpPr>
              <p:spPr>
                <a:xfrm>
                  <a:off x="5788622" y="3253919"/>
                  <a:ext cx="92461" cy="150250"/>
                </a:xfrm>
                <a:custGeom>
                  <a:avLst/>
                  <a:gdLst>
                    <a:gd name="connsiteX0" fmla="*/ 86220 w 92461"/>
                    <a:gd name="connsiteY0" fmla="*/ 151752 h 150249"/>
                    <a:gd name="connsiteX1" fmla="*/ 12136 w 92461"/>
                    <a:gd name="connsiteY1" fmla="*/ 151752 h 150249"/>
                    <a:gd name="connsiteX2" fmla="*/ 0 w 92461"/>
                    <a:gd name="connsiteY2" fmla="*/ 139617 h 150249"/>
                    <a:gd name="connsiteX3" fmla="*/ 0 w 92461"/>
                    <a:gd name="connsiteY3" fmla="*/ 12136 h 150249"/>
                    <a:gd name="connsiteX4" fmla="*/ 12136 w 92461"/>
                    <a:gd name="connsiteY4" fmla="*/ 0 h 150249"/>
                    <a:gd name="connsiteX5" fmla="*/ 86220 w 92461"/>
                    <a:gd name="connsiteY5" fmla="*/ 0 h 150249"/>
                    <a:gd name="connsiteX6" fmla="*/ 98356 w 92461"/>
                    <a:gd name="connsiteY6" fmla="*/ 12136 h 150249"/>
                    <a:gd name="connsiteX7" fmla="*/ 98356 w 92461"/>
                    <a:gd name="connsiteY7" fmla="*/ 56055 h 150249"/>
                    <a:gd name="connsiteX8" fmla="*/ 95351 w 92461"/>
                    <a:gd name="connsiteY8" fmla="*/ 59060 h 150249"/>
                    <a:gd name="connsiteX9" fmla="*/ 68075 w 92461"/>
                    <a:gd name="connsiteY9" fmla="*/ 68768 h 150249"/>
                    <a:gd name="connsiteX10" fmla="*/ 64839 w 92461"/>
                    <a:gd name="connsiteY10" fmla="*/ 71773 h 150249"/>
                    <a:gd name="connsiteX11" fmla="*/ 64376 w 92461"/>
                    <a:gd name="connsiteY11" fmla="*/ 72351 h 150249"/>
                    <a:gd name="connsiteX12" fmla="*/ 64145 w 92461"/>
                    <a:gd name="connsiteY12" fmla="*/ 72582 h 150249"/>
                    <a:gd name="connsiteX13" fmla="*/ 64839 w 92461"/>
                    <a:gd name="connsiteY13" fmla="*/ 133029 h 150249"/>
                    <a:gd name="connsiteX14" fmla="*/ 89456 w 92461"/>
                    <a:gd name="connsiteY14" fmla="*/ 145280 h 150249"/>
                    <a:gd name="connsiteX15" fmla="*/ 92115 w 92461"/>
                    <a:gd name="connsiteY15" fmla="*/ 147938 h 150249"/>
                    <a:gd name="connsiteX16" fmla="*/ 90034 w 92461"/>
                    <a:gd name="connsiteY16" fmla="*/ 151059 h 150249"/>
                    <a:gd name="connsiteX17" fmla="*/ 86220 w 92461"/>
                    <a:gd name="connsiteY17" fmla="*/ 151752 h 150249"/>
                    <a:gd name="connsiteX18" fmla="*/ 12136 w 92461"/>
                    <a:gd name="connsiteY18" fmla="*/ 6010 h 150249"/>
                    <a:gd name="connsiteX19" fmla="*/ 6010 w 92461"/>
                    <a:gd name="connsiteY19" fmla="*/ 12136 h 150249"/>
                    <a:gd name="connsiteX20" fmla="*/ 6010 w 92461"/>
                    <a:gd name="connsiteY20" fmla="*/ 139617 h 150249"/>
                    <a:gd name="connsiteX21" fmla="*/ 12136 w 92461"/>
                    <a:gd name="connsiteY21" fmla="*/ 145742 h 150249"/>
                    <a:gd name="connsiteX22" fmla="*/ 71542 w 92461"/>
                    <a:gd name="connsiteY22" fmla="*/ 145742 h 150249"/>
                    <a:gd name="connsiteX23" fmla="*/ 60447 w 92461"/>
                    <a:gd name="connsiteY23" fmla="*/ 137305 h 150249"/>
                    <a:gd name="connsiteX24" fmla="*/ 59522 w 92461"/>
                    <a:gd name="connsiteY24" fmla="*/ 68421 h 150249"/>
                    <a:gd name="connsiteX25" fmla="*/ 60447 w 92461"/>
                    <a:gd name="connsiteY25" fmla="*/ 67497 h 150249"/>
                    <a:gd name="connsiteX26" fmla="*/ 64145 w 92461"/>
                    <a:gd name="connsiteY26" fmla="*/ 64145 h 150249"/>
                    <a:gd name="connsiteX27" fmla="*/ 92230 w 92461"/>
                    <a:gd name="connsiteY27" fmla="*/ 53165 h 150249"/>
                    <a:gd name="connsiteX28" fmla="*/ 92230 w 92461"/>
                    <a:gd name="connsiteY28" fmla="*/ 12136 h 150249"/>
                    <a:gd name="connsiteX29" fmla="*/ 86105 w 92461"/>
                    <a:gd name="connsiteY29" fmla="*/ 6010 h 150249"/>
                    <a:gd name="connsiteX30" fmla="*/ 12136 w 92461"/>
                    <a:gd name="connsiteY30" fmla="*/ 6010 h 150249"/>
                    <a:gd name="connsiteX31" fmla="*/ 61834 w 92461"/>
                    <a:gd name="connsiteY31" fmla="*/ 70386 h 150249"/>
                    <a:gd name="connsiteX32" fmla="*/ 61834 w 92461"/>
                    <a:gd name="connsiteY32" fmla="*/ 70386 h 150249"/>
                    <a:gd name="connsiteX33" fmla="*/ 61834 w 92461"/>
                    <a:gd name="connsiteY33" fmla="*/ 70386 h 15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2461" h="150249">
                      <a:moveTo>
                        <a:pt x="86220" y="151752"/>
                      </a:moveTo>
                      <a:lnTo>
                        <a:pt x="12136" y="151752"/>
                      </a:lnTo>
                      <a:cubicBezTo>
                        <a:pt x="5432" y="151752"/>
                        <a:pt x="0" y="146320"/>
                        <a:pt x="0" y="139617"/>
                      </a:cubicBezTo>
                      <a:lnTo>
                        <a:pt x="0" y="12136"/>
                      </a:lnTo>
                      <a:cubicBezTo>
                        <a:pt x="0" y="5432"/>
                        <a:pt x="5432" y="0"/>
                        <a:pt x="12136" y="0"/>
                      </a:cubicBezTo>
                      <a:lnTo>
                        <a:pt x="86220" y="0"/>
                      </a:lnTo>
                      <a:cubicBezTo>
                        <a:pt x="92924" y="0"/>
                        <a:pt x="98356" y="5432"/>
                        <a:pt x="98356" y="12136"/>
                      </a:cubicBezTo>
                      <a:lnTo>
                        <a:pt x="98356" y="56055"/>
                      </a:lnTo>
                      <a:cubicBezTo>
                        <a:pt x="98356" y="57788"/>
                        <a:pt x="96969" y="59060"/>
                        <a:pt x="95351" y="59060"/>
                      </a:cubicBezTo>
                      <a:cubicBezTo>
                        <a:pt x="85411" y="59060"/>
                        <a:pt x="75703" y="62527"/>
                        <a:pt x="68075" y="68768"/>
                      </a:cubicBezTo>
                      <a:cubicBezTo>
                        <a:pt x="66919" y="69693"/>
                        <a:pt x="65763" y="70733"/>
                        <a:pt x="64839" y="71773"/>
                      </a:cubicBezTo>
                      <a:cubicBezTo>
                        <a:pt x="64607" y="72004"/>
                        <a:pt x="64492" y="72120"/>
                        <a:pt x="64376" y="72351"/>
                      </a:cubicBezTo>
                      <a:cubicBezTo>
                        <a:pt x="64261" y="72467"/>
                        <a:pt x="64261" y="72467"/>
                        <a:pt x="64145" y="72582"/>
                      </a:cubicBezTo>
                      <a:cubicBezTo>
                        <a:pt x="47733" y="89688"/>
                        <a:pt x="48080" y="116270"/>
                        <a:pt x="64839" y="133029"/>
                      </a:cubicBezTo>
                      <a:cubicBezTo>
                        <a:pt x="71542" y="139732"/>
                        <a:pt x="80095" y="144009"/>
                        <a:pt x="89456" y="145280"/>
                      </a:cubicBezTo>
                      <a:cubicBezTo>
                        <a:pt x="90843" y="145511"/>
                        <a:pt x="91884" y="146551"/>
                        <a:pt x="92115" y="147938"/>
                      </a:cubicBezTo>
                      <a:cubicBezTo>
                        <a:pt x="92230" y="149325"/>
                        <a:pt x="91421" y="150597"/>
                        <a:pt x="90034" y="151059"/>
                      </a:cubicBezTo>
                      <a:cubicBezTo>
                        <a:pt x="88763" y="151521"/>
                        <a:pt x="87607" y="151752"/>
                        <a:pt x="86220" y="151752"/>
                      </a:cubicBezTo>
                      <a:close/>
                      <a:moveTo>
                        <a:pt x="12136" y="6010"/>
                      </a:moveTo>
                      <a:cubicBezTo>
                        <a:pt x="8784" y="6010"/>
                        <a:pt x="6010" y="8784"/>
                        <a:pt x="6010" y="12136"/>
                      </a:cubicBezTo>
                      <a:lnTo>
                        <a:pt x="6010" y="139617"/>
                      </a:lnTo>
                      <a:cubicBezTo>
                        <a:pt x="6010" y="142968"/>
                        <a:pt x="8784" y="145742"/>
                        <a:pt x="12136" y="145742"/>
                      </a:cubicBezTo>
                      <a:lnTo>
                        <a:pt x="71542" y="145742"/>
                      </a:lnTo>
                      <a:cubicBezTo>
                        <a:pt x="67497" y="143546"/>
                        <a:pt x="63798" y="140657"/>
                        <a:pt x="60447" y="137305"/>
                      </a:cubicBezTo>
                      <a:cubicBezTo>
                        <a:pt x="41376" y="118235"/>
                        <a:pt x="41030" y="87954"/>
                        <a:pt x="59522" y="68421"/>
                      </a:cubicBezTo>
                      <a:cubicBezTo>
                        <a:pt x="59753" y="68075"/>
                        <a:pt x="60100" y="67728"/>
                        <a:pt x="60447" y="67497"/>
                      </a:cubicBezTo>
                      <a:cubicBezTo>
                        <a:pt x="61602" y="66341"/>
                        <a:pt x="62874" y="65185"/>
                        <a:pt x="64145" y="64145"/>
                      </a:cubicBezTo>
                      <a:cubicBezTo>
                        <a:pt x="72120" y="57673"/>
                        <a:pt x="82060" y="53743"/>
                        <a:pt x="92230" y="53165"/>
                      </a:cubicBezTo>
                      <a:lnTo>
                        <a:pt x="92230" y="12136"/>
                      </a:lnTo>
                      <a:cubicBezTo>
                        <a:pt x="92230" y="8784"/>
                        <a:pt x="89456" y="6010"/>
                        <a:pt x="86105" y="6010"/>
                      </a:cubicBezTo>
                      <a:lnTo>
                        <a:pt x="12136" y="6010"/>
                      </a:lnTo>
                      <a:close/>
                      <a:moveTo>
                        <a:pt x="61834" y="70386"/>
                      </a:moveTo>
                      <a:lnTo>
                        <a:pt x="61834" y="70386"/>
                      </a:lnTo>
                      <a:lnTo>
                        <a:pt x="61834" y="70386"/>
                      </a:lnTo>
                      <a:close/>
                    </a:path>
                  </a:pathLst>
                </a:custGeom>
                <a:grpFill/>
                <a:ln w="3175" cap="flat">
                  <a:solidFill>
                    <a:schemeClr val="accent2"/>
                  </a:solid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680BA18-E6C3-41A0-B392-6B2DACAE213D}"/>
                    </a:ext>
                  </a:extLst>
                </p:cNvPr>
                <p:cNvSpPr/>
                <p:nvPr/>
              </p:nvSpPr>
              <p:spPr>
                <a:xfrm>
                  <a:off x="5801797" y="3269753"/>
                  <a:ext cx="23115" cy="23115"/>
                </a:xfrm>
                <a:custGeom>
                  <a:avLst/>
                  <a:gdLst>
                    <a:gd name="connsiteX0" fmla="*/ 13985 w 23115"/>
                    <a:gd name="connsiteY0" fmla="*/ 27970 h 23115"/>
                    <a:gd name="connsiteX1" fmla="*/ 0 w 23115"/>
                    <a:gd name="connsiteY1" fmla="*/ 13985 h 23115"/>
                    <a:gd name="connsiteX2" fmla="*/ 13985 w 23115"/>
                    <a:gd name="connsiteY2" fmla="*/ 0 h 23115"/>
                    <a:gd name="connsiteX3" fmla="*/ 27970 w 23115"/>
                    <a:gd name="connsiteY3" fmla="*/ 13985 h 23115"/>
                    <a:gd name="connsiteX4" fmla="*/ 13985 w 23115"/>
                    <a:gd name="connsiteY4" fmla="*/ 27970 h 23115"/>
                    <a:gd name="connsiteX5" fmla="*/ 13985 w 23115"/>
                    <a:gd name="connsiteY5" fmla="*/ 6010 h 23115"/>
                    <a:gd name="connsiteX6" fmla="*/ 6010 w 23115"/>
                    <a:gd name="connsiteY6" fmla="*/ 13985 h 23115"/>
                    <a:gd name="connsiteX7" fmla="*/ 13985 w 23115"/>
                    <a:gd name="connsiteY7" fmla="*/ 21960 h 23115"/>
                    <a:gd name="connsiteX8" fmla="*/ 21960 w 23115"/>
                    <a:gd name="connsiteY8" fmla="*/ 13985 h 23115"/>
                    <a:gd name="connsiteX9" fmla="*/ 13985 w 23115"/>
                    <a:gd name="connsiteY9" fmla="*/ 6010 h 2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5" h="23115">
                      <a:moveTo>
                        <a:pt x="13985" y="27970"/>
                      </a:moveTo>
                      <a:cubicBezTo>
                        <a:pt x="6241" y="27970"/>
                        <a:pt x="0" y="21728"/>
                        <a:pt x="0" y="13985"/>
                      </a:cubicBezTo>
                      <a:cubicBezTo>
                        <a:pt x="0" y="6241"/>
                        <a:pt x="6241" y="0"/>
                        <a:pt x="13985" y="0"/>
                      </a:cubicBezTo>
                      <a:cubicBezTo>
                        <a:pt x="21728" y="0"/>
                        <a:pt x="27970" y="6241"/>
                        <a:pt x="27970" y="13985"/>
                      </a:cubicBezTo>
                      <a:cubicBezTo>
                        <a:pt x="27970" y="21728"/>
                        <a:pt x="21728" y="27970"/>
                        <a:pt x="13985" y="27970"/>
                      </a:cubicBezTo>
                      <a:close/>
                      <a:moveTo>
                        <a:pt x="13985" y="6010"/>
                      </a:moveTo>
                      <a:cubicBezTo>
                        <a:pt x="9593" y="6010"/>
                        <a:pt x="6010" y="9593"/>
                        <a:pt x="6010" y="13985"/>
                      </a:cubicBezTo>
                      <a:cubicBezTo>
                        <a:pt x="6010" y="18377"/>
                        <a:pt x="9593" y="21960"/>
                        <a:pt x="13985" y="21960"/>
                      </a:cubicBezTo>
                      <a:cubicBezTo>
                        <a:pt x="18377" y="21960"/>
                        <a:pt x="21960" y="18377"/>
                        <a:pt x="21960" y="13985"/>
                      </a:cubicBezTo>
                      <a:cubicBezTo>
                        <a:pt x="21960" y="9593"/>
                        <a:pt x="18377" y="6010"/>
                        <a:pt x="13985" y="6010"/>
                      </a:cubicBezTo>
                      <a:close/>
                    </a:path>
                  </a:pathLst>
                </a:custGeom>
                <a:grpFill/>
                <a:ln w="3175" cap="flat">
                  <a:solidFill>
                    <a:schemeClr val="accent2"/>
                  </a:solid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5BBA4AB-AD27-4396-B3BD-ECFA3E94A325}"/>
                    </a:ext>
                  </a:extLst>
                </p:cNvPr>
                <p:cNvSpPr/>
                <p:nvPr/>
              </p:nvSpPr>
              <p:spPr>
                <a:xfrm>
                  <a:off x="5845832" y="3269753"/>
                  <a:ext cx="23115" cy="23115"/>
                </a:xfrm>
                <a:custGeom>
                  <a:avLst/>
                  <a:gdLst>
                    <a:gd name="connsiteX0" fmla="*/ 13985 w 23115"/>
                    <a:gd name="connsiteY0" fmla="*/ 27970 h 23115"/>
                    <a:gd name="connsiteX1" fmla="*/ 0 w 23115"/>
                    <a:gd name="connsiteY1" fmla="*/ 13985 h 23115"/>
                    <a:gd name="connsiteX2" fmla="*/ 13985 w 23115"/>
                    <a:gd name="connsiteY2" fmla="*/ 0 h 23115"/>
                    <a:gd name="connsiteX3" fmla="*/ 27970 w 23115"/>
                    <a:gd name="connsiteY3" fmla="*/ 13985 h 23115"/>
                    <a:gd name="connsiteX4" fmla="*/ 13985 w 23115"/>
                    <a:gd name="connsiteY4" fmla="*/ 27970 h 23115"/>
                    <a:gd name="connsiteX5" fmla="*/ 13985 w 23115"/>
                    <a:gd name="connsiteY5" fmla="*/ 6010 h 23115"/>
                    <a:gd name="connsiteX6" fmla="*/ 6010 w 23115"/>
                    <a:gd name="connsiteY6" fmla="*/ 13985 h 23115"/>
                    <a:gd name="connsiteX7" fmla="*/ 13985 w 23115"/>
                    <a:gd name="connsiteY7" fmla="*/ 21960 h 23115"/>
                    <a:gd name="connsiteX8" fmla="*/ 21960 w 23115"/>
                    <a:gd name="connsiteY8" fmla="*/ 13985 h 23115"/>
                    <a:gd name="connsiteX9" fmla="*/ 13985 w 23115"/>
                    <a:gd name="connsiteY9" fmla="*/ 6010 h 2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5" h="23115">
                      <a:moveTo>
                        <a:pt x="13985" y="27970"/>
                      </a:moveTo>
                      <a:cubicBezTo>
                        <a:pt x="6241" y="27970"/>
                        <a:pt x="0" y="21728"/>
                        <a:pt x="0" y="13985"/>
                      </a:cubicBezTo>
                      <a:cubicBezTo>
                        <a:pt x="0" y="6241"/>
                        <a:pt x="6241" y="0"/>
                        <a:pt x="13985" y="0"/>
                      </a:cubicBezTo>
                      <a:cubicBezTo>
                        <a:pt x="21728" y="0"/>
                        <a:pt x="27970" y="6241"/>
                        <a:pt x="27970" y="13985"/>
                      </a:cubicBezTo>
                      <a:cubicBezTo>
                        <a:pt x="27970" y="21728"/>
                        <a:pt x="21728" y="27970"/>
                        <a:pt x="13985" y="27970"/>
                      </a:cubicBezTo>
                      <a:close/>
                      <a:moveTo>
                        <a:pt x="13985" y="6010"/>
                      </a:moveTo>
                      <a:cubicBezTo>
                        <a:pt x="9593" y="6010"/>
                        <a:pt x="6010" y="9593"/>
                        <a:pt x="6010" y="13985"/>
                      </a:cubicBezTo>
                      <a:cubicBezTo>
                        <a:pt x="6010" y="18377"/>
                        <a:pt x="9593" y="21960"/>
                        <a:pt x="13985" y="21960"/>
                      </a:cubicBezTo>
                      <a:cubicBezTo>
                        <a:pt x="18377" y="21960"/>
                        <a:pt x="21960" y="18377"/>
                        <a:pt x="21960" y="13985"/>
                      </a:cubicBezTo>
                      <a:cubicBezTo>
                        <a:pt x="21960" y="9593"/>
                        <a:pt x="18377" y="6010"/>
                        <a:pt x="13985" y="6010"/>
                      </a:cubicBezTo>
                      <a:close/>
                    </a:path>
                  </a:pathLst>
                </a:custGeom>
                <a:grpFill/>
                <a:ln w="3175" cap="flat">
                  <a:solidFill>
                    <a:schemeClr val="accent2"/>
                  </a:solid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70DFFB9-301D-46F1-ABB3-94B56FF87FC6}"/>
                    </a:ext>
                  </a:extLst>
                </p:cNvPr>
                <p:cNvSpPr/>
                <p:nvPr/>
              </p:nvSpPr>
              <p:spPr>
                <a:xfrm>
                  <a:off x="5801797" y="3316100"/>
                  <a:ext cx="23115" cy="23115"/>
                </a:xfrm>
                <a:custGeom>
                  <a:avLst/>
                  <a:gdLst>
                    <a:gd name="connsiteX0" fmla="*/ 13985 w 23115"/>
                    <a:gd name="connsiteY0" fmla="*/ 27970 h 23115"/>
                    <a:gd name="connsiteX1" fmla="*/ 0 w 23115"/>
                    <a:gd name="connsiteY1" fmla="*/ 13985 h 23115"/>
                    <a:gd name="connsiteX2" fmla="*/ 13985 w 23115"/>
                    <a:gd name="connsiteY2" fmla="*/ 0 h 23115"/>
                    <a:gd name="connsiteX3" fmla="*/ 27970 w 23115"/>
                    <a:gd name="connsiteY3" fmla="*/ 13985 h 23115"/>
                    <a:gd name="connsiteX4" fmla="*/ 13985 w 23115"/>
                    <a:gd name="connsiteY4" fmla="*/ 27970 h 23115"/>
                    <a:gd name="connsiteX5" fmla="*/ 13985 w 23115"/>
                    <a:gd name="connsiteY5" fmla="*/ 6010 h 23115"/>
                    <a:gd name="connsiteX6" fmla="*/ 6010 w 23115"/>
                    <a:gd name="connsiteY6" fmla="*/ 13985 h 23115"/>
                    <a:gd name="connsiteX7" fmla="*/ 13985 w 23115"/>
                    <a:gd name="connsiteY7" fmla="*/ 21960 h 23115"/>
                    <a:gd name="connsiteX8" fmla="*/ 21960 w 23115"/>
                    <a:gd name="connsiteY8" fmla="*/ 13985 h 23115"/>
                    <a:gd name="connsiteX9" fmla="*/ 13985 w 23115"/>
                    <a:gd name="connsiteY9" fmla="*/ 6010 h 2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5" h="23115">
                      <a:moveTo>
                        <a:pt x="13985" y="27970"/>
                      </a:moveTo>
                      <a:cubicBezTo>
                        <a:pt x="6241" y="27970"/>
                        <a:pt x="0" y="21728"/>
                        <a:pt x="0" y="13985"/>
                      </a:cubicBezTo>
                      <a:cubicBezTo>
                        <a:pt x="0" y="6241"/>
                        <a:pt x="6241" y="0"/>
                        <a:pt x="13985" y="0"/>
                      </a:cubicBezTo>
                      <a:cubicBezTo>
                        <a:pt x="21728" y="0"/>
                        <a:pt x="27970" y="6241"/>
                        <a:pt x="27970" y="13985"/>
                      </a:cubicBezTo>
                      <a:cubicBezTo>
                        <a:pt x="27970" y="21728"/>
                        <a:pt x="21728" y="27970"/>
                        <a:pt x="13985" y="27970"/>
                      </a:cubicBezTo>
                      <a:close/>
                      <a:moveTo>
                        <a:pt x="13985" y="6010"/>
                      </a:moveTo>
                      <a:cubicBezTo>
                        <a:pt x="9593" y="6010"/>
                        <a:pt x="6010" y="9593"/>
                        <a:pt x="6010" y="13985"/>
                      </a:cubicBezTo>
                      <a:cubicBezTo>
                        <a:pt x="6010" y="18377"/>
                        <a:pt x="9593" y="21960"/>
                        <a:pt x="13985" y="21960"/>
                      </a:cubicBezTo>
                      <a:cubicBezTo>
                        <a:pt x="18377" y="21960"/>
                        <a:pt x="21960" y="18377"/>
                        <a:pt x="21960" y="13985"/>
                      </a:cubicBezTo>
                      <a:cubicBezTo>
                        <a:pt x="21960" y="9593"/>
                        <a:pt x="18377" y="6010"/>
                        <a:pt x="13985" y="6010"/>
                      </a:cubicBezTo>
                      <a:close/>
                    </a:path>
                  </a:pathLst>
                </a:custGeom>
                <a:grpFill/>
                <a:ln w="3175" cap="flat">
                  <a:solidFill>
                    <a:schemeClr val="accent2"/>
                  </a:solid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B6F85BF8-E72D-4947-AC3C-6496C7F32ED1}"/>
                    </a:ext>
                  </a:extLst>
                </p:cNvPr>
                <p:cNvSpPr/>
                <p:nvPr/>
              </p:nvSpPr>
              <p:spPr>
                <a:xfrm>
                  <a:off x="5847395" y="3317280"/>
                  <a:ext cx="11558" cy="11558"/>
                </a:xfrm>
                <a:custGeom>
                  <a:avLst/>
                  <a:gdLst>
                    <a:gd name="connsiteX0" fmla="*/ 3061 w 0"/>
                    <a:gd name="connsiteY0" fmla="*/ 10146 h 0"/>
                    <a:gd name="connsiteX1" fmla="*/ 1327 w 0"/>
                    <a:gd name="connsiteY1" fmla="*/ 9568 h 0"/>
                    <a:gd name="connsiteX2" fmla="*/ 402 w 0"/>
                    <a:gd name="connsiteY2" fmla="*/ 5523 h 0"/>
                    <a:gd name="connsiteX3" fmla="*/ 5950 w 0"/>
                    <a:gd name="connsiteY3" fmla="*/ 322 h 0"/>
                    <a:gd name="connsiteX4" fmla="*/ 9880 w 0"/>
                    <a:gd name="connsiteY4" fmla="*/ 1362 h 0"/>
                    <a:gd name="connsiteX5" fmla="*/ 9302 w 0"/>
                    <a:gd name="connsiteY5" fmla="*/ 5407 h 0"/>
                    <a:gd name="connsiteX6" fmla="*/ 5950 w 0"/>
                    <a:gd name="connsiteY6" fmla="*/ 8412 h 0"/>
                    <a:gd name="connsiteX7" fmla="*/ 5488 w 0"/>
                    <a:gd name="connsiteY7" fmla="*/ 8990 h 0"/>
                    <a:gd name="connsiteX8" fmla="*/ 3061 w 0"/>
                    <a:gd name="connsiteY8" fmla="*/ 1014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a:moveTo>
                        <a:pt x="3061" y="10146"/>
                      </a:moveTo>
                      <a:cubicBezTo>
                        <a:pt x="2483" y="10146"/>
                        <a:pt x="1905" y="10031"/>
                        <a:pt x="1327" y="9568"/>
                      </a:cubicBezTo>
                      <a:cubicBezTo>
                        <a:pt x="56" y="8644"/>
                        <a:pt x="-407" y="6910"/>
                        <a:pt x="402" y="5523"/>
                      </a:cubicBezTo>
                      <a:cubicBezTo>
                        <a:pt x="1674" y="3327"/>
                        <a:pt x="3639" y="1478"/>
                        <a:pt x="5950" y="322"/>
                      </a:cubicBezTo>
                      <a:cubicBezTo>
                        <a:pt x="7337" y="-371"/>
                        <a:pt x="9071" y="91"/>
                        <a:pt x="9880" y="1362"/>
                      </a:cubicBezTo>
                      <a:cubicBezTo>
                        <a:pt x="10689" y="2634"/>
                        <a:pt x="10458" y="4367"/>
                        <a:pt x="9302" y="5407"/>
                      </a:cubicBezTo>
                      <a:cubicBezTo>
                        <a:pt x="8146" y="6332"/>
                        <a:pt x="6990" y="7372"/>
                        <a:pt x="5950" y="8412"/>
                      </a:cubicBezTo>
                      <a:cubicBezTo>
                        <a:pt x="5719" y="8644"/>
                        <a:pt x="5603" y="8759"/>
                        <a:pt x="5488" y="8990"/>
                      </a:cubicBezTo>
                      <a:cubicBezTo>
                        <a:pt x="4910" y="9684"/>
                        <a:pt x="3985" y="10146"/>
                        <a:pt x="3061" y="10146"/>
                      </a:cubicBezTo>
                      <a:close/>
                    </a:path>
                  </a:pathLst>
                </a:custGeom>
                <a:grpFill/>
                <a:ln w="3175" cap="flat">
                  <a:solidFill>
                    <a:schemeClr val="accent2"/>
                  </a:solid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B19A5B6-8C5A-4A2C-98D8-1E4606B873BE}"/>
                    </a:ext>
                  </a:extLst>
                </p:cNvPr>
                <p:cNvSpPr/>
                <p:nvPr/>
              </p:nvSpPr>
              <p:spPr>
                <a:xfrm>
                  <a:off x="5801797" y="3362561"/>
                  <a:ext cx="23115" cy="23115"/>
                </a:xfrm>
                <a:custGeom>
                  <a:avLst/>
                  <a:gdLst>
                    <a:gd name="connsiteX0" fmla="*/ 13985 w 23115"/>
                    <a:gd name="connsiteY0" fmla="*/ 27970 h 23115"/>
                    <a:gd name="connsiteX1" fmla="*/ 0 w 23115"/>
                    <a:gd name="connsiteY1" fmla="*/ 13985 h 23115"/>
                    <a:gd name="connsiteX2" fmla="*/ 13985 w 23115"/>
                    <a:gd name="connsiteY2" fmla="*/ 0 h 23115"/>
                    <a:gd name="connsiteX3" fmla="*/ 27970 w 23115"/>
                    <a:gd name="connsiteY3" fmla="*/ 13985 h 23115"/>
                    <a:gd name="connsiteX4" fmla="*/ 13985 w 23115"/>
                    <a:gd name="connsiteY4" fmla="*/ 27970 h 23115"/>
                    <a:gd name="connsiteX5" fmla="*/ 13985 w 23115"/>
                    <a:gd name="connsiteY5" fmla="*/ 6010 h 23115"/>
                    <a:gd name="connsiteX6" fmla="*/ 6010 w 23115"/>
                    <a:gd name="connsiteY6" fmla="*/ 13985 h 23115"/>
                    <a:gd name="connsiteX7" fmla="*/ 13985 w 23115"/>
                    <a:gd name="connsiteY7" fmla="*/ 21960 h 23115"/>
                    <a:gd name="connsiteX8" fmla="*/ 21960 w 23115"/>
                    <a:gd name="connsiteY8" fmla="*/ 13985 h 23115"/>
                    <a:gd name="connsiteX9" fmla="*/ 13985 w 23115"/>
                    <a:gd name="connsiteY9" fmla="*/ 6010 h 2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5" h="23115">
                      <a:moveTo>
                        <a:pt x="13985" y="27970"/>
                      </a:moveTo>
                      <a:cubicBezTo>
                        <a:pt x="6241" y="27970"/>
                        <a:pt x="0" y="21728"/>
                        <a:pt x="0" y="13985"/>
                      </a:cubicBezTo>
                      <a:cubicBezTo>
                        <a:pt x="0" y="6241"/>
                        <a:pt x="6241" y="0"/>
                        <a:pt x="13985" y="0"/>
                      </a:cubicBezTo>
                      <a:cubicBezTo>
                        <a:pt x="21728" y="0"/>
                        <a:pt x="27970" y="6241"/>
                        <a:pt x="27970" y="13985"/>
                      </a:cubicBezTo>
                      <a:cubicBezTo>
                        <a:pt x="27970" y="21728"/>
                        <a:pt x="21728" y="27970"/>
                        <a:pt x="13985" y="27970"/>
                      </a:cubicBezTo>
                      <a:close/>
                      <a:moveTo>
                        <a:pt x="13985" y="6010"/>
                      </a:moveTo>
                      <a:cubicBezTo>
                        <a:pt x="9593" y="6010"/>
                        <a:pt x="6010" y="9593"/>
                        <a:pt x="6010" y="13985"/>
                      </a:cubicBezTo>
                      <a:cubicBezTo>
                        <a:pt x="6010" y="18377"/>
                        <a:pt x="9593" y="21960"/>
                        <a:pt x="13985" y="21960"/>
                      </a:cubicBezTo>
                      <a:cubicBezTo>
                        <a:pt x="18377" y="21960"/>
                        <a:pt x="21960" y="18377"/>
                        <a:pt x="21960" y="13985"/>
                      </a:cubicBezTo>
                      <a:cubicBezTo>
                        <a:pt x="21960" y="9477"/>
                        <a:pt x="18377" y="6010"/>
                        <a:pt x="13985" y="6010"/>
                      </a:cubicBezTo>
                      <a:close/>
                    </a:path>
                  </a:pathLst>
                </a:custGeom>
                <a:grpFill/>
                <a:ln w="3175" cap="flat">
                  <a:solidFill>
                    <a:schemeClr val="accent2"/>
                  </a:solidFill>
                  <a:prstDash val="solid"/>
                  <a:miter/>
                </a:ln>
              </p:spPr>
              <p:txBody>
                <a:bodyPr rtlCol="0" anchor="ctr"/>
                <a:lstStyle/>
                <a:p>
                  <a:endParaRPr lang="en-US" dirty="0"/>
                </a:p>
              </p:txBody>
            </p:sp>
          </p:grpSp>
          <p:grpSp>
            <p:nvGrpSpPr>
              <p:cNvPr id="95" name="Graphic 78">
                <a:extLst>
                  <a:ext uri="{FF2B5EF4-FFF2-40B4-BE49-F238E27FC236}">
                    <a16:creationId xmlns:a16="http://schemas.microsoft.com/office/drawing/2014/main" id="{8E97381E-5998-4B72-89B1-6E0C692ADEBE}"/>
                  </a:ext>
                </a:extLst>
              </p:cNvPr>
              <p:cNvGrpSpPr/>
              <p:nvPr/>
            </p:nvGrpSpPr>
            <p:grpSpPr>
              <a:xfrm>
                <a:off x="5834531" y="3306853"/>
                <a:ext cx="92461" cy="92461"/>
                <a:chOff x="5834531" y="3306853"/>
                <a:chExt cx="92461" cy="92461"/>
              </a:xfrm>
              <a:grpFill/>
            </p:grpSpPr>
            <p:sp>
              <p:nvSpPr>
                <p:cNvPr id="96" name="Freeform: Shape 95">
                  <a:extLst>
                    <a:ext uri="{FF2B5EF4-FFF2-40B4-BE49-F238E27FC236}">
                      <a16:creationId xmlns:a16="http://schemas.microsoft.com/office/drawing/2014/main" id="{26071C38-4748-441D-B735-29B7AD45EB8E}"/>
                    </a:ext>
                  </a:extLst>
                </p:cNvPr>
                <p:cNvSpPr/>
                <p:nvPr/>
              </p:nvSpPr>
              <p:spPr>
                <a:xfrm>
                  <a:off x="5848086" y="3320549"/>
                  <a:ext cx="80904" cy="80904"/>
                </a:xfrm>
                <a:custGeom>
                  <a:avLst/>
                  <a:gdLst>
                    <a:gd name="connsiteX0" fmla="*/ 36002 w 80903"/>
                    <a:gd name="connsiteY0" fmla="*/ 85122 h 80903"/>
                    <a:gd name="connsiteX1" fmla="*/ 29068 w 80903"/>
                    <a:gd name="connsiteY1" fmla="*/ 84660 h 80903"/>
                    <a:gd name="connsiteX2" fmla="*/ 867 w 80903"/>
                    <a:gd name="connsiteY2" fmla="*/ 70675 h 80903"/>
                    <a:gd name="connsiteX3" fmla="*/ 867 w 80903"/>
                    <a:gd name="connsiteY3" fmla="*/ 66399 h 80903"/>
                    <a:gd name="connsiteX4" fmla="*/ 66399 w 80903"/>
                    <a:gd name="connsiteY4" fmla="*/ 867 h 80903"/>
                    <a:gd name="connsiteX5" fmla="*/ 70675 w 80903"/>
                    <a:gd name="connsiteY5" fmla="*/ 867 h 80903"/>
                    <a:gd name="connsiteX6" fmla="*/ 75645 w 80903"/>
                    <a:gd name="connsiteY6" fmla="*/ 6646 h 80903"/>
                    <a:gd name="connsiteX7" fmla="*/ 84082 w 80903"/>
                    <a:gd name="connsiteY7" fmla="*/ 46057 h 80903"/>
                    <a:gd name="connsiteX8" fmla="*/ 70675 w 80903"/>
                    <a:gd name="connsiteY8" fmla="*/ 70675 h 80903"/>
                    <a:gd name="connsiteX9" fmla="*/ 65474 w 80903"/>
                    <a:gd name="connsiteY9" fmla="*/ 75183 h 80903"/>
                    <a:gd name="connsiteX10" fmla="*/ 36002 w 80903"/>
                    <a:gd name="connsiteY10" fmla="*/ 85122 h 80903"/>
                    <a:gd name="connsiteX11" fmla="*/ 7570 w 80903"/>
                    <a:gd name="connsiteY11" fmla="*/ 68479 h 80903"/>
                    <a:gd name="connsiteX12" fmla="*/ 29992 w 80903"/>
                    <a:gd name="connsiteY12" fmla="*/ 78650 h 80903"/>
                    <a:gd name="connsiteX13" fmla="*/ 62007 w 80903"/>
                    <a:gd name="connsiteY13" fmla="*/ 70328 h 80903"/>
                    <a:gd name="connsiteX14" fmla="*/ 66514 w 80903"/>
                    <a:gd name="connsiteY14" fmla="*/ 66399 h 80903"/>
                    <a:gd name="connsiteX15" fmla="*/ 78188 w 80903"/>
                    <a:gd name="connsiteY15" fmla="*/ 44786 h 80903"/>
                    <a:gd name="connsiteX16" fmla="*/ 78188 w 80903"/>
                    <a:gd name="connsiteY16" fmla="*/ 44786 h 80903"/>
                    <a:gd name="connsiteX17" fmla="*/ 70791 w 80903"/>
                    <a:gd name="connsiteY17" fmla="*/ 10229 h 80903"/>
                    <a:gd name="connsiteX18" fmla="*/ 68479 w 80903"/>
                    <a:gd name="connsiteY18" fmla="*/ 7339 h 80903"/>
                    <a:gd name="connsiteX19" fmla="*/ 7570 w 80903"/>
                    <a:gd name="connsiteY19" fmla="*/ 68479 h 8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0903" h="80903">
                      <a:moveTo>
                        <a:pt x="36002" y="85122"/>
                      </a:moveTo>
                      <a:cubicBezTo>
                        <a:pt x="33691" y="85122"/>
                        <a:pt x="31379" y="85007"/>
                        <a:pt x="29068" y="84660"/>
                      </a:cubicBezTo>
                      <a:cubicBezTo>
                        <a:pt x="18319" y="83157"/>
                        <a:pt x="8610" y="78419"/>
                        <a:pt x="867" y="70675"/>
                      </a:cubicBezTo>
                      <a:cubicBezTo>
                        <a:pt x="-289" y="69519"/>
                        <a:pt x="-289" y="67555"/>
                        <a:pt x="867" y="66399"/>
                      </a:cubicBezTo>
                      <a:lnTo>
                        <a:pt x="66399" y="867"/>
                      </a:lnTo>
                      <a:cubicBezTo>
                        <a:pt x="67555" y="-289"/>
                        <a:pt x="69519" y="-289"/>
                        <a:pt x="70675" y="867"/>
                      </a:cubicBezTo>
                      <a:cubicBezTo>
                        <a:pt x="72409" y="2600"/>
                        <a:pt x="74142" y="4565"/>
                        <a:pt x="75645" y="6646"/>
                      </a:cubicBezTo>
                      <a:cubicBezTo>
                        <a:pt x="83967" y="17972"/>
                        <a:pt x="86971" y="32304"/>
                        <a:pt x="84082" y="46057"/>
                      </a:cubicBezTo>
                      <a:cubicBezTo>
                        <a:pt x="82117" y="55419"/>
                        <a:pt x="77494" y="63856"/>
                        <a:pt x="70675" y="70675"/>
                      </a:cubicBezTo>
                      <a:cubicBezTo>
                        <a:pt x="69057" y="72293"/>
                        <a:pt x="67323" y="73796"/>
                        <a:pt x="65474" y="75183"/>
                      </a:cubicBezTo>
                      <a:cubicBezTo>
                        <a:pt x="57037" y="81655"/>
                        <a:pt x="46751" y="85122"/>
                        <a:pt x="36002" y="85122"/>
                      </a:cubicBezTo>
                      <a:close/>
                      <a:moveTo>
                        <a:pt x="7570" y="68479"/>
                      </a:moveTo>
                      <a:cubicBezTo>
                        <a:pt x="13927" y="74027"/>
                        <a:pt x="21555" y="77494"/>
                        <a:pt x="29992" y="78650"/>
                      </a:cubicBezTo>
                      <a:cubicBezTo>
                        <a:pt x="41319" y="80268"/>
                        <a:pt x="52992" y="77147"/>
                        <a:pt x="62007" y="70328"/>
                      </a:cubicBezTo>
                      <a:cubicBezTo>
                        <a:pt x="63625" y="69173"/>
                        <a:pt x="65127" y="67786"/>
                        <a:pt x="66514" y="66399"/>
                      </a:cubicBezTo>
                      <a:cubicBezTo>
                        <a:pt x="72409" y="60504"/>
                        <a:pt x="76454" y="52992"/>
                        <a:pt x="78188" y="44786"/>
                      </a:cubicBezTo>
                      <a:lnTo>
                        <a:pt x="78188" y="44786"/>
                      </a:lnTo>
                      <a:cubicBezTo>
                        <a:pt x="80730" y="32650"/>
                        <a:pt x="78072" y="20053"/>
                        <a:pt x="70791" y="10229"/>
                      </a:cubicBezTo>
                      <a:cubicBezTo>
                        <a:pt x="70097" y="9188"/>
                        <a:pt x="69288" y="8264"/>
                        <a:pt x="68479" y="7339"/>
                      </a:cubicBezTo>
                      <a:lnTo>
                        <a:pt x="7570" y="68479"/>
                      </a:lnTo>
                      <a:close/>
                    </a:path>
                  </a:pathLst>
                </a:custGeom>
                <a:grpFill/>
                <a:ln w="3175" cap="flat">
                  <a:solidFill>
                    <a:schemeClr val="accent2"/>
                  </a:solid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6808552-5D9C-4926-AB11-2810865470BB}"/>
                    </a:ext>
                  </a:extLst>
                </p:cNvPr>
                <p:cNvSpPr/>
                <p:nvPr/>
              </p:nvSpPr>
              <p:spPr>
                <a:xfrm>
                  <a:off x="5834531" y="3306853"/>
                  <a:ext cx="80904" cy="80904"/>
                </a:xfrm>
                <a:custGeom>
                  <a:avLst/>
                  <a:gdLst>
                    <a:gd name="connsiteX0" fmla="*/ 16733 w 80903"/>
                    <a:gd name="connsiteY0" fmla="*/ 85296 h 80903"/>
                    <a:gd name="connsiteX1" fmla="*/ 14537 w 80903"/>
                    <a:gd name="connsiteY1" fmla="*/ 84371 h 80903"/>
                    <a:gd name="connsiteX2" fmla="*/ 13728 w 80903"/>
                    <a:gd name="connsiteY2" fmla="*/ 15372 h 80903"/>
                    <a:gd name="connsiteX3" fmla="*/ 14537 w 80903"/>
                    <a:gd name="connsiteY3" fmla="*/ 14447 h 80903"/>
                    <a:gd name="connsiteX4" fmla="*/ 18236 w 80903"/>
                    <a:gd name="connsiteY4" fmla="*/ 11095 h 80903"/>
                    <a:gd name="connsiteX5" fmla="*/ 49441 w 80903"/>
                    <a:gd name="connsiteY5" fmla="*/ 0 h 80903"/>
                    <a:gd name="connsiteX6" fmla="*/ 84345 w 80903"/>
                    <a:gd name="connsiteY6" fmla="*/ 14447 h 80903"/>
                    <a:gd name="connsiteX7" fmla="*/ 84345 w 80903"/>
                    <a:gd name="connsiteY7" fmla="*/ 18723 h 80903"/>
                    <a:gd name="connsiteX8" fmla="*/ 18813 w 80903"/>
                    <a:gd name="connsiteY8" fmla="*/ 84255 h 80903"/>
                    <a:gd name="connsiteX9" fmla="*/ 16733 w 80903"/>
                    <a:gd name="connsiteY9" fmla="*/ 85296 h 80903"/>
                    <a:gd name="connsiteX10" fmla="*/ 49441 w 80903"/>
                    <a:gd name="connsiteY10" fmla="*/ 6126 h 80903"/>
                    <a:gd name="connsiteX11" fmla="*/ 22165 w 80903"/>
                    <a:gd name="connsiteY11" fmla="*/ 15834 h 80903"/>
                    <a:gd name="connsiteX12" fmla="*/ 18929 w 80903"/>
                    <a:gd name="connsiteY12" fmla="*/ 18839 h 80903"/>
                    <a:gd name="connsiteX13" fmla="*/ 18467 w 80903"/>
                    <a:gd name="connsiteY13" fmla="*/ 19417 h 80903"/>
                    <a:gd name="connsiteX14" fmla="*/ 16964 w 80903"/>
                    <a:gd name="connsiteY14" fmla="*/ 77899 h 80903"/>
                    <a:gd name="connsiteX15" fmla="*/ 77989 w 80903"/>
                    <a:gd name="connsiteY15" fmla="*/ 16759 h 80903"/>
                    <a:gd name="connsiteX16" fmla="*/ 49441 w 80903"/>
                    <a:gd name="connsiteY16" fmla="*/ 6126 h 8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03" h="80903">
                      <a:moveTo>
                        <a:pt x="16733" y="85296"/>
                      </a:moveTo>
                      <a:cubicBezTo>
                        <a:pt x="15924" y="85296"/>
                        <a:pt x="15231" y="84949"/>
                        <a:pt x="14537" y="84371"/>
                      </a:cubicBezTo>
                      <a:cubicBezTo>
                        <a:pt x="-4533" y="65301"/>
                        <a:pt x="-4880" y="34904"/>
                        <a:pt x="13728" y="15372"/>
                      </a:cubicBezTo>
                      <a:cubicBezTo>
                        <a:pt x="13844" y="15256"/>
                        <a:pt x="14190" y="14909"/>
                        <a:pt x="14537" y="14447"/>
                      </a:cubicBezTo>
                      <a:cubicBezTo>
                        <a:pt x="15693" y="13291"/>
                        <a:pt x="16964" y="12136"/>
                        <a:pt x="18236" y="11095"/>
                      </a:cubicBezTo>
                      <a:cubicBezTo>
                        <a:pt x="27019" y="3930"/>
                        <a:pt x="38115" y="0"/>
                        <a:pt x="49441" y="0"/>
                      </a:cubicBezTo>
                      <a:cubicBezTo>
                        <a:pt x="62617" y="0"/>
                        <a:pt x="74984" y="5085"/>
                        <a:pt x="84345" y="14447"/>
                      </a:cubicBezTo>
                      <a:cubicBezTo>
                        <a:pt x="85501" y="15603"/>
                        <a:pt x="85501" y="17568"/>
                        <a:pt x="84345" y="18723"/>
                      </a:cubicBezTo>
                      <a:lnTo>
                        <a:pt x="18813" y="84255"/>
                      </a:lnTo>
                      <a:cubicBezTo>
                        <a:pt x="18236" y="84949"/>
                        <a:pt x="17542" y="85296"/>
                        <a:pt x="16733" y="85296"/>
                      </a:cubicBezTo>
                      <a:close/>
                      <a:moveTo>
                        <a:pt x="49441" y="6126"/>
                      </a:moveTo>
                      <a:cubicBezTo>
                        <a:pt x="39502" y="6126"/>
                        <a:pt x="29793" y="9593"/>
                        <a:pt x="22165" y="15834"/>
                      </a:cubicBezTo>
                      <a:cubicBezTo>
                        <a:pt x="21009" y="16759"/>
                        <a:pt x="19854" y="17799"/>
                        <a:pt x="18929" y="18839"/>
                      </a:cubicBezTo>
                      <a:cubicBezTo>
                        <a:pt x="18698" y="19070"/>
                        <a:pt x="18582" y="19186"/>
                        <a:pt x="18467" y="19417"/>
                      </a:cubicBezTo>
                      <a:cubicBezTo>
                        <a:pt x="2633" y="36060"/>
                        <a:pt x="2170" y="61025"/>
                        <a:pt x="16964" y="77899"/>
                      </a:cubicBezTo>
                      <a:lnTo>
                        <a:pt x="77989" y="16759"/>
                      </a:lnTo>
                      <a:cubicBezTo>
                        <a:pt x="70014" y="9940"/>
                        <a:pt x="59959" y="6126"/>
                        <a:pt x="49441" y="6126"/>
                      </a:cubicBezTo>
                      <a:close/>
                    </a:path>
                  </a:pathLst>
                </a:custGeom>
                <a:grpFill/>
                <a:ln w="3175" cap="flat">
                  <a:solidFill>
                    <a:schemeClr val="accent2"/>
                  </a:solidFill>
                  <a:prstDash val="solid"/>
                  <a:miter/>
                </a:ln>
              </p:spPr>
              <p:txBody>
                <a:bodyPr rtlCol="0" anchor="ctr"/>
                <a:lstStyle/>
                <a:p>
                  <a:endParaRPr lang="en-US" dirty="0"/>
                </a:p>
              </p:txBody>
            </p:sp>
          </p:grpSp>
        </p:grpSp>
      </p:grpSp>
    </p:spTree>
    <p:extLst>
      <p:ext uri="{BB962C8B-B14F-4D97-AF65-F5344CB8AC3E}">
        <p14:creationId xmlns:p14="http://schemas.microsoft.com/office/powerpoint/2010/main" val="171192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C9BB3CED-710E-4C3D-A5E9-CFDD49550626}"/>
              </a:ext>
            </a:extLst>
          </p:cNvPr>
          <p:cNvSpPr txBox="1">
            <a:spLocks/>
          </p:cNvSpPr>
          <p:nvPr/>
        </p:nvSpPr>
        <p:spPr>
          <a:xfrm>
            <a:off x="752474" y="2644140"/>
            <a:ext cx="5724525" cy="1455420"/>
          </a:xfrm>
          <a:prstGeom prst="rect">
            <a:avLst/>
          </a:prstGeom>
          <a:noFill/>
        </p:spPr>
        <p:txBody>
          <a:bodyPr wrap="square" lIns="0" tIns="0" rIns="0" bIns="0">
            <a:noAutofit/>
          </a:bodyPr>
          <a:lstStyle>
            <a:lvl1pPr marL="0" indent="0" algn="l" defTabSz="457200" rtl="0" eaLnBrk="1" latinLnBrk="0" hangingPunct="1">
              <a:lnSpc>
                <a:spcPct val="100000"/>
              </a:lnSpc>
              <a:spcBef>
                <a:spcPts val="978"/>
              </a:spcBef>
              <a:buFont typeface="Arial" panose="020B0604020202020204" pitchFamily="34" charset="0"/>
              <a:buNone/>
              <a:defRPr lang="en-US" sz="3200" b="0" kern="1200" dirty="0" smtClean="0">
                <a:solidFill>
                  <a:schemeClr val="accent2"/>
                </a:solidFill>
                <a:latin typeface="+mj-lt"/>
                <a:ea typeface="+mn-ea"/>
                <a:cs typeface="+mn-cs"/>
              </a:defRPr>
            </a:lvl1pPr>
            <a:lvl2pPr marL="342900" indent="-123825"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2pPr>
            <a:lvl3pPr marL="571500" indent="-133350"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3pPr>
            <a:lvl4pPr marL="914400" indent="-144463"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4pPr>
            <a:lvl5pPr marL="1201738" indent="-166688"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a:lstStyle>
          <a:p>
            <a:r>
              <a:rPr lang="en-US" sz="2800" dirty="0"/>
              <a:t>AML Disease State Essentials</a:t>
            </a:r>
          </a:p>
          <a:p>
            <a:r>
              <a:rPr lang="en-US" sz="2800" dirty="0"/>
              <a:t>Module</a:t>
            </a:r>
          </a:p>
        </p:txBody>
      </p:sp>
    </p:spTree>
    <p:extLst>
      <p:ext uri="{BB962C8B-B14F-4D97-AF65-F5344CB8AC3E}">
        <p14:creationId xmlns:p14="http://schemas.microsoft.com/office/powerpoint/2010/main" val="1894913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046CD9-2D9F-4ACE-8BC0-D76F86CCE578}"/>
              </a:ext>
            </a:extLst>
          </p:cNvPr>
          <p:cNvSpPr>
            <a:spLocks noGrp="1"/>
          </p:cNvSpPr>
          <p:nvPr>
            <p:ph type="body" sz="quarter" idx="13"/>
          </p:nvPr>
        </p:nvSpPr>
        <p:spPr>
          <a:xfrm>
            <a:off x="632143" y="1466203"/>
            <a:ext cx="7918857" cy="4163867"/>
          </a:xfrm>
        </p:spPr>
        <p:txBody>
          <a:bodyPr numCol="2" spcCol="274320"/>
          <a:lstStyle/>
          <a:p>
            <a:r>
              <a:rPr lang="en-US" spc="-10" dirty="0"/>
              <a:t>Blood cells are formed through a constant and ongoing process called </a:t>
            </a:r>
            <a:r>
              <a:rPr lang="en-US" b="1" spc="-10" dirty="0"/>
              <a:t>hematopoiesis</a:t>
            </a:r>
            <a:r>
              <a:rPr lang="en-US" spc="-10" dirty="0"/>
              <a:t>. It is estimated that healthy adults produce 10 billion RBCs and 1 billion WBCs every hour. In adults, hematopoiesis occurs in the red (active) bone marrow of the skull, spine, pelvis, and ends of the long bones. </a:t>
            </a:r>
          </a:p>
          <a:p>
            <a:r>
              <a:rPr lang="en-US" spc="-10" dirty="0"/>
              <a:t>Hematopoiesis starts with hematopoietic stem cells (HSCs), which originate in the bone marrow. Here, HSCs can undergo self-renewal, which enables them to replicate and form </a:t>
            </a:r>
            <a:r>
              <a:rPr lang="en-US" b="1" spc="-10" dirty="0"/>
              <a:t>clones</a:t>
            </a:r>
            <a:r>
              <a:rPr lang="en-US" spc="-10" dirty="0"/>
              <a:t> of the original cell. These cells can either remain </a:t>
            </a:r>
            <a:r>
              <a:rPr lang="en-US" b="1" spc="-10" dirty="0"/>
              <a:t>pluripotent</a:t>
            </a:r>
            <a:r>
              <a:rPr lang="en-US" spc="-10" dirty="0"/>
              <a:t> or undergo differentiation and develop into mature, functional blood cells—including RBCs, WBCs, and platelets.</a:t>
            </a:r>
          </a:p>
          <a:p>
            <a:endParaRPr lang="en-US" dirty="0"/>
          </a:p>
        </p:txBody>
      </p:sp>
      <p:sp>
        <p:nvSpPr>
          <p:cNvPr id="272" name="Rectangle: Rounded Corners 18">
            <a:extLst>
              <a:ext uri="{FF2B5EF4-FFF2-40B4-BE49-F238E27FC236}">
                <a16:creationId xmlns:a16="http://schemas.microsoft.com/office/drawing/2014/main" id="{A694FF2B-F67E-4856-97BC-5CFE08D6DF47}"/>
              </a:ext>
            </a:extLst>
          </p:cNvPr>
          <p:cNvSpPr/>
          <p:nvPr/>
        </p:nvSpPr>
        <p:spPr>
          <a:xfrm>
            <a:off x="4861100" y="1528654"/>
            <a:ext cx="3718632" cy="3202702"/>
          </a:xfrm>
          <a:prstGeom prst="roundRect">
            <a:avLst>
              <a:gd name="adj" fmla="val 2094"/>
            </a:avLst>
          </a:prstGeom>
          <a:solidFill>
            <a:srgbClr val="FAFAFA"/>
          </a:solidFill>
          <a:ln>
            <a:noFill/>
          </a:ln>
          <a:effectLst>
            <a:innerShdw blurRad="25400" dist="254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bIns="91440" rtlCol="0" anchor="t" anchorCtr="0">
            <a:noAutofit/>
          </a:bodyPr>
          <a:lstStyle/>
          <a:p>
            <a:pPr>
              <a:spcAft>
                <a:spcPts val="300"/>
              </a:spcAft>
            </a:pPr>
            <a:endPar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CFFF8EA8-50C8-4CC3-B30E-B638854DAB18}"/>
              </a:ext>
            </a:extLst>
          </p:cNvPr>
          <p:cNvSpPr>
            <a:spLocks noGrp="1"/>
          </p:cNvSpPr>
          <p:nvPr>
            <p:ph type="title"/>
          </p:nvPr>
        </p:nvSpPr>
        <p:spPr/>
        <p:txBody>
          <a:bodyPr/>
          <a:lstStyle/>
          <a:p>
            <a:r>
              <a:rPr lang="en-US" dirty="0"/>
              <a:t>Hematopoiesis and Hematopoietic Stem Cells</a:t>
            </a:r>
          </a:p>
        </p:txBody>
      </p:sp>
      <p:sp>
        <p:nvSpPr>
          <p:cNvPr id="3" name="TextBox 2">
            <a:extLst>
              <a:ext uri="{FF2B5EF4-FFF2-40B4-BE49-F238E27FC236}">
                <a16:creationId xmlns:a16="http://schemas.microsoft.com/office/drawing/2014/main" id="{64128C0D-7AE1-4E41-8DBB-0A6E2DCD5F0E}"/>
              </a:ext>
            </a:extLst>
          </p:cNvPr>
          <p:cNvSpPr txBox="1"/>
          <p:nvPr/>
        </p:nvSpPr>
        <p:spPr>
          <a:xfrm>
            <a:off x="4838355" y="4771749"/>
            <a:ext cx="3718632" cy="307777"/>
          </a:xfrm>
          <a:prstGeom prst="rect">
            <a:avLst/>
          </a:prstGeom>
          <a:noFill/>
        </p:spPr>
        <p:txBody>
          <a:bodyPr wrap="square" lIns="91440" tIns="0" rIns="91440" bIns="0" rtlCol="0">
            <a:spAutoFit/>
          </a:bodyPr>
          <a:lstStyle/>
          <a:p>
            <a:r>
              <a:rPr lang="en-US" sz="1000" i="1" spc="-10" dirty="0">
                <a:latin typeface="Open Sans" panose="020B0606030504020204" pitchFamily="34" charset="0"/>
                <a:ea typeface="Open Sans" panose="020B0606030504020204" pitchFamily="34" charset="0"/>
                <a:cs typeface="Open Sans" panose="020B0606030504020204" pitchFamily="34" charset="0"/>
              </a:rPr>
              <a:t>Hematopoiesis is the formation of new, mature blood cells from hematopoietic stem cells.</a:t>
            </a:r>
          </a:p>
        </p:txBody>
      </p:sp>
      <p:pic>
        <p:nvPicPr>
          <p:cNvPr id="39" name="Picture 38">
            <a:extLst>
              <a:ext uri="{FF2B5EF4-FFF2-40B4-BE49-F238E27FC236}">
                <a16:creationId xmlns:a16="http://schemas.microsoft.com/office/drawing/2014/main" id="{8CC026F6-8024-4C90-B957-ED95FFD4B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289" y="3708346"/>
            <a:ext cx="676402" cy="676402"/>
          </a:xfrm>
          <a:prstGeom prst="rect">
            <a:avLst/>
          </a:prstGeom>
        </p:spPr>
      </p:pic>
      <p:grpSp>
        <p:nvGrpSpPr>
          <p:cNvPr id="40" name="Group 39">
            <a:extLst>
              <a:ext uri="{FF2B5EF4-FFF2-40B4-BE49-F238E27FC236}">
                <a16:creationId xmlns:a16="http://schemas.microsoft.com/office/drawing/2014/main" id="{A3702EF3-D271-4B06-874B-14CC5DB7489E}"/>
              </a:ext>
            </a:extLst>
          </p:cNvPr>
          <p:cNvGrpSpPr>
            <a:grpSpLocks noChangeAspect="1"/>
          </p:cNvGrpSpPr>
          <p:nvPr/>
        </p:nvGrpSpPr>
        <p:grpSpPr>
          <a:xfrm>
            <a:off x="7511439" y="1777334"/>
            <a:ext cx="620103" cy="482989"/>
            <a:chOff x="3379552" y="1870694"/>
            <a:chExt cx="694821" cy="541186"/>
          </a:xfrm>
        </p:grpSpPr>
        <p:pic>
          <p:nvPicPr>
            <p:cNvPr id="41" name="Picture 40" descr="A picture containing doughnut, indoor, sitting&#10;&#10;Description automatically generated">
              <a:extLst>
                <a:ext uri="{FF2B5EF4-FFF2-40B4-BE49-F238E27FC236}">
                  <a16:creationId xmlns:a16="http://schemas.microsoft.com/office/drawing/2014/main" id="{F9260A20-1B3C-446D-93CB-A8785D54E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552" y="1924486"/>
              <a:ext cx="248034" cy="241420"/>
            </a:xfrm>
            <a:prstGeom prst="rect">
              <a:avLst/>
            </a:prstGeom>
          </p:spPr>
        </p:pic>
        <p:pic>
          <p:nvPicPr>
            <p:cNvPr id="42" name="Picture 41" descr="A picture containing doughnut, indoor, sitting&#10;&#10;Description automatically generated">
              <a:extLst>
                <a:ext uri="{FF2B5EF4-FFF2-40B4-BE49-F238E27FC236}">
                  <a16:creationId xmlns:a16="http://schemas.microsoft.com/office/drawing/2014/main" id="{F643EC59-61F1-4A65-84F8-B3B4BDF3A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2308" y="1870694"/>
              <a:ext cx="200700" cy="195348"/>
            </a:xfrm>
            <a:prstGeom prst="rect">
              <a:avLst/>
            </a:prstGeom>
          </p:spPr>
        </p:pic>
        <p:pic>
          <p:nvPicPr>
            <p:cNvPr id="43" name="Picture 42" descr="A picture containing doughnut, indoor, sitting&#10;&#10;Description automatically generated">
              <a:extLst>
                <a:ext uri="{FF2B5EF4-FFF2-40B4-BE49-F238E27FC236}">
                  <a16:creationId xmlns:a16="http://schemas.microsoft.com/office/drawing/2014/main" id="{792BC154-FA5A-4596-BBBA-994296F03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048" y="2085630"/>
              <a:ext cx="335188" cy="326250"/>
            </a:xfrm>
            <a:prstGeom prst="rect">
              <a:avLst/>
            </a:prstGeom>
          </p:spPr>
        </p:pic>
        <p:pic>
          <p:nvPicPr>
            <p:cNvPr id="44" name="Picture 43" descr="A picture containing doughnut, indoor, sitting&#10;&#10;Description automatically generated">
              <a:extLst>
                <a:ext uri="{FF2B5EF4-FFF2-40B4-BE49-F238E27FC236}">
                  <a16:creationId xmlns:a16="http://schemas.microsoft.com/office/drawing/2014/main" id="{F31FF701-E8E9-4901-9BAA-EEE509A76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39" y="1919873"/>
              <a:ext cx="248034" cy="241420"/>
            </a:xfrm>
            <a:prstGeom prst="rect">
              <a:avLst/>
            </a:prstGeom>
          </p:spPr>
        </p:pic>
      </p:grpSp>
      <p:grpSp>
        <p:nvGrpSpPr>
          <p:cNvPr id="45" name="Group 44">
            <a:extLst>
              <a:ext uri="{FF2B5EF4-FFF2-40B4-BE49-F238E27FC236}">
                <a16:creationId xmlns:a16="http://schemas.microsoft.com/office/drawing/2014/main" id="{00A21517-D3A9-4A2D-89FA-934DD4007D37}"/>
              </a:ext>
            </a:extLst>
          </p:cNvPr>
          <p:cNvGrpSpPr>
            <a:grpSpLocks noChangeAspect="1"/>
          </p:cNvGrpSpPr>
          <p:nvPr/>
        </p:nvGrpSpPr>
        <p:grpSpPr>
          <a:xfrm>
            <a:off x="6148253" y="2713661"/>
            <a:ext cx="572163" cy="611596"/>
            <a:chOff x="1885158" y="2006488"/>
            <a:chExt cx="748344" cy="799919"/>
          </a:xfrm>
        </p:grpSpPr>
        <p:pic>
          <p:nvPicPr>
            <p:cNvPr id="46" name="Picture 45" descr="A picture containing purple, pink, sitting, sweet&#10;&#10;Description automatically generated">
              <a:extLst>
                <a:ext uri="{FF2B5EF4-FFF2-40B4-BE49-F238E27FC236}">
                  <a16:creationId xmlns:a16="http://schemas.microsoft.com/office/drawing/2014/main" id="{925EAD19-7FB4-4C2F-A758-8C27D7DF3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1889858" y="2006488"/>
              <a:ext cx="419156" cy="419156"/>
            </a:xfrm>
            <a:prstGeom prst="rect">
              <a:avLst/>
            </a:prstGeom>
          </p:spPr>
        </p:pic>
        <p:pic>
          <p:nvPicPr>
            <p:cNvPr id="47" name="Picture 46" descr="A picture containing purple, pink, sitting, sweet&#10;&#10;Description automatically generated">
              <a:extLst>
                <a:ext uri="{FF2B5EF4-FFF2-40B4-BE49-F238E27FC236}">
                  <a16:creationId xmlns:a16="http://schemas.microsoft.com/office/drawing/2014/main" id="{59B624D0-ECB8-4A3A-B473-E12021A32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2243552" y="2247904"/>
              <a:ext cx="389950" cy="389950"/>
            </a:xfrm>
            <a:prstGeom prst="rect">
              <a:avLst/>
            </a:prstGeom>
          </p:spPr>
        </p:pic>
        <p:pic>
          <p:nvPicPr>
            <p:cNvPr id="48" name="Picture 47" descr="A picture containing purple, pink, sitting, sweet&#10;&#10;Description automatically generated">
              <a:extLst>
                <a:ext uri="{FF2B5EF4-FFF2-40B4-BE49-F238E27FC236}">
                  <a16:creationId xmlns:a16="http://schemas.microsoft.com/office/drawing/2014/main" id="{C87ACDAD-3BAB-40E9-B300-96C569F7F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1885158" y="2359077"/>
              <a:ext cx="447330" cy="447330"/>
            </a:xfrm>
            <a:prstGeom prst="rect">
              <a:avLst/>
            </a:prstGeom>
          </p:spPr>
        </p:pic>
      </p:grpSp>
      <p:grpSp>
        <p:nvGrpSpPr>
          <p:cNvPr id="49" name="Group 48">
            <a:extLst>
              <a:ext uri="{FF2B5EF4-FFF2-40B4-BE49-F238E27FC236}">
                <a16:creationId xmlns:a16="http://schemas.microsoft.com/office/drawing/2014/main" id="{29576F73-FF43-4C5D-9F3B-39D12C311AC0}"/>
              </a:ext>
            </a:extLst>
          </p:cNvPr>
          <p:cNvGrpSpPr>
            <a:grpSpLocks noChangeAspect="1"/>
          </p:cNvGrpSpPr>
          <p:nvPr/>
        </p:nvGrpSpPr>
        <p:grpSpPr>
          <a:xfrm>
            <a:off x="7494860" y="2746900"/>
            <a:ext cx="653261" cy="653036"/>
            <a:chOff x="3387311" y="2984558"/>
            <a:chExt cx="770735" cy="770470"/>
          </a:xfrm>
        </p:grpSpPr>
        <p:pic>
          <p:nvPicPr>
            <p:cNvPr id="50" name="Picture 49" descr="A picture containing purple, pink, indoor, sitting&#10;&#10;Description automatically generated">
              <a:extLst>
                <a:ext uri="{FF2B5EF4-FFF2-40B4-BE49-F238E27FC236}">
                  <a16:creationId xmlns:a16="http://schemas.microsoft.com/office/drawing/2014/main" id="{A1300ABB-E429-4589-8B73-6A22814A72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1676" y="3246557"/>
              <a:ext cx="406370" cy="406370"/>
            </a:xfrm>
            <a:prstGeom prst="rect">
              <a:avLst/>
            </a:prstGeom>
          </p:spPr>
        </p:pic>
        <p:pic>
          <p:nvPicPr>
            <p:cNvPr id="51" name="Picture 50">
              <a:extLst>
                <a:ext uri="{FF2B5EF4-FFF2-40B4-BE49-F238E27FC236}">
                  <a16:creationId xmlns:a16="http://schemas.microsoft.com/office/drawing/2014/main" id="{C6245690-3565-4A86-AABD-D643C867E0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2680" y="2984558"/>
              <a:ext cx="358300" cy="358300"/>
            </a:xfrm>
            <a:prstGeom prst="rect">
              <a:avLst/>
            </a:prstGeom>
          </p:spPr>
        </p:pic>
        <p:pic>
          <p:nvPicPr>
            <p:cNvPr id="52" name="Picture 51">
              <a:extLst>
                <a:ext uri="{FF2B5EF4-FFF2-40B4-BE49-F238E27FC236}">
                  <a16:creationId xmlns:a16="http://schemas.microsoft.com/office/drawing/2014/main" id="{93E324FE-E0DA-4FCC-9A2F-65C80DCAA3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87311" y="3318612"/>
              <a:ext cx="436416" cy="436416"/>
            </a:xfrm>
            <a:prstGeom prst="rect">
              <a:avLst/>
            </a:prstGeom>
          </p:spPr>
        </p:pic>
      </p:grpSp>
      <p:sp>
        <p:nvSpPr>
          <p:cNvPr id="53" name="Rectangle 52">
            <a:extLst>
              <a:ext uri="{FF2B5EF4-FFF2-40B4-BE49-F238E27FC236}">
                <a16:creationId xmlns:a16="http://schemas.microsoft.com/office/drawing/2014/main" id="{6301AE2C-6918-4AFB-88C4-ECF515428E14}"/>
              </a:ext>
            </a:extLst>
          </p:cNvPr>
          <p:cNvSpPr/>
          <p:nvPr/>
        </p:nvSpPr>
        <p:spPr>
          <a:xfrm>
            <a:off x="5912195" y="3325257"/>
            <a:ext cx="1019831" cy="400110"/>
          </a:xfrm>
          <a:prstGeom prst="rect">
            <a:avLst/>
          </a:prstGeom>
        </p:spPr>
        <p:txBody>
          <a:bodyPr wrap="none">
            <a:spAutoFit/>
          </a:bodyPr>
          <a:lstStyle/>
          <a:p>
            <a:pPr algn="ctr"/>
            <a:r>
              <a:rPr lang="en-US" sz="1000" dirty="0">
                <a:latin typeface="+mj-lt"/>
                <a:ea typeface="Open Sans" panose="020B0606030504020204" pitchFamily="34" charset="0"/>
                <a:cs typeface="Open Sans" panose="020B0606030504020204" pitchFamily="34" charset="0"/>
              </a:rPr>
              <a:t>Hematopoietic</a:t>
            </a:r>
            <a:br>
              <a:rPr lang="en-US" sz="1000" dirty="0">
                <a:latin typeface="+mj-lt"/>
                <a:ea typeface="Open Sans" panose="020B0606030504020204" pitchFamily="34" charset="0"/>
                <a:cs typeface="Open Sans" panose="020B0606030504020204" pitchFamily="34" charset="0"/>
              </a:rPr>
            </a:br>
            <a:r>
              <a:rPr lang="en-US" sz="1000" dirty="0">
                <a:latin typeface="+mj-lt"/>
                <a:ea typeface="Open Sans" panose="020B0606030504020204" pitchFamily="34" charset="0"/>
                <a:cs typeface="Open Sans" panose="020B0606030504020204" pitchFamily="34" charset="0"/>
              </a:rPr>
              <a:t>stem cells</a:t>
            </a:r>
            <a:endParaRPr lang="en-US" sz="1400" dirty="0">
              <a:latin typeface="+mj-lt"/>
            </a:endParaRPr>
          </a:p>
        </p:txBody>
      </p:sp>
      <p:sp>
        <p:nvSpPr>
          <p:cNvPr id="54" name="Rectangle 53">
            <a:extLst>
              <a:ext uri="{FF2B5EF4-FFF2-40B4-BE49-F238E27FC236}">
                <a16:creationId xmlns:a16="http://schemas.microsoft.com/office/drawing/2014/main" id="{4745F6D4-BFD0-4FC7-8D42-677DEB2FA671}"/>
              </a:ext>
            </a:extLst>
          </p:cNvPr>
          <p:cNvSpPr/>
          <p:nvPr/>
        </p:nvSpPr>
        <p:spPr>
          <a:xfrm>
            <a:off x="5027920" y="1664448"/>
            <a:ext cx="831985" cy="400110"/>
          </a:xfrm>
          <a:prstGeom prst="rect">
            <a:avLst/>
          </a:prstGeom>
        </p:spPr>
        <p:txBody>
          <a:bodyPr wrap="square" lIns="0">
            <a:spAutoFit/>
          </a:bodyPr>
          <a:lstStyle/>
          <a:p>
            <a:r>
              <a:rPr lang="en-US" sz="1000" dirty="0">
                <a:latin typeface="+mj-lt"/>
                <a:ea typeface="Open Sans" panose="020B0606030504020204" pitchFamily="34" charset="0"/>
                <a:cs typeface="Open Sans" panose="020B0606030504020204" pitchFamily="34" charset="0"/>
              </a:rPr>
              <a:t>Red bone </a:t>
            </a:r>
            <a:br>
              <a:rPr lang="en-US" sz="1000" dirty="0">
                <a:latin typeface="+mj-lt"/>
                <a:ea typeface="Open Sans" panose="020B0606030504020204" pitchFamily="34" charset="0"/>
                <a:cs typeface="Open Sans" panose="020B0606030504020204" pitchFamily="34" charset="0"/>
              </a:rPr>
            </a:br>
            <a:r>
              <a:rPr lang="en-US" sz="1000" dirty="0">
                <a:latin typeface="+mj-lt"/>
                <a:ea typeface="Open Sans" panose="020B0606030504020204" pitchFamily="34" charset="0"/>
                <a:cs typeface="Open Sans" panose="020B0606030504020204" pitchFamily="34" charset="0"/>
              </a:rPr>
              <a:t>marrow</a:t>
            </a:r>
            <a:endParaRPr lang="en-US" sz="1400" dirty="0">
              <a:latin typeface="+mj-lt"/>
            </a:endParaRPr>
          </a:p>
        </p:txBody>
      </p:sp>
      <p:cxnSp>
        <p:nvCxnSpPr>
          <p:cNvPr id="55" name="Connector: Elbow 54">
            <a:extLst>
              <a:ext uri="{FF2B5EF4-FFF2-40B4-BE49-F238E27FC236}">
                <a16:creationId xmlns:a16="http://schemas.microsoft.com/office/drawing/2014/main" id="{F340636C-A6E8-438A-A3F2-5A0E074CAE31}"/>
              </a:ext>
            </a:extLst>
          </p:cNvPr>
          <p:cNvCxnSpPr>
            <a:cxnSpLocks/>
          </p:cNvCxnSpPr>
          <p:nvPr/>
        </p:nvCxnSpPr>
        <p:spPr>
          <a:xfrm>
            <a:off x="5722953" y="2676453"/>
            <a:ext cx="395043" cy="381634"/>
          </a:xfrm>
          <a:prstGeom prst="bentConnector3">
            <a:avLst>
              <a:gd name="adj1" fmla="val 50000"/>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4893CEDA-8FAA-4241-B8D2-934EE5152228}"/>
              </a:ext>
            </a:extLst>
          </p:cNvPr>
          <p:cNvCxnSpPr>
            <a:cxnSpLocks/>
          </p:cNvCxnSpPr>
          <p:nvPr/>
        </p:nvCxnSpPr>
        <p:spPr>
          <a:xfrm rot="5400000" flipH="1" flipV="1">
            <a:off x="6642312" y="2379302"/>
            <a:ext cx="1064982" cy="244693"/>
          </a:xfrm>
          <a:prstGeom prst="bentConnector3">
            <a:avLst>
              <a:gd name="adj1" fmla="val 99709"/>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60AA8993-92EC-4858-9E6C-44A14CF1637C}"/>
              </a:ext>
            </a:extLst>
          </p:cNvPr>
          <p:cNvCxnSpPr>
            <a:cxnSpLocks/>
          </p:cNvCxnSpPr>
          <p:nvPr/>
        </p:nvCxnSpPr>
        <p:spPr>
          <a:xfrm rot="16200000" flipH="1">
            <a:off x="6610858" y="3472609"/>
            <a:ext cx="1143973" cy="259441"/>
          </a:xfrm>
          <a:prstGeom prst="bentConnector3">
            <a:avLst>
              <a:gd name="adj1" fmla="val 100267"/>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0BD3066-05B9-4AD5-803B-90B5F1EB30E9}"/>
              </a:ext>
            </a:extLst>
          </p:cNvPr>
          <p:cNvCxnSpPr>
            <a:cxnSpLocks/>
          </p:cNvCxnSpPr>
          <p:nvPr/>
        </p:nvCxnSpPr>
        <p:spPr>
          <a:xfrm>
            <a:off x="6796647" y="3062594"/>
            <a:ext cx="541189" cy="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319E0646-8034-4715-BC3A-DF5D2559038B}"/>
              </a:ext>
            </a:extLst>
          </p:cNvPr>
          <p:cNvPicPr>
            <a:picLocks noChangeAspect="1"/>
          </p:cNvPicPr>
          <p:nvPr/>
        </p:nvPicPr>
        <p:blipFill rotWithShape="1">
          <a:blip r:embed="rId9">
            <a:extLst>
              <a:ext uri="{28A0092B-C50C-407E-A947-70E740481C1C}">
                <a14:useLocalDpi xmlns:a14="http://schemas.microsoft.com/office/drawing/2010/main" val="0"/>
              </a:ext>
            </a:extLst>
          </a:blip>
          <a:srcRect l="37595" r="35501"/>
          <a:stretch/>
        </p:blipFill>
        <p:spPr>
          <a:xfrm rot="745488">
            <a:off x="5295376" y="1909940"/>
            <a:ext cx="685501" cy="2417464"/>
          </a:xfrm>
          <a:prstGeom prst="rect">
            <a:avLst/>
          </a:prstGeom>
        </p:spPr>
      </p:pic>
      <p:sp>
        <p:nvSpPr>
          <p:cNvPr id="75" name="Rectangle 74">
            <a:extLst>
              <a:ext uri="{FF2B5EF4-FFF2-40B4-BE49-F238E27FC236}">
                <a16:creationId xmlns:a16="http://schemas.microsoft.com/office/drawing/2014/main" id="{35E338C5-EE72-4DCF-A716-E49F79049E9E}"/>
              </a:ext>
            </a:extLst>
          </p:cNvPr>
          <p:cNvSpPr/>
          <p:nvPr/>
        </p:nvSpPr>
        <p:spPr>
          <a:xfrm>
            <a:off x="7297148" y="2250927"/>
            <a:ext cx="1048684" cy="246221"/>
          </a:xfrm>
          <a:prstGeom prst="rect">
            <a:avLst/>
          </a:prstGeom>
        </p:spPr>
        <p:txBody>
          <a:bodyPr wrap="none">
            <a:spAutoFit/>
          </a:bodyPr>
          <a:lstStyle/>
          <a:p>
            <a:pPr algn="ctr"/>
            <a:r>
              <a:rPr lang="en-US" sz="1000" dirty="0">
                <a:latin typeface="+mj-lt"/>
                <a:ea typeface="Open Sans" panose="020B0606030504020204" pitchFamily="34" charset="0"/>
                <a:cs typeface="Open Sans" panose="020B0606030504020204" pitchFamily="34" charset="0"/>
              </a:rPr>
              <a:t>Red blood cells</a:t>
            </a:r>
          </a:p>
        </p:txBody>
      </p:sp>
      <p:sp>
        <p:nvSpPr>
          <p:cNvPr id="76" name="Rectangle 75">
            <a:extLst>
              <a:ext uri="{FF2B5EF4-FFF2-40B4-BE49-F238E27FC236}">
                <a16:creationId xmlns:a16="http://schemas.microsoft.com/office/drawing/2014/main" id="{9856C681-E7B4-4DD8-BBF7-D95B74A4FDEA}"/>
              </a:ext>
            </a:extLst>
          </p:cNvPr>
          <p:cNvSpPr/>
          <p:nvPr/>
        </p:nvSpPr>
        <p:spPr>
          <a:xfrm>
            <a:off x="7240241" y="3356319"/>
            <a:ext cx="1162498" cy="246221"/>
          </a:xfrm>
          <a:prstGeom prst="rect">
            <a:avLst/>
          </a:prstGeom>
        </p:spPr>
        <p:txBody>
          <a:bodyPr wrap="none">
            <a:spAutoFit/>
          </a:bodyPr>
          <a:lstStyle/>
          <a:p>
            <a:pPr algn="ctr"/>
            <a:r>
              <a:rPr lang="en-US" sz="1000" dirty="0">
                <a:latin typeface="+mj-lt"/>
                <a:ea typeface="Open Sans" panose="020B0606030504020204" pitchFamily="34" charset="0"/>
                <a:cs typeface="Open Sans" panose="020B0606030504020204" pitchFamily="34" charset="0"/>
              </a:rPr>
              <a:t>White blood cells</a:t>
            </a:r>
          </a:p>
        </p:txBody>
      </p:sp>
      <p:sp>
        <p:nvSpPr>
          <p:cNvPr id="77" name="Rectangle 76">
            <a:extLst>
              <a:ext uri="{FF2B5EF4-FFF2-40B4-BE49-F238E27FC236}">
                <a16:creationId xmlns:a16="http://schemas.microsoft.com/office/drawing/2014/main" id="{05B44C88-4175-4A9A-BB0D-E3AF66E7F196}"/>
              </a:ext>
            </a:extLst>
          </p:cNvPr>
          <p:cNvSpPr/>
          <p:nvPr/>
        </p:nvSpPr>
        <p:spPr>
          <a:xfrm>
            <a:off x="7491912" y="4338600"/>
            <a:ext cx="659156" cy="246221"/>
          </a:xfrm>
          <a:prstGeom prst="rect">
            <a:avLst/>
          </a:prstGeom>
        </p:spPr>
        <p:txBody>
          <a:bodyPr wrap="none">
            <a:spAutoFit/>
          </a:bodyPr>
          <a:lstStyle/>
          <a:p>
            <a:pPr algn="ctr"/>
            <a:r>
              <a:rPr lang="en-US" sz="1000" dirty="0">
                <a:latin typeface="+mj-lt"/>
                <a:ea typeface="Open Sans" panose="020B0606030504020204" pitchFamily="34" charset="0"/>
                <a:cs typeface="Open Sans" panose="020B0606030504020204" pitchFamily="34" charset="0"/>
              </a:rPr>
              <a:t>Platelets</a:t>
            </a:r>
            <a:endParaRPr lang="en-US" sz="1400" dirty="0">
              <a:latin typeface="+mj-lt"/>
            </a:endParaRPr>
          </a:p>
        </p:txBody>
      </p:sp>
      <p:sp>
        <p:nvSpPr>
          <p:cNvPr id="9" name="Arc 8">
            <a:extLst>
              <a:ext uri="{FF2B5EF4-FFF2-40B4-BE49-F238E27FC236}">
                <a16:creationId xmlns:a16="http://schemas.microsoft.com/office/drawing/2014/main" id="{29445798-8E55-40DC-8AF8-CA93F4651EE9}"/>
              </a:ext>
            </a:extLst>
          </p:cNvPr>
          <p:cNvSpPr>
            <a:spLocks noChangeAspect="1"/>
          </p:cNvSpPr>
          <p:nvPr/>
        </p:nvSpPr>
        <p:spPr>
          <a:xfrm rot="1706501">
            <a:off x="6294502" y="2420630"/>
            <a:ext cx="262079" cy="262079"/>
          </a:xfrm>
          <a:prstGeom prst="arc">
            <a:avLst>
              <a:gd name="adj1" fmla="val 16200000"/>
              <a:gd name="adj2" fmla="val 14070367"/>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440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A59DE-C51F-4D64-B45C-46EFF303CE62}"/>
              </a:ext>
            </a:extLst>
          </p:cNvPr>
          <p:cNvSpPr>
            <a:spLocks noGrp="1"/>
          </p:cNvSpPr>
          <p:nvPr>
            <p:ph type="title"/>
          </p:nvPr>
        </p:nvSpPr>
        <p:spPr/>
        <p:txBody>
          <a:bodyPr/>
          <a:lstStyle/>
          <a:p>
            <a:r>
              <a:rPr lang="en-US" dirty="0"/>
              <a:t>Myeloid Stem Cell Maturation and Lineage</a:t>
            </a:r>
          </a:p>
        </p:txBody>
      </p:sp>
      <p:sp>
        <p:nvSpPr>
          <p:cNvPr id="5" name="Text Placeholder 4">
            <a:extLst>
              <a:ext uri="{FF2B5EF4-FFF2-40B4-BE49-F238E27FC236}">
                <a16:creationId xmlns:a16="http://schemas.microsoft.com/office/drawing/2014/main" id="{10D439AE-2F15-4015-8E76-3585A3CDC586}"/>
              </a:ext>
            </a:extLst>
          </p:cNvPr>
          <p:cNvSpPr>
            <a:spLocks noGrp="1"/>
          </p:cNvSpPr>
          <p:nvPr>
            <p:ph type="body" sz="quarter" idx="13"/>
          </p:nvPr>
        </p:nvSpPr>
        <p:spPr>
          <a:xfrm>
            <a:off x="632144" y="1466203"/>
            <a:ext cx="2542219" cy="2765026"/>
          </a:xfrm>
        </p:spPr>
        <p:txBody>
          <a:bodyPr/>
          <a:lstStyle/>
          <a:p>
            <a:pPr marL="0" indent="0">
              <a:buNone/>
            </a:pPr>
            <a:r>
              <a:rPr lang="en-US" dirty="0"/>
              <a:t>In the first step of maturation, hematopoietic stem cells can develop along either of 2 different pathways—the myeloid or lymphoid lineage—to become either common myeloid or lymphoid progenitor cells. At this point, the progenitor cells are committed to the specific lineage and can further differentiate through various pathways. Each pathway ultimately leads to the formation of a specific type of blood cell such as a RBC, WBC, or platelet. </a:t>
            </a:r>
          </a:p>
          <a:p>
            <a:pPr marL="0" indent="0">
              <a:buNone/>
            </a:pPr>
            <a:r>
              <a:rPr lang="en-US" i="1" dirty="0"/>
              <a:t>Tap on the cells to build the lineage of hematopoietic cells that develop into the various blood cell types.</a:t>
            </a:r>
          </a:p>
        </p:txBody>
      </p:sp>
      <p:sp>
        <p:nvSpPr>
          <p:cNvPr id="60" name="Rectangle: Rounded Corners 59">
            <a:extLst>
              <a:ext uri="{FF2B5EF4-FFF2-40B4-BE49-F238E27FC236}">
                <a16:creationId xmlns:a16="http://schemas.microsoft.com/office/drawing/2014/main" id="{71BC1EC2-A5C1-437B-A273-569CA33A6E11}"/>
              </a:ext>
            </a:extLst>
          </p:cNvPr>
          <p:cNvSpPr/>
          <p:nvPr/>
        </p:nvSpPr>
        <p:spPr>
          <a:xfrm>
            <a:off x="3507993" y="1456448"/>
            <a:ext cx="5284371" cy="4186472"/>
          </a:xfrm>
          <a:prstGeom prst="roundRect">
            <a:avLst>
              <a:gd name="adj" fmla="val 2379"/>
            </a:avLst>
          </a:prstGeom>
          <a:solidFill>
            <a:srgbClr val="FAFAFA"/>
          </a:solidFill>
          <a:ln>
            <a:noFill/>
          </a:ln>
          <a:effectLst>
            <a:innerShdw blurRad="25400" dist="254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bIns="91440" rtlCol="0" anchor="t" anchorCtr="0">
            <a:noAutofit/>
          </a:bodyPr>
          <a:lstStyle/>
          <a:p>
            <a:pPr>
              <a:spcAft>
                <a:spcPts val="300"/>
              </a:spcAft>
            </a:pPr>
            <a:endPar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9" name="Group 68">
            <a:extLst>
              <a:ext uri="{FF2B5EF4-FFF2-40B4-BE49-F238E27FC236}">
                <a16:creationId xmlns:a16="http://schemas.microsoft.com/office/drawing/2014/main" id="{BD6391C6-81D7-43AF-9D52-4B43765898F2}"/>
              </a:ext>
            </a:extLst>
          </p:cNvPr>
          <p:cNvGrpSpPr/>
          <p:nvPr/>
        </p:nvGrpSpPr>
        <p:grpSpPr>
          <a:xfrm>
            <a:off x="3636388" y="1668711"/>
            <a:ext cx="5113887" cy="3725983"/>
            <a:chOff x="3694054" y="981846"/>
            <a:chExt cx="5113887" cy="3725983"/>
          </a:xfrm>
        </p:grpSpPr>
        <p:cxnSp>
          <p:nvCxnSpPr>
            <p:cNvPr id="70" name="Straight Arrow Connector 69">
              <a:extLst>
                <a:ext uri="{FF2B5EF4-FFF2-40B4-BE49-F238E27FC236}">
                  <a16:creationId xmlns:a16="http://schemas.microsoft.com/office/drawing/2014/main" id="{AA95F6AA-6127-4B4A-B8B2-A1E7BFDF12AE}"/>
                </a:ext>
              </a:extLst>
            </p:cNvPr>
            <p:cNvCxnSpPr>
              <a:cxnSpLocks/>
              <a:endCxn id="160" idx="0"/>
            </p:cNvCxnSpPr>
            <p:nvPr/>
          </p:nvCxnSpPr>
          <p:spPr>
            <a:xfrm>
              <a:off x="4022230" y="3260841"/>
              <a:ext cx="0" cy="193446"/>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2E0969C0-85F9-439F-A145-AB5C427EF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3041" y="1091616"/>
              <a:ext cx="342300" cy="342300"/>
            </a:xfrm>
            <a:prstGeom prst="rect">
              <a:avLst/>
            </a:prstGeom>
          </p:spPr>
        </p:pic>
        <p:sp>
          <p:nvSpPr>
            <p:cNvPr id="113" name="Rectangle 112">
              <a:extLst>
                <a:ext uri="{FF2B5EF4-FFF2-40B4-BE49-F238E27FC236}">
                  <a16:creationId xmlns:a16="http://schemas.microsoft.com/office/drawing/2014/main" id="{0BD9C5B3-0E4C-4749-99F5-59E2AB327CEC}"/>
                </a:ext>
              </a:extLst>
            </p:cNvPr>
            <p:cNvSpPr/>
            <p:nvPr/>
          </p:nvSpPr>
          <p:spPr>
            <a:xfrm>
              <a:off x="6235792" y="1387890"/>
              <a:ext cx="671659" cy="273921"/>
            </a:xfrm>
            <a:prstGeom prst="rect">
              <a:avLst/>
            </a:prstGeom>
          </p:spPr>
          <p:txBody>
            <a:bodyPr wrap="none" lIns="0" tIns="27432" rIns="0" bIns="0">
              <a:spAutoFit/>
            </a:bodyPr>
            <a:lstStyle/>
            <a:p>
              <a:pPr algn="ctr"/>
              <a:r>
                <a:rPr lang="en-US" sz="800" dirty="0">
                  <a:solidFill>
                    <a:srgbClr val="000000"/>
                  </a:solidFill>
                  <a:latin typeface="+mj-lt"/>
                </a:rPr>
                <a:t>Hematopoietic</a:t>
              </a:r>
              <a:br>
                <a:rPr lang="en-US" sz="800" dirty="0">
                  <a:solidFill>
                    <a:srgbClr val="000000"/>
                  </a:solidFill>
                  <a:latin typeface="+mj-lt"/>
                </a:rPr>
              </a:br>
              <a:r>
                <a:rPr lang="en-US" sz="800" dirty="0">
                  <a:solidFill>
                    <a:srgbClr val="000000"/>
                  </a:solidFill>
                  <a:latin typeface="+mj-lt"/>
                </a:rPr>
                <a:t>stem cell</a:t>
              </a:r>
            </a:p>
          </p:txBody>
        </p:sp>
        <p:pic>
          <p:nvPicPr>
            <p:cNvPr id="114" name="Picture 113">
              <a:extLst>
                <a:ext uri="{FF2B5EF4-FFF2-40B4-BE49-F238E27FC236}">
                  <a16:creationId xmlns:a16="http://schemas.microsoft.com/office/drawing/2014/main" id="{13A0D202-BB21-440B-83AB-8A2ACEAA5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8242" y="4177137"/>
              <a:ext cx="292916" cy="292916"/>
            </a:xfrm>
            <a:prstGeom prst="rect">
              <a:avLst/>
            </a:prstGeom>
          </p:spPr>
        </p:pic>
        <p:pic>
          <p:nvPicPr>
            <p:cNvPr id="115" name="Picture 114">
              <a:extLst>
                <a:ext uri="{FF2B5EF4-FFF2-40B4-BE49-F238E27FC236}">
                  <a16:creationId xmlns:a16="http://schemas.microsoft.com/office/drawing/2014/main" id="{C731156E-0756-4D49-86DB-08F4B7C747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7536" y="4197845"/>
              <a:ext cx="246456" cy="246456"/>
            </a:xfrm>
            <a:prstGeom prst="rect">
              <a:avLst/>
            </a:prstGeom>
          </p:spPr>
        </p:pic>
        <p:pic>
          <p:nvPicPr>
            <p:cNvPr id="116" name="Picture 115">
              <a:extLst>
                <a:ext uri="{FF2B5EF4-FFF2-40B4-BE49-F238E27FC236}">
                  <a16:creationId xmlns:a16="http://schemas.microsoft.com/office/drawing/2014/main" id="{959F2FFD-53DC-42E7-9F70-EA59B12AA8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9605" y="4189518"/>
              <a:ext cx="246456" cy="246456"/>
            </a:xfrm>
            <a:prstGeom prst="rect">
              <a:avLst/>
            </a:prstGeom>
          </p:spPr>
        </p:pic>
        <p:grpSp>
          <p:nvGrpSpPr>
            <p:cNvPr id="117" name="Group 116">
              <a:extLst>
                <a:ext uri="{FF2B5EF4-FFF2-40B4-BE49-F238E27FC236}">
                  <a16:creationId xmlns:a16="http://schemas.microsoft.com/office/drawing/2014/main" id="{E28AF290-EF90-45C8-89D4-CF2521C80F8D}"/>
                </a:ext>
              </a:extLst>
            </p:cNvPr>
            <p:cNvGrpSpPr/>
            <p:nvPr/>
          </p:nvGrpSpPr>
          <p:grpSpPr>
            <a:xfrm>
              <a:off x="4579995" y="1990604"/>
              <a:ext cx="1293624" cy="428397"/>
              <a:chOff x="5335130" y="2392386"/>
              <a:chExt cx="1058939" cy="350679"/>
            </a:xfrm>
          </p:grpSpPr>
          <p:pic>
            <p:nvPicPr>
              <p:cNvPr id="187" name="Picture 186">
                <a:extLst>
                  <a:ext uri="{FF2B5EF4-FFF2-40B4-BE49-F238E27FC236}">
                    <a16:creationId xmlns:a16="http://schemas.microsoft.com/office/drawing/2014/main" id="{45AF1B97-F922-4A99-9B24-9A24BE564A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4503" y="2392386"/>
                <a:ext cx="262880" cy="262880"/>
              </a:xfrm>
              <a:prstGeom prst="rect">
                <a:avLst/>
              </a:prstGeom>
            </p:spPr>
          </p:pic>
          <p:sp>
            <p:nvSpPr>
              <p:cNvPr id="188" name="Rectangle 187">
                <a:extLst>
                  <a:ext uri="{FF2B5EF4-FFF2-40B4-BE49-F238E27FC236}">
                    <a16:creationId xmlns:a16="http://schemas.microsoft.com/office/drawing/2014/main" id="{76717B7E-75C8-47C8-B01E-0D075C01306F}"/>
                  </a:ext>
                </a:extLst>
              </p:cNvPr>
              <p:cNvSpPr/>
              <p:nvPr/>
            </p:nvSpPr>
            <p:spPr>
              <a:xfrm>
                <a:off x="5335130" y="2619614"/>
                <a:ext cx="1058939" cy="123451"/>
              </a:xfrm>
              <a:prstGeom prst="rect">
                <a:avLst/>
              </a:prstGeom>
            </p:spPr>
            <p:txBody>
              <a:bodyPr wrap="none" lIns="0" tIns="27432" rIns="0" bIns="0">
                <a:spAutoFit/>
              </a:bodyPr>
              <a:lstStyle/>
              <a:p>
                <a:pPr algn="ctr"/>
                <a:r>
                  <a:rPr lang="en-US" sz="800" dirty="0">
                    <a:solidFill>
                      <a:srgbClr val="000000"/>
                    </a:solidFill>
                    <a:latin typeface="+mj-lt"/>
                  </a:rPr>
                  <a:t>Common myeloid progenitor</a:t>
                </a:r>
              </a:p>
            </p:txBody>
          </p:sp>
        </p:grpSp>
        <p:grpSp>
          <p:nvGrpSpPr>
            <p:cNvPr id="118" name="Group 117">
              <a:extLst>
                <a:ext uri="{FF2B5EF4-FFF2-40B4-BE49-F238E27FC236}">
                  <a16:creationId xmlns:a16="http://schemas.microsoft.com/office/drawing/2014/main" id="{373FAE27-9703-4889-806F-8CC520E21317}"/>
                </a:ext>
              </a:extLst>
            </p:cNvPr>
            <p:cNvGrpSpPr/>
            <p:nvPr/>
          </p:nvGrpSpPr>
          <p:grpSpPr>
            <a:xfrm>
              <a:off x="7262275" y="2001033"/>
              <a:ext cx="1351331" cy="417968"/>
              <a:chOff x="7129387" y="2400923"/>
              <a:chExt cx="1106177" cy="342142"/>
            </a:xfrm>
          </p:grpSpPr>
          <p:pic>
            <p:nvPicPr>
              <p:cNvPr id="185" name="Picture 184">
                <a:extLst>
                  <a:ext uri="{FF2B5EF4-FFF2-40B4-BE49-F238E27FC236}">
                    <a16:creationId xmlns:a16="http://schemas.microsoft.com/office/drawing/2014/main" id="{423077EF-4744-4A56-BD23-92CEE59AE69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292"/>
              <a:stretch/>
            </p:blipFill>
            <p:spPr>
              <a:xfrm>
                <a:off x="7562591" y="2400923"/>
                <a:ext cx="248629" cy="262519"/>
              </a:xfrm>
              <a:prstGeom prst="rect">
                <a:avLst/>
              </a:prstGeom>
            </p:spPr>
          </p:pic>
          <p:sp>
            <p:nvSpPr>
              <p:cNvPr id="186" name="Rectangle 185">
                <a:extLst>
                  <a:ext uri="{FF2B5EF4-FFF2-40B4-BE49-F238E27FC236}">
                    <a16:creationId xmlns:a16="http://schemas.microsoft.com/office/drawing/2014/main" id="{F2C96E62-CBB8-4D94-B56F-074B798E799C}"/>
                  </a:ext>
                </a:extLst>
              </p:cNvPr>
              <p:cNvSpPr/>
              <p:nvPr/>
            </p:nvSpPr>
            <p:spPr>
              <a:xfrm>
                <a:off x="7129387" y="2619614"/>
                <a:ext cx="1106177" cy="123451"/>
              </a:xfrm>
              <a:prstGeom prst="rect">
                <a:avLst/>
              </a:prstGeom>
            </p:spPr>
            <p:txBody>
              <a:bodyPr wrap="none" lIns="0" tIns="27432" rIns="0" bIns="0">
                <a:spAutoFit/>
              </a:bodyPr>
              <a:lstStyle/>
              <a:p>
                <a:pPr algn="ctr"/>
                <a:r>
                  <a:rPr lang="en-US" sz="800" dirty="0">
                    <a:solidFill>
                      <a:srgbClr val="000000"/>
                    </a:solidFill>
                    <a:latin typeface="+mj-lt"/>
                  </a:rPr>
                  <a:t>Common lymphoid progenitor</a:t>
                </a:r>
              </a:p>
            </p:txBody>
          </p:sp>
        </p:grpSp>
        <p:sp>
          <p:nvSpPr>
            <p:cNvPr id="119" name="Rectangle 118">
              <a:extLst>
                <a:ext uri="{FF2B5EF4-FFF2-40B4-BE49-F238E27FC236}">
                  <a16:creationId xmlns:a16="http://schemas.microsoft.com/office/drawing/2014/main" id="{567A1CD8-E3CE-4EBB-9D2A-47B3366CCB0E}"/>
                </a:ext>
              </a:extLst>
            </p:cNvPr>
            <p:cNvSpPr/>
            <p:nvPr/>
          </p:nvSpPr>
          <p:spPr>
            <a:xfrm>
              <a:off x="5147609" y="4430160"/>
              <a:ext cx="222817" cy="273921"/>
            </a:xfrm>
            <a:prstGeom prst="rect">
              <a:avLst/>
            </a:prstGeom>
          </p:spPr>
          <p:txBody>
            <a:bodyPr wrap="none" lIns="0" tIns="27432" rIns="0" bIns="0">
              <a:spAutoFit/>
            </a:bodyPr>
            <a:lstStyle/>
            <a:p>
              <a:pPr algn="ctr"/>
              <a:r>
                <a:rPr lang="en-US" sz="800" dirty="0">
                  <a:solidFill>
                    <a:srgbClr val="000000"/>
                  </a:solidFill>
                  <a:latin typeface="+mj-lt"/>
                </a:rPr>
                <a:t>Mast</a:t>
              </a:r>
              <a:br>
                <a:rPr lang="en-US" sz="800" dirty="0">
                  <a:solidFill>
                    <a:srgbClr val="000000"/>
                  </a:solidFill>
                  <a:latin typeface="+mj-lt"/>
                </a:rPr>
              </a:br>
              <a:r>
                <a:rPr lang="en-US" sz="800" dirty="0">
                  <a:solidFill>
                    <a:srgbClr val="000000"/>
                  </a:solidFill>
                  <a:latin typeface="+mj-lt"/>
                </a:rPr>
                <a:t>cell</a:t>
              </a:r>
            </a:p>
          </p:txBody>
        </p:sp>
        <p:pic>
          <p:nvPicPr>
            <p:cNvPr id="122" name="Picture 121">
              <a:extLst>
                <a:ext uri="{FF2B5EF4-FFF2-40B4-BE49-F238E27FC236}">
                  <a16:creationId xmlns:a16="http://schemas.microsoft.com/office/drawing/2014/main" id="{59427000-F287-4553-B93E-471BA10DB8D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2211" b="-1"/>
            <a:stretch/>
          </p:blipFill>
          <p:spPr>
            <a:xfrm>
              <a:off x="6271489" y="2777428"/>
              <a:ext cx="339584" cy="298120"/>
            </a:xfrm>
            <a:prstGeom prst="rect">
              <a:avLst/>
            </a:prstGeom>
          </p:spPr>
        </p:pic>
        <p:sp>
          <p:nvSpPr>
            <p:cNvPr id="123" name="Rectangle 122">
              <a:extLst>
                <a:ext uri="{FF2B5EF4-FFF2-40B4-BE49-F238E27FC236}">
                  <a16:creationId xmlns:a16="http://schemas.microsoft.com/office/drawing/2014/main" id="{504237C1-8172-4BE0-A915-08EAA0E7AEA4}"/>
                </a:ext>
              </a:extLst>
            </p:cNvPr>
            <p:cNvSpPr/>
            <p:nvPr/>
          </p:nvSpPr>
          <p:spPr>
            <a:xfrm>
              <a:off x="6200553" y="3050223"/>
              <a:ext cx="492122" cy="150811"/>
            </a:xfrm>
            <a:prstGeom prst="rect">
              <a:avLst/>
            </a:prstGeom>
          </p:spPr>
          <p:txBody>
            <a:bodyPr wrap="none" lIns="0" tIns="27432" rIns="0" bIns="0">
              <a:spAutoFit/>
            </a:bodyPr>
            <a:lstStyle/>
            <a:p>
              <a:r>
                <a:rPr lang="en-US" sz="800" dirty="0">
                  <a:solidFill>
                    <a:srgbClr val="000000"/>
                  </a:solidFill>
                  <a:latin typeface="+mj-lt"/>
                </a:rPr>
                <a:t>Myeloblast</a:t>
              </a:r>
            </a:p>
          </p:txBody>
        </p:sp>
        <p:sp>
          <p:nvSpPr>
            <p:cNvPr id="124" name="Rectangle 123">
              <a:extLst>
                <a:ext uri="{FF2B5EF4-FFF2-40B4-BE49-F238E27FC236}">
                  <a16:creationId xmlns:a16="http://schemas.microsoft.com/office/drawing/2014/main" id="{A0B6BFD0-3E0F-4C99-898E-538D3C1093B6}"/>
                </a:ext>
              </a:extLst>
            </p:cNvPr>
            <p:cNvSpPr/>
            <p:nvPr/>
          </p:nvSpPr>
          <p:spPr>
            <a:xfrm>
              <a:off x="6146153" y="4441175"/>
              <a:ext cx="607539" cy="150811"/>
            </a:xfrm>
            <a:prstGeom prst="rect">
              <a:avLst/>
            </a:prstGeom>
          </p:spPr>
          <p:txBody>
            <a:bodyPr wrap="none" lIns="0" tIns="27432" rIns="0" bIns="0">
              <a:spAutoFit/>
            </a:bodyPr>
            <a:lstStyle/>
            <a:p>
              <a:pPr algn="ctr"/>
              <a:r>
                <a:rPr lang="en-US" sz="800" dirty="0">
                  <a:solidFill>
                    <a:srgbClr val="000000"/>
                  </a:solidFill>
                  <a:latin typeface="+mj-lt"/>
                </a:rPr>
                <a:t>Granulocytes</a:t>
              </a:r>
              <a:endParaRPr lang="en-US" sz="800" dirty="0">
                <a:latin typeface="+mj-lt"/>
              </a:endParaRPr>
            </a:p>
          </p:txBody>
        </p:sp>
        <p:grpSp>
          <p:nvGrpSpPr>
            <p:cNvPr id="125" name="Group 124">
              <a:extLst>
                <a:ext uri="{FF2B5EF4-FFF2-40B4-BE49-F238E27FC236}">
                  <a16:creationId xmlns:a16="http://schemas.microsoft.com/office/drawing/2014/main" id="{77095740-2C43-4A04-8187-22B8626C8EA1}"/>
                </a:ext>
              </a:extLst>
            </p:cNvPr>
            <p:cNvGrpSpPr/>
            <p:nvPr/>
          </p:nvGrpSpPr>
          <p:grpSpPr>
            <a:xfrm>
              <a:off x="5567353" y="4183581"/>
              <a:ext cx="447239" cy="408735"/>
              <a:chOff x="5673095" y="5309331"/>
              <a:chExt cx="366102" cy="334584"/>
            </a:xfrm>
          </p:grpSpPr>
          <p:pic>
            <p:nvPicPr>
              <p:cNvPr id="183" name="Picture 182">
                <a:extLst>
                  <a:ext uri="{FF2B5EF4-FFF2-40B4-BE49-F238E27FC236}">
                    <a16:creationId xmlns:a16="http://schemas.microsoft.com/office/drawing/2014/main" id="{C62825C8-4853-406B-B7F7-067838EC6E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36505" y="5309331"/>
                <a:ext cx="222672" cy="222672"/>
              </a:xfrm>
              <a:prstGeom prst="rect">
                <a:avLst/>
              </a:prstGeom>
            </p:spPr>
          </p:pic>
          <p:sp>
            <p:nvSpPr>
              <p:cNvPr id="184" name="Rectangle 183">
                <a:extLst>
                  <a:ext uri="{FF2B5EF4-FFF2-40B4-BE49-F238E27FC236}">
                    <a16:creationId xmlns:a16="http://schemas.microsoft.com/office/drawing/2014/main" id="{461C596C-2743-48E0-B788-E3A0BC7C6BBB}"/>
                  </a:ext>
                </a:extLst>
              </p:cNvPr>
              <p:cNvSpPr/>
              <p:nvPr/>
            </p:nvSpPr>
            <p:spPr>
              <a:xfrm>
                <a:off x="5673095" y="5520464"/>
                <a:ext cx="366102" cy="123451"/>
              </a:xfrm>
              <a:prstGeom prst="rect">
                <a:avLst/>
              </a:prstGeom>
            </p:spPr>
            <p:txBody>
              <a:bodyPr wrap="none" lIns="0" tIns="27432" rIns="0" bIns="0">
                <a:spAutoFit/>
              </a:bodyPr>
              <a:lstStyle/>
              <a:p>
                <a:pPr algn="ctr"/>
                <a:r>
                  <a:rPr lang="en-US" sz="800" dirty="0">
                    <a:solidFill>
                      <a:srgbClr val="000000"/>
                    </a:solidFill>
                    <a:latin typeface="+mj-lt"/>
                  </a:rPr>
                  <a:t>Monocyte</a:t>
                </a:r>
                <a:endParaRPr lang="en-US" sz="800" dirty="0">
                  <a:latin typeface="+mj-lt"/>
                </a:endParaRPr>
              </a:p>
            </p:txBody>
          </p:sp>
        </p:grpSp>
        <p:pic>
          <p:nvPicPr>
            <p:cNvPr id="129" name="Picture 128">
              <a:extLst>
                <a:ext uri="{FF2B5EF4-FFF2-40B4-BE49-F238E27FC236}">
                  <a16:creationId xmlns:a16="http://schemas.microsoft.com/office/drawing/2014/main" id="{12029A86-9DEB-4163-B540-FCB05A2D3D3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8250106" y="2801887"/>
              <a:ext cx="297156" cy="297156"/>
            </a:xfrm>
            <a:prstGeom prst="rect">
              <a:avLst/>
            </a:prstGeom>
          </p:spPr>
        </p:pic>
        <p:sp>
          <p:nvSpPr>
            <p:cNvPr id="130" name="Rectangle 129">
              <a:extLst>
                <a:ext uri="{FF2B5EF4-FFF2-40B4-BE49-F238E27FC236}">
                  <a16:creationId xmlns:a16="http://schemas.microsoft.com/office/drawing/2014/main" id="{B24F7A31-D71A-4E53-ABBB-C646403DCAE5}"/>
                </a:ext>
              </a:extLst>
            </p:cNvPr>
            <p:cNvSpPr/>
            <p:nvPr/>
          </p:nvSpPr>
          <p:spPr>
            <a:xfrm>
              <a:off x="8000221" y="3075066"/>
              <a:ext cx="807720" cy="397032"/>
            </a:xfrm>
            <a:prstGeom prst="rect">
              <a:avLst/>
            </a:prstGeom>
          </p:spPr>
          <p:txBody>
            <a:bodyPr wrap="square" lIns="0" tIns="27432" rIns="0" bIns="0">
              <a:spAutoFit/>
            </a:bodyPr>
            <a:lstStyle/>
            <a:p>
              <a:pPr algn="ctr"/>
              <a:r>
                <a:rPr lang="en-US" sz="800" dirty="0">
                  <a:solidFill>
                    <a:srgbClr val="000000"/>
                  </a:solidFill>
                  <a:latin typeface="+mj-lt"/>
                </a:rPr>
                <a:t>Natural </a:t>
              </a:r>
              <a:br>
                <a:rPr lang="en-US" sz="800" dirty="0">
                  <a:solidFill>
                    <a:srgbClr val="000000"/>
                  </a:solidFill>
                  <a:latin typeface="+mj-lt"/>
                </a:rPr>
              </a:br>
              <a:r>
                <a:rPr lang="en-US" sz="800" dirty="0">
                  <a:solidFill>
                    <a:srgbClr val="000000"/>
                  </a:solidFill>
                  <a:latin typeface="+mj-lt"/>
                </a:rPr>
                <a:t>killer cell</a:t>
              </a:r>
              <a:br>
                <a:rPr lang="en-US" sz="800" dirty="0">
                  <a:solidFill>
                    <a:srgbClr val="000000"/>
                  </a:solidFill>
                  <a:latin typeface="+mj-lt"/>
                </a:rPr>
              </a:br>
              <a:endParaRPr lang="en-US" sz="800" dirty="0">
                <a:solidFill>
                  <a:srgbClr val="000000"/>
                </a:solidFill>
                <a:latin typeface="+mj-lt"/>
              </a:endParaRPr>
            </a:p>
          </p:txBody>
        </p:sp>
        <p:pic>
          <p:nvPicPr>
            <p:cNvPr id="131" name="Picture 130">
              <a:extLst>
                <a:ext uri="{FF2B5EF4-FFF2-40B4-BE49-F238E27FC236}">
                  <a16:creationId xmlns:a16="http://schemas.microsoft.com/office/drawing/2014/main" id="{277AE1F5-9CCB-44F3-9E33-969E9C4F196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40806" y="2834786"/>
              <a:ext cx="298009" cy="298009"/>
            </a:xfrm>
            <a:prstGeom prst="rect">
              <a:avLst/>
            </a:prstGeom>
          </p:spPr>
        </p:pic>
        <p:sp>
          <p:nvSpPr>
            <p:cNvPr id="132" name="Rectangle 131">
              <a:extLst>
                <a:ext uri="{FF2B5EF4-FFF2-40B4-BE49-F238E27FC236}">
                  <a16:creationId xmlns:a16="http://schemas.microsoft.com/office/drawing/2014/main" id="{20692C47-828B-4D5C-A101-81533A0DF927}"/>
                </a:ext>
              </a:extLst>
            </p:cNvPr>
            <p:cNvSpPr/>
            <p:nvPr/>
          </p:nvSpPr>
          <p:spPr>
            <a:xfrm>
              <a:off x="7196763" y="3075066"/>
              <a:ext cx="585097" cy="150811"/>
            </a:xfrm>
            <a:prstGeom prst="rect">
              <a:avLst/>
            </a:prstGeom>
          </p:spPr>
          <p:txBody>
            <a:bodyPr wrap="none" lIns="0" tIns="27432" rIns="0" bIns="0">
              <a:spAutoFit/>
            </a:bodyPr>
            <a:lstStyle/>
            <a:p>
              <a:pPr algn="ctr"/>
              <a:r>
                <a:rPr lang="en-US" sz="800" dirty="0">
                  <a:solidFill>
                    <a:srgbClr val="000000"/>
                  </a:solidFill>
                  <a:latin typeface="+mj-lt"/>
                </a:rPr>
                <a:t>Lymphoblast</a:t>
              </a:r>
            </a:p>
          </p:txBody>
        </p:sp>
        <p:grpSp>
          <p:nvGrpSpPr>
            <p:cNvPr id="133" name="Group 132">
              <a:extLst>
                <a:ext uri="{FF2B5EF4-FFF2-40B4-BE49-F238E27FC236}">
                  <a16:creationId xmlns:a16="http://schemas.microsoft.com/office/drawing/2014/main" id="{0722135B-0599-4710-BFD0-81876F5BB7DD}"/>
                </a:ext>
              </a:extLst>
            </p:cNvPr>
            <p:cNvGrpSpPr/>
            <p:nvPr/>
          </p:nvGrpSpPr>
          <p:grpSpPr>
            <a:xfrm>
              <a:off x="7600727" y="4204164"/>
              <a:ext cx="525785" cy="389865"/>
              <a:chOff x="8115122" y="4260596"/>
              <a:chExt cx="430399" cy="319137"/>
            </a:xfrm>
          </p:grpSpPr>
          <p:pic>
            <p:nvPicPr>
              <p:cNvPr id="181" name="Picture 180">
                <a:extLst>
                  <a:ext uri="{FF2B5EF4-FFF2-40B4-BE49-F238E27FC236}">
                    <a16:creationId xmlns:a16="http://schemas.microsoft.com/office/drawing/2014/main" id="{1FFE9712-8505-415D-AB31-E3AC36B38DB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69338" y="4260596"/>
                <a:ext cx="321965" cy="214643"/>
              </a:xfrm>
              <a:prstGeom prst="rect">
                <a:avLst/>
              </a:prstGeom>
            </p:spPr>
          </p:pic>
          <p:sp>
            <p:nvSpPr>
              <p:cNvPr id="182" name="Rectangle 181">
                <a:extLst>
                  <a:ext uri="{FF2B5EF4-FFF2-40B4-BE49-F238E27FC236}">
                    <a16:creationId xmlns:a16="http://schemas.microsoft.com/office/drawing/2014/main" id="{2DDD760B-D34E-40FF-A19D-4063AD8D254D}"/>
                  </a:ext>
                </a:extLst>
              </p:cNvPr>
              <p:cNvSpPr/>
              <p:nvPr/>
            </p:nvSpPr>
            <p:spPr>
              <a:xfrm>
                <a:off x="8115122" y="4456282"/>
                <a:ext cx="430399" cy="123451"/>
              </a:xfrm>
              <a:prstGeom prst="rect">
                <a:avLst/>
              </a:prstGeom>
            </p:spPr>
            <p:txBody>
              <a:bodyPr wrap="none" lIns="0" tIns="27432" rIns="0" bIns="0">
                <a:spAutoFit/>
              </a:bodyPr>
              <a:lstStyle/>
              <a:p>
                <a:pPr algn="ctr"/>
                <a:r>
                  <a:rPr lang="en-US" sz="800" dirty="0">
                    <a:solidFill>
                      <a:srgbClr val="000000"/>
                    </a:solidFill>
                    <a:latin typeface="+mj-lt"/>
                  </a:rPr>
                  <a:t>Plasma cell</a:t>
                </a:r>
              </a:p>
            </p:txBody>
          </p:sp>
        </p:grpSp>
        <p:sp>
          <p:nvSpPr>
            <p:cNvPr id="134" name="Rectangle 133">
              <a:extLst>
                <a:ext uri="{FF2B5EF4-FFF2-40B4-BE49-F238E27FC236}">
                  <a16:creationId xmlns:a16="http://schemas.microsoft.com/office/drawing/2014/main" id="{4EB6FFC8-316D-4ACD-9EBB-A242CA7D2DD1}"/>
                </a:ext>
              </a:extLst>
            </p:cNvPr>
            <p:cNvSpPr/>
            <p:nvPr/>
          </p:nvSpPr>
          <p:spPr>
            <a:xfrm>
              <a:off x="3776652" y="4448389"/>
              <a:ext cx="424796" cy="150811"/>
            </a:xfrm>
            <a:prstGeom prst="rect">
              <a:avLst/>
            </a:prstGeom>
          </p:spPr>
          <p:txBody>
            <a:bodyPr wrap="none" lIns="0" tIns="27432" rIns="0" bIns="0">
              <a:spAutoFit/>
            </a:bodyPr>
            <a:lstStyle/>
            <a:p>
              <a:pPr algn="ctr"/>
              <a:r>
                <a:rPr lang="en-US" sz="800" dirty="0">
                  <a:solidFill>
                    <a:srgbClr val="000000"/>
                  </a:solidFill>
                  <a:latin typeface="+mj-lt"/>
                </a:rPr>
                <a:t> Platelets</a:t>
              </a:r>
            </a:p>
          </p:txBody>
        </p:sp>
        <p:pic>
          <p:nvPicPr>
            <p:cNvPr id="135" name="Picture 134">
              <a:extLst>
                <a:ext uri="{FF2B5EF4-FFF2-40B4-BE49-F238E27FC236}">
                  <a16:creationId xmlns:a16="http://schemas.microsoft.com/office/drawing/2014/main" id="{EBFA6CAE-282E-463F-AFC5-78C472DA0F7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6399002">
              <a:off x="3806604" y="4132423"/>
              <a:ext cx="371244" cy="371244"/>
            </a:xfrm>
            <a:prstGeom prst="rect">
              <a:avLst/>
            </a:prstGeom>
          </p:spPr>
        </p:pic>
        <p:grpSp>
          <p:nvGrpSpPr>
            <p:cNvPr id="136" name="Group 135">
              <a:extLst>
                <a:ext uri="{FF2B5EF4-FFF2-40B4-BE49-F238E27FC236}">
                  <a16:creationId xmlns:a16="http://schemas.microsoft.com/office/drawing/2014/main" id="{97063F0D-BF40-4EB8-BFF4-978EACCAA70E}"/>
                </a:ext>
              </a:extLst>
            </p:cNvPr>
            <p:cNvGrpSpPr/>
            <p:nvPr/>
          </p:nvGrpSpPr>
          <p:grpSpPr>
            <a:xfrm>
              <a:off x="4553195" y="4219287"/>
              <a:ext cx="500137" cy="488542"/>
              <a:chOff x="5399443" y="3116835"/>
              <a:chExt cx="409404" cy="399912"/>
            </a:xfrm>
          </p:grpSpPr>
          <p:sp>
            <p:nvSpPr>
              <p:cNvPr id="177" name="Rectangle 176">
                <a:extLst>
                  <a:ext uri="{FF2B5EF4-FFF2-40B4-BE49-F238E27FC236}">
                    <a16:creationId xmlns:a16="http://schemas.microsoft.com/office/drawing/2014/main" id="{4A61B996-AA43-4790-A3B2-D921AE9A084D}"/>
                  </a:ext>
                </a:extLst>
              </p:cNvPr>
              <p:cNvSpPr/>
              <p:nvPr/>
            </p:nvSpPr>
            <p:spPr>
              <a:xfrm>
                <a:off x="5399443" y="3292520"/>
                <a:ext cx="409404" cy="224227"/>
              </a:xfrm>
              <a:prstGeom prst="rect">
                <a:avLst/>
              </a:prstGeom>
            </p:spPr>
            <p:txBody>
              <a:bodyPr wrap="none" lIns="0" tIns="27432" rIns="0" bIns="0">
                <a:spAutoFit/>
              </a:bodyPr>
              <a:lstStyle/>
              <a:p>
                <a:pPr algn="ctr"/>
                <a:r>
                  <a:rPr lang="en-US" sz="800" dirty="0">
                    <a:solidFill>
                      <a:srgbClr val="000000"/>
                    </a:solidFill>
                    <a:latin typeface="+mj-lt"/>
                  </a:rPr>
                  <a:t>Red blood </a:t>
                </a:r>
                <a:br>
                  <a:rPr lang="en-US" sz="800" dirty="0">
                    <a:solidFill>
                      <a:srgbClr val="000000"/>
                    </a:solidFill>
                    <a:latin typeface="+mj-lt"/>
                  </a:rPr>
                </a:br>
                <a:r>
                  <a:rPr lang="en-US" sz="800" dirty="0">
                    <a:solidFill>
                      <a:srgbClr val="000000"/>
                    </a:solidFill>
                    <a:latin typeface="+mj-lt"/>
                  </a:rPr>
                  <a:t>cells</a:t>
                </a:r>
              </a:p>
            </p:txBody>
          </p:sp>
          <p:grpSp>
            <p:nvGrpSpPr>
              <p:cNvPr id="178" name="Group 177">
                <a:extLst>
                  <a:ext uri="{FF2B5EF4-FFF2-40B4-BE49-F238E27FC236}">
                    <a16:creationId xmlns:a16="http://schemas.microsoft.com/office/drawing/2014/main" id="{26C1BB21-0779-4D4E-9104-3BC8607E5E10}"/>
                  </a:ext>
                </a:extLst>
              </p:cNvPr>
              <p:cNvGrpSpPr/>
              <p:nvPr/>
            </p:nvGrpSpPr>
            <p:grpSpPr>
              <a:xfrm>
                <a:off x="5453216" y="3116835"/>
                <a:ext cx="301858" cy="158994"/>
                <a:chOff x="2079776" y="4064258"/>
                <a:chExt cx="451493" cy="237809"/>
              </a:xfrm>
            </p:grpSpPr>
            <p:pic>
              <p:nvPicPr>
                <p:cNvPr id="179" name="Picture 178">
                  <a:extLst>
                    <a:ext uri="{FF2B5EF4-FFF2-40B4-BE49-F238E27FC236}">
                      <a16:creationId xmlns:a16="http://schemas.microsoft.com/office/drawing/2014/main" id="{74A54953-8E9F-4BFF-B0A8-B856CD0302B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79776" y="4072294"/>
                  <a:ext cx="225274" cy="219266"/>
                </a:xfrm>
                <a:prstGeom prst="rect">
                  <a:avLst/>
                </a:prstGeom>
              </p:spPr>
            </p:pic>
            <p:pic>
              <p:nvPicPr>
                <p:cNvPr id="180" name="Picture 179">
                  <a:extLst>
                    <a:ext uri="{FF2B5EF4-FFF2-40B4-BE49-F238E27FC236}">
                      <a16:creationId xmlns:a16="http://schemas.microsoft.com/office/drawing/2014/main" id="{343CC333-473B-4585-8834-2003CF111FD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86946" y="4064258"/>
                  <a:ext cx="244323" cy="237809"/>
                </a:xfrm>
                <a:prstGeom prst="rect">
                  <a:avLst/>
                </a:prstGeom>
              </p:spPr>
            </p:pic>
          </p:grpSp>
        </p:grpSp>
        <p:cxnSp>
          <p:nvCxnSpPr>
            <p:cNvPr id="142" name="Straight Arrow Connector 141">
              <a:extLst>
                <a:ext uri="{FF2B5EF4-FFF2-40B4-BE49-F238E27FC236}">
                  <a16:creationId xmlns:a16="http://schemas.microsoft.com/office/drawing/2014/main" id="{5258AB56-066C-4EC1-BDDF-7013DA780ED1}"/>
                </a:ext>
              </a:extLst>
            </p:cNvPr>
            <p:cNvCxnSpPr>
              <a:cxnSpLocks/>
            </p:cNvCxnSpPr>
            <p:nvPr/>
          </p:nvCxnSpPr>
          <p:spPr>
            <a:xfrm>
              <a:off x="6449458" y="3264573"/>
              <a:ext cx="0" cy="654718"/>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144" name="Picture 143">
              <a:extLst>
                <a:ext uri="{FF2B5EF4-FFF2-40B4-BE49-F238E27FC236}">
                  <a16:creationId xmlns:a16="http://schemas.microsoft.com/office/drawing/2014/main" id="{1A7E39B1-403B-477B-9BF9-1948F61BF27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727474" y="3519312"/>
              <a:ext cx="298735" cy="298734"/>
            </a:xfrm>
            <a:prstGeom prst="rect">
              <a:avLst/>
            </a:prstGeom>
          </p:spPr>
        </p:pic>
        <p:pic>
          <p:nvPicPr>
            <p:cNvPr id="145" name="Picture 144">
              <a:extLst>
                <a:ext uri="{FF2B5EF4-FFF2-40B4-BE49-F238E27FC236}">
                  <a16:creationId xmlns:a16="http://schemas.microsoft.com/office/drawing/2014/main" id="{CE571C5A-0648-4343-A689-FED08371039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045371" y="3519312"/>
              <a:ext cx="301938" cy="301937"/>
            </a:xfrm>
            <a:prstGeom prst="rect">
              <a:avLst/>
            </a:prstGeom>
          </p:spPr>
        </p:pic>
        <p:sp>
          <p:nvSpPr>
            <p:cNvPr id="148" name="Rectangle 147">
              <a:extLst>
                <a:ext uri="{FF2B5EF4-FFF2-40B4-BE49-F238E27FC236}">
                  <a16:creationId xmlns:a16="http://schemas.microsoft.com/office/drawing/2014/main" id="{B70E6614-4428-4E4F-8C34-EDE4CD96570B}"/>
                </a:ext>
              </a:extLst>
            </p:cNvPr>
            <p:cNvSpPr/>
            <p:nvPr/>
          </p:nvSpPr>
          <p:spPr>
            <a:xfrm>
              <a:off x="6890167" y="3772655"/>
              <a:ext cx="612348" cy="150811"/>
            </a:xfrm>
            <a:prstGeom prst="rect">
              <a:avLst/>
            </a:prstGeom>
          </p:spPr>
          <p:txBody>
            <a:bodyPr wrap="none" lIns="0" tIns="27432" rIns="0" bIns="0">
              <a:spAutoFit/>
            </a:bodyPr>
            <a:lstStyle/>
            <a:p>
              <a:pPr algn="ctr"/>
              <a:r>
                <a:rPr lang="en-US" sz="800" dirty="0">
                  <a:solidFill>
                    <a:srgbClr val="000000"/>
                  </a:solidFill>
                  <a:latin typeface="+mj-lt"/>
                </a:rPr>
                <a:t>T lymphocyte</a:t>
              </a:r>
              <a:endParaRPr lang="en-US" sz="800" dirty="0">
                <a:latin typeface="+mj-lt"/>
              </a:endParaRPr>
            </a:p>
          </p:txBody>
        </p:sp>
        <p:sp>
          <p:nvSpPr>
            <p:cNvPr id="150" name="Rectangle 149">
              <a:extLst>
                <a:ext uri="{FF2B5EF4-FFF2-40B4-BE49-F238E27FC236}">
                  <a16:creationId xmlns:a16="http://schemas.microsoft.com/office/drawing/2014/main" id="{727CEDC9-CE76-499C-B814-F7A634E4EB78}"/>
                </a:ext>
              </a:extLst>
            </p:cNvPr>
            <p:cNvSpPr/>
            <p:nvPr/>
          </p:nvSpPr>
          <p:spPr>
            <a:xfrm>
              <a:off x="7563727" y="3772655"/>
              <a:ext cx="618761" cy="150811"/>
            </a:xfrm>
            <a:prstGeom prst="rect">
              <a:avLst/>
            </a:prstGeom>
          </p:spPr>
          <p:txBody>
            <a:bodyPr wrap="none" lIns="0" tIns="27432" rIns="0" bIns="0">
              <a:spAutoFit/>
            </a:bodyPr>
            <a:lstStyle/>
            <a:p>
              <a:pPr algn="ctr"/>
              <a:r>
                <a:rPr lang="en-US" sz="800" dirty="0">
                  <a:solidFill>
                    <a:srgbClr val="000000"/>
                  </a:solidFill>
                  <a:latin typeface="+mj-lt"/>
                </a:rPr>
                <a:t>B lymphocyte</a:t>
              </a:r>
              <a:endParaRPr lang="en-US" sz="800" dirty="0">
                <a:latin typeface="+mj-lt"/>
              </a:endParaRPr>
            </a:p>
          </p:txBody>
        </p:sp>
        <p:cxnSp>
          <p:nvCxnSpPr>
            <p:cNvPr id="151" name="Connector: Elbow 117">
              <a:extLst>
                <a:ext uri="{FF2B5EF4-FFF2-40B4-BE49-F238E27FC236}">
                  <a16:creationId xmlns:a16="http://schemas.microsoft.com/office/drawing/2014/main" id="{206EAA7B-BE08-4940-B0A8-5740FBA76732}"/>
                </a:ext>
              </a:extLst>
            </p:cNvPr>
            <p:cNvCxnSpPr>
              <a:cxnSpLocks/>
            </p:cNvCxnSpPr>
            <p:nvPr/>
          </p:nvCxnSpPr>
          <p:spPr>
            <a:xfrm rot="5400000" flipH="1" flipV="1">
              <a:off x="7526818" y="3181278"/>
              <a:ext cx="1450" cy="672153"/>
            </a:xfrm>
            <a:prstGeom prst="bentConnector3">
              <a:avLst>
                <a:gd name="adj1" fmla="val 16044987"/>
              </a:avLst>
            </a:prstGeom>
            <a:ln w="9525">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B4A3105-46E1-4801-B777-AA481E833753}"/>
                </a:ext>
              </a:extLst>
            </p:cNvPr>
            <p:cNvCxnSpPr>
              <a:cxnSpLocks/>
            </p:cNvCxnSpPr>
            <p:nvPr/>
          </p:nvCxnSpPr>
          <p:spPr>
            <a:xfrm>
              <a:off x="5782834" y="3264573"/>
              <a:ext cx="0" cy="885708"/>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7D6AEEBA-D73D-4B2D-B489-73614FF77167}"/>
                </a:ext>
              </a:extLst>
            </p:cNvPr>
            <p:cNvCxnSpPr>
              <a:cxnSpLocks/>
              <a:stCxn id="164" idx="0"/>
              <a:endCxn id="122" idx="0"/>
            </p:cNvCxnSpPr>
            <p:nvPr/>
          </p:nvCxnSpPr>
          <p:spPr>
            <a:xfrm rot="5400000" flipH="1" flipV="1">
              <a:off x="5215314" y="1581479"/>
              <a:ext cx="30018" cy="2421916"/>
            </a:xfrm>
            <a:prstGeom prst="bentConnector3">
              <a:avLst>
                <a:gd name="adj1" fmla="val 1030327"/>
              </a:avLst>
            </a:prstGeom>
            <a:ln w="9525">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27466B4-6393-4808-AFD5-683F61B3EE6C}"/>
                </a:ext>
              </a:extLst>
            </p:cNvPr>
            <p:cNvCxnSpPr>
              <a:cxnSpLocks/>
            </p:cNvCxnSpPr>
            <p:nvPr/>
          </p:nvCxnSpPr>
          <p:spPr>
            <a:xfrm>
              <a:off x="5780827" y="2501727"/>
              <a:ext cx="0" cy="264669"/>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5DA6CA0-1425-43BE-B37A-40B028C37AE5}"/>
                </a:ext>
              </a:extLst>
            </p:cNvPr>
            <p:cNvCxnSpPr>
              <a:cxnSpLocks/>
            </p:cNvCxnSpPr>
            <p:nvPr/>
          </p:nvCxnSpPr>
          <p:spPr>
            <a:xfrm>
              <a:off x="5244341" y="2497693"/>
              <a:ext cx="0" cy="1669637"/>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6" name="Connector: Elbow 117">
              <a:extLst>
                <a:ext uri="{FF2B5EF4-FFF2-40B4-BE49-F238E27FC236}">
                  <a16:creationId xmlns:a16="http://schemas.microsoft.com/office/drawing/2014/main" id="{59461B93-58EF-48BB-9730-25EE1DA181E1}"/>
                </a:ext>
              </a:extLst>
            </p:cNvPr>
            <p:cNvCxnSpPr>
              <a:cxnSpLocks/>
            </p:cNvCxnSpPr>
            <p:nvPr/>
          </p:nvCxnSpPr>
          <p:spPr>
            <a:xfrm rot="5400000" flipH="1" flipV="1">
              <a:off x="7937216" y="2352444"/>
              <a:ext cx="1450" cy="893642"/>
            </a:xfrm>
            <a:prstGeom prst="bentConnector3">
              <a:avLst>
                <a:gd name="adj1" fmla="val 21547430"/>
              </a:avLst>
            </a:prstGeom>
            <a:ln w="9525">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7" name="Connector: Elbow 117">
              <a:extLst>
                <a:ext uri="{FF2B5EF4-FFF2-40B4-BE49-F238E27FC236}">
                  <a16:creationId xmlns:a16="http://schemas.microsoft.com/office/drawing/2014/main" id="{C1341B7F-0E46-41A3-8226-544C9097295E}"/>
                </a:ext>
              </a:extLst>
            </p:cNvPr>
            <p:cNvCxnSpPr>
              <a:cxnSpLocks/>
              <a:stCxn id="187" idx="0"/>
              <a:endCxn id="185" idx="0"/>
            </p:cNvCxnSpPr>
            <p:nvPr/>
          </p:nvCxnSpPr>
          <p:spPr>
            <a:xfrm rot="16200000" flipH="1">
              <a:off x="6574577" y="632258"/>
              <a:ext cx="10429" cy="2727122"/>
            </a:xfrm>
            <a:prstGeom prst="bentConnector3">
              <a:avLst>
                <a:gd name="adj1" fmla="val -2677756"/>
              </a:avLst>
            </a:prstGeom>
            <a:ln w="9525">
              <a:solidFill>
                <a:schemeClr val="tx2">
                  <a:lumMod val="40000"/>
                  <a:lumOff val="6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FDCB66F6-E470-4AE6-A42D-02F536C7AD97}"/>
                </a:ext>
              </a:extLst>
            </p:cNvPr>
            <p:cNvCxnSpPr>
              <a:cxnSpLocks/>
            </p:cNvCxnSpPr>
            <p:nvPr/>
          </p:nvCxnSpPr>
          <p:spPr>
            <a:xfrm>
              <a:off x="7873507" y="3951010"/>
              <a:ext cx="0" cy="226127"/>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A8378712-A468-44C1-91FF-D86E2C00CA5B}"/>
                </a:ext>
              </a:extLst>
            </p:cNvPr>
            <p:cNvSpPr/>
            <p:nvPr/>
          </p:nvSpPr>
          <p:spPr>
            <a:xfrm>
              <a:off x="3697297" y="3050223"/>
              <a:ext cx="727763" cy="150811"/>
            </a:xfrm>
            <a:prstGeom prst="rect">
              <a:avLst/>
            </a:prstGeom>
          </p:spPr>
          <p:txBody>
            <a:bodyPr wrap="none" lIns="0" tIns="27432" rIns="0" bIns="0">
              <a:spAutoFit/>
            </a:bodyPr>
            <a:lstStyle/>
            <a:p>
              <a:r>
                <a:rPr lang="en-US" sz="800" dirty="0">
                  <a:solidFill>
                    <a:srgbClr val="000000"/>
                  </a:solidFill>
                  <a:latin typeface="+mj-lt"/>
                </a:rPr>
                <a:t>Megakaryoblast</a:t>
              </a:r>
            </a:p>
          </p:txBody>
        </p:sp>
        <p:pic>
          <p:nvPicPr>
            <p:cNvPr id="160" name="Picture 159">
              <a:extLst>
                <a:ext uri="{FF2B5EF4-FFF2-40B4-BE49-F238E27FC236}">
                  <a16:creationId xmlns:a16="http://schemas.microsoft.com/office/drawing/2014/main" id="{16151C9F-176D-4686-9877-08C6D7012DC0}"/>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b="16881"/>
            <a:stretch/>
          </p:blipFill>
          <p:spPr>
            <a:xfrm>
              <a:off x="3835938" y="3454287"/>
              <a:ext cx="372583" cy="309684"/>
            </a:xfrm>
            <a:prstGeom prst="rect">
              <a:avLst/>
            </a:prstGeom>
          </p:spPr>
        </p:pic>
        <p:sp>
          <p:nvSpPr>
            <p:cNvPr id="161" name="Rectangle 160">
              <a:extLst>
                <a:ext uri="{FF2B5EF4-FFF2-40B4-BE49-F238E27FC236}">
                  <a16:creationId xmlns:a16="http://schemas.microsoft.com/office/drawing/2014/main" id="{4E3A0209-BA3E-42AB-B9B8-54C637BCB2DB}"/>
                </a:ext>
              </a:extLst>
            </p:cNvPr>
            <p:cNvSpPr/>
            <p:nvPr/>
          </p:nvSpPr>
          <p:spPr>
            <a:xfrm>
              <a:off x="3694054" y="3745720"/>
              <a:ext cx="727763" cy="150811"/>
            </a:xfrm>
            <a:prstGeom prst="rect">
              <a:avLst/>
            </a:prstGeom>
          </p:spPr>
          <p:txBody>
            <a:bodyPr wrap="none" lIns="0" tIns="27432" rIns="0" bIns="0">
              <a:spAutoFit/>
            </a:bodyPr>
            <a:lstStyle/>
            <a:p>
              <a:r>
                <a:rPr lang="en-US" sz="800" dirty="0">
                  <a:solidFill>
                    <a:srgbClr val="000000"/>
                  </a:solidFill>
                  <a:latin typeface="+mj-lt"/>
                </a:rPr>
                <a:t>Megakaryoblast</a:t>
              </a:r>
            </a:p>
          </p:txBody>
        </p:sp>
        <p:cxnSp>
          <p:nvCxnSpPr>
            <p:cNvPr id="162" name="Straight Arrow Connector 161">
              <a:extLst>
                <a:ext uri="{FF2B5EF4-FFF2-40B4-BE49-F238E27FC236}">
                  <a16:creationId xmlns:a16="http://schemas.microsoft.com/office/drawing/2014/main" id="{0CE628EC-05D9-4A12-BFA5-F0257C300418}"/>
                </a:ext>
              </a:extLst>
            </p:cNvPr>
            <p:cNvCxnSpPr>
              <a:cxnSpLocks/>
            </p:cNvCxnSpPr>
            <p:nvPr/>
          </p:nvCxnSpPr>
          <p:spPr>
            <a:xfrm>
              <a:off x="4807057" y="2501727"/>
              <a:ext cx="0" cy="264669"/>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C6124C51-8E6F-44B0-A4A0-4A95D61C0699}"/>
                </a:ext>
              </a:extLst>
            </p:cNvPr>
            <p:cNvSpPr/>
            <p:nvPr/>
          </p:nvSpPr>
          <p:spPr>
            <a:xfrm>
              <a:off x="4499023" y="3050223"/>
              <a:ext cx="698909" cy="150811"/>
            </a:xfrm>
            <a:prstGeom prst="rect">
              <a:avLst/>
            </a:prstGeom>
          </p:spPr>
          <p:txBody>
            <a:bodyPr wrap="none" lIns="0" tIns="27432" rIns="0" bIns="0">
              <a:spAutoFit/>
            </a:bodyPr>
            <a:lstStyle/>
            <a:p>
              <a:r>
                <a:rPr lang="en-US" sz="800" dirty="0">
                  <a:solidFill>
                    <a:srgbClr val="000000"/>
                  </a:solidFill>
                  <a:latin typeface="+mj-lt"/>
                </a:rPr>
                <a:t>Proerythroblast</a:t>
              </a:r>
            </a:p>
          </p:txBody>
        </p:sp>
        <p:pic>
          <p:nvPicPr>
            <p:cNvPr id="164" name="Picture 163">
              <a:extLst>
                <a:ext uri="{FF2B5EF4-FFF2-40B4-BE49-F238E27FC236}">
                  <a16:creationId xmlns:a16="http://schemas.microsoft.com/office/drawing/2014/main" id="{C130BD31-1495-408F-A980-DEEEE9B6383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70360" y="2807446"/>
              <a:ext cx="298009" cy="298009"/>
            </a:xfrm>
            <a:prstGeom prst="rect">
              <a:avLst/>
            </a:prstGeom>
          </p:spPr>
        </p:pic>
        <p:cxnSp>
          <p:nvCxnSpPr>
            <p:cNvPr id="165" name="Straight Arrow Connector 164">
              <a:extLst>
                <a:ext uri="{FF2B5EF4-FFF2-40B4-BE49-F238E27FC236}">
                  <a16:creationId xmlns:a16="http://schemas.microsoft.com/office/drawing/2014/main" id="{EBBC859D-08B0-41E0-8943-DC69A232828A}"/>
                </a:ext>
              </a:extLst>
            </p:cNvPr>
            <p:cNvCxnSpPr>
              <a:cxnSpLocks/>
            </p:cNvCxnSpPr>
            <p:nvPr/>
          </p:nvCxnSpPr>
          <p:spPr>
            <a:xfrm>
              <a:off x="4807057" y="3225934"/>
              <a:ext cx="0" cy="211804"/>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6780006-F6BB-4218-BCBE-87F866EC72A1}"/>
                </a:ext>
              </a:extLst>
            </p:cNvPr>
            <p:cNvSpPr/>
            <p:nvPr/>
          </p:nvSpPr>
          <p:spPr>
            <a:xfrm>
              <a:off x="4551285" y="3741962"/>
              <a:ext cx="561051" cy="150811"/>
            </a:xfrm>
            <a:prstGeom prst="rect">
              <a:avLst/>
            </a:prstGeom>
          </p:spPr>
          <p:txBody>
            <a:bodyPr wrap="none" lIns="0" tIns="27432" rIns="0" bIns="0">
              <a:spAutoFit/>
            </a:bodyPr>
            <a:lstStyle/>
            <a:p>
              <a:r>
                <a:rPr lang="en-US" sz="800" dirty="0">
                  <a:solidFill>
                    <a:srgbClr val="000000"/>
                  </a:solidFill>
                  <a:latin typeface="+mj-lt"/>
                </a:rPr>
                <a:t>Reticulocyte</a:t>
              </a:r>
            </a:p>
          </p:txBody>
        </p:sp>
        <p:pic>
          <p:nvPicPr>
            <p:cNvPr id="168" name="Picture 167">
              <a:extLst>
                <a:ext uri="{FF2B5EF4-FFF2-40B4-BE49-F238E27FC236}">
                  <a16:creationId xmlns:a16="http://schemas.microsoft.com/office/drawing/2014/main" id="{D32FBC49-8826-4EBF-9EEE-5167304ED5E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67485" y="3492844"/>
              <a:ext cx="282315" cy="274787"/>
            </a:xfrm>
            <a:prstGeom prst="rect">
              <a:avLst/>
            </a:prstGeom>
          </p:spPr>
        </p:pic>
        <p:cxnSp>
          <p:nvCxnSpPr>
            <p:cNvPr id="169" name="Straight Arrow Connector 168">
              <a:extLst>
                <a:ext uri="{FF2B5EF4-FFF2-40B4-BE49-F238E27FC236}">
                  <a16:creationId xmlns:a16="http://schemas.microsoft.com/office/drawing/2014/main" id="{4299C77A-889F-4047-8AF7-A60FD77287F0}"/>
                </a:ext>
              </a:extLst>
            </p:cNvPr>
            <p:cNvCxnSpPr>
              <a:cxnSpLocks/>
            </p:cNvCxnSpPr>
            <p:nvPr/>
          </p:nvCxnSpPr>
          <p:spPr>
            <a:xfrm>
              <a:off x="4024443" y="3948450"/>
              <a:ext cx="0" cy="193446"/>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A721A4F-6C7A-4DD1-A5A3-9E7F0FF17E82}"/>
                </a:ext>
              </a:extLst>
            </p:cNvPr>
            <p:cNvCxnSpPr>
              <a:cxnSpLocks/>
            </p:cNvCxnSpPr>
            <p:nvPr/>
          </p:nvCxnSpPr>
          <p:spPr>
            <a:xfrm>
              <a:off x="4809270" y="3938477"/>
              <a:ext cx="0" cy="211804"/>
            </a:xfrm>
            <a:prstGeom prst="straightConnector1">
              <a:avLst/>
            </a:prstGeom>
            <a:ln w="9525">
              <a:solidFill>
                <a:schemeClr val="tx2">
                  <a:lumMod val="40000"/>
                  <a:lumOff val="6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E98FB6CA-21A5-40A2-B8DF-634C040BD11D}"/>
                </a:ext>
              </a:extLst>
            </p:cNvPr>
            <p:cNvSpPr/>
            <p:nvPr/>
          </p:nvSpPr>
          <p:spPr>
            <a:xfrm>
              <a:off x="5520361" y="3050223"/>
              <a:ext cx="476092" cy="150811"/>
            </a:xfrm>
            <a:prstGeom prst="rect">
              <a:avLst/>
            </a:prstGeom>
          </p:spPr>
          <p:txBody>
            <a:bodyPr wrap="none" lIns="0" tIns="27432" rIns="0" bIns="0">
              <a:spAutoFit/>
            </a:bodyPr>
            <a:lstStyle/>
            <a:p>
              <a:pPr algn="ctr"/>
              <a:r>
                <a:rPr lang="en-US" sz="800" dirty="0">
                  <a:solidFill>
                    <a:srgbClr val="000000"/>
                  </a:solidFill>
                  <a:latin typeface="+mj-lt"/>
                </a:rPr>
                <a:t>Monoblast</a:t>
              </a:r>
            </a:p>
          </p:txBody>
        </p:sp>
        <p:cxnSp>
          <p:nvCxnSpPr>
            <p:cNvPr id="172" name="Connector: Elbow 171">
              <a:extLst>
                <a:ext uri="{FF2B5EF4-FFF2-40B4-BE49-F238E27FC236}">
                  <a16:creationId xmlns:a16="http://schemas.microsoft.com/office/drawing/2014/main" id="{9077A2B4-17D5-41E8-9AC3-DA496F161183}"/>
                </a:ext>
              </a:extLst>
            </p:cNvPr>
            <p:cNvCxnSpPr>
              <a:stCxn id="112" idx="0"/>
              <a:endCxn id="112" idx="3"/>
            </p:cNvCxnSpPr>
            <p:nvPr/>
          </p:nvCxnSpPr>
          <p:spPr>
            <a:xfrm rot="16200000" flipH="1">
              <a:off x="6574190" y="1091616"/>
              <a:ext cx="171151" cy="171149"/>
            </a:xfrm>
            <a:prstGeom prst="bentConnector4">
              <a:avLst>
                <a:gd name="adj1" fmla="val -75757"/>
                <a:gd name="adj2" fmla="val 263169"/>
              </a:avLst>
            </a:prstGeom>
            <a:ln w="9525">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3F0B6FB4-3DB9-47F6-8540-2384F31E4F0C}"/>
                </a:ext>
              </a:extLst>
            </p:cNvPr>
            <p:cNvSpPr/>
            <p:nvPr/>
          </p:nvSpPr>
          <p:spPr>
            <a:xfrm>
              <a:off x="7117412" y="981846"/>
              <a:ext cx="740587" cy="273921"/>
            </a:xfrm>
            <a:prstGeom prst="rect">
              <a:avLst/>
            </a:prstGeom>
          </p:spPr>
          <p:txBody>
            <a:bodyPr wrap="none" lIns="0" tIns="27432" rIns="0" bIns="0">
              <a:spAutoFit/>
            </a:bodyPr>
            <a:lstStyle/>
            <a:p>
              <a:r>
                <a:rPr lang="en-US" sz="800" dirty="0">
                  <a:solidFill>
                    <a:srgbClr val="000000"/>
                  </a:solidFill>
                  <a:latin typeface="+mj-lt"/>
                </a:rPr>
                <a:t>Replication and </a:t>
              </a:r>
              <a:br>
                <a:rPr lang="en-US" sz="800" dirty="0">
                  <a:solidFill>
                    <a:srgbClr val="000000"/>
                  </a:solidFill>
                  <a:latin typeface="+mj-lt"/>
                </a:rPr>
              </a:br>
              <a:r>
                <a:rPr lang="en-US" sz="800" dirty="0">
                  <a:solidFill>
                    <a:srgbClr val="000000"/>
                  </a:solidFill>
                  <a:latin typeface="+mj-lt"/>
                </a:rPr>
                <a:t>self-renewal</a:t>
              </a:r>
            </a:p>
          </p:txBody>
        </p:sp>
        <p:pic>
          <p:nvPicPr>
            <p:cNvPr id="174" name="Picture 173" descr="A picture containing sitting, indoor, apple, sweet&#10;&#10;Description automatically generated">
              <a:extLst>
                <a:ext uri="{FF2B5EF4-FFF2-40B4-BE49-F238E27FC236}">
                  <a16:creationId xmlns:a16="http://schemas.microsoft.com/office/drawing/2014/main" id="{C81E7D3F-5FC0-4B5D-9F7E-DA165E59A26B}"/>
                </a:ext>
              </a:extLst>
            </p:cNvPr>
            <p:cNvPicPr>
              <a:picLocks noChangeAspect="1"/>
            </p:cNvPicPr>
            <p:nvPr/>
          </p:nvPicPr>
          <p:blipFill>
            <a:blip r:embed="rId20"/>
            <a:stretch>
              <a:fillRect/>
            </a:stretch>
          </p:blipFill>
          <p:spPr>
            <a:xfrm>
              <a:off x="5616549" y="2780628"/>
              <a:ext cx="304059" cy="304059"/>
            </a:xfrm>
            <a:prstGeom prst="rect">
              <a:avLst/>
            </a:prstGeom>
          </p:spPr>
        </p:pic>
        <p:pic>
          <p:nvPicPr>
            <p:cNvPr id="175" name="Picture 174" descr="A picture containing sitting, dark, banana, black&#10;&#10;Description automatically generated">
              <a:extLst>
                <a:ext uri="{FF2B5EF4-FFF2-40B4-BE49-F238E27FC236}">
                  <a16:creationId xmlns:a16="http://schemas.microsoft.com/office/drawing/2014/main" id="{DAEF5BE6-9B49-4E45-9D09-73B8C3856352}"/>
                </a:ext>
              </a:extLst>
            </p:cNvPr>
            <p:cNvPicPr>
              <a:picLocks noChangeAspect="1"/>
            </p:cNvPicPr>
            <p:nvPr/>
          </p:nvPicPr>
          <p:blipFill>
            <a:blip r:embed="rId21"/>
            <a:stretch>
              <a:fillRect/>
            </a:stretch>
          </p:blipFill>
          <p:spPr>
            <a:xfrm>
              <a:off x="4657502" y="2804818"/>
              <a:ext cx="294161" cy="294161"/>
            </a:xfrm>
            <a:prstGeom prst="rect">
              <a:avLst/>
            </a:prstGeom>
          </p:spPr>
        </p:pic>
        <p:pic>
          <p:nvPicPr>
            <p:cNvPr id="176" name="Picture 175" descr="A picture containing indoor, sitting, table, white&#10;&#10;Description automatically generated">
              <a:extLst>
                <a:ext uri="{FF2B5EF4-FFF2-40B4-BE49-F238E27FC236}">
                  <a16:creationId xmlns:a16="http://schemas.microsoft.com/office/drawing/2014/main" id="{84491D64-E746-4CB2-B9E7-03CED5ADD219}"/>
                </a:ext>
              </a:extLst>
            </p:cNvPr>
            <p:cNvPicPr>
              <a:picLocks noChangeAspect="1"/>
            </p:cNvPicPr>
            <p:nvPr/>
          </p:nvPicPr>
          <p:blipFill>
            <a:blip r:embed="rId22"/>
            <a:stretch>
              <a:fillRect/>
            </a:stretch>
          </p:blipFill>
          <p:spPr>
            <a:xfrm>
              <a:off x="6325511" y="3949997"/>
              <a:ext cx="269290" cy="269290"/>
            </a:xfrm>
            <a:prstGeom prst="rect">
              <a:avLst/>
            </a:prstGeom>
          </p:spPr>
        </p:pic>
      </p:grpSp>
    </p:spTree>
    <p:extLst>
      <p:ext uri="{BB962C8B-B14F-4D97-AF65-F5344CB8AC3E}">
        <p14:creationId xmlns:p14="http://schemas.microsoft.com/office/powerpoint/2010/main" val="2097288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18">
            <a:extLst>
              <a:ext uri="{FF2B5EF4-FFF2-40B4-BE49-F238E27FC236}">
                <a16:creationId xmlns:a16="http://schemas.microsoft.com/office/drawing/2014/main" id="{6F0815D4-32B1-4D90-820F-411A287D66DD}"/>
              </a:ext>
            </a:extLst>
          </p:cNvPr>
          <p:cNvSpPr/>
          <p:nvPr/>
        </p:nvSpPr>
        <p:spPr>
          <a:xfrm>
            <a:off x="4949111" y="1466203"/>
            <a:ext cx="3613864" cy="4305667"/>
          </a:xfrm>
          <a:prstGeom prst="roundRect">
            <a:avLst>
              <a:gd name="adj" fmla="val 2094"/>
            </a:avLst>
          </a:prstGeom>
          <a:solidFill>
            <a:srgbClr val="FAFAFA"/>
          </a:solidFill>
          <a:ln>
            <a:noFill/>
          </a:ln>
          <a:effectLst>
            <a:innerShdw blurRad="25400" dist="254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bIns="91440" rtlCol="0" anchor="t" anchorCtr="0">
            <a:noAutofit/>
          </a:bodyPr>
          <a:lstStyle/>
          <a:p>
            <a:pPr>
              <a:spcAft>
                <a:spcPts val="300"/>
              </a:spcAft>
            </a:pPr>
            <a:endPar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376A59DE-C51F-4D64-B45C-46EFF303CE62}"/>
              </a:ext>
            </a:extLst>
          </p:cNvPr>
          <p:cNvSpPr>
            <a:spLocks noGrp="1"/>
          </p:cNvSpPr>
          <p:nvPr>
            <p:ph type="title"/>
          </p:nvPr>
        </p:nvSpPr>
        <p:spPr/>
        <p:txBody>
          <a:bodyPr/>
          <a:lstStyle/>
          <a:p>
            <a:r>
              <a:rPr lang="en-US" dirty="0"/>
              <a:t>Pathogenesis of AML</a:t>
            </a:r>
          </a:p>
        </p:txBody>
      </p:sp>
      <p:sp>
        <p:nvSpPr>
          <p:cNvPr id="5" name="Text Placeholder 4">
            <a:extLst>
              <a:ext uri="{FF2B5EF4-FFF2-40B4-BE49-F238E27FC236}">
                <a16:creationId xmlns:a16="http://schemas.microsoft.com/office/drawing/2014/main" id="{10D439AE-2F15-4015-8E76-3585A3CDC586}"/>
              </a:ext>
            </a:extLst>
          </p:cNvPr>
          <p:cNvSpPr>
            <a:spLocks noGrp="1"/>
          </p:cNvSpPr>
          <p:nvPr>
            <p:ph type="body" sz="quarter" idx="13"/>
          </p:nvPr>
        </p:nvSpPr>
        <p:spPr>
          <a:xfrm>
            <a:off x="632143" y="1466203"/>
            <a:ext cx="3975643" cy="4013779"/>
          </a:xfrm>
        </p:spPr>
        <p:txBody>
          <a:bodyPr/>
          <a:lstStyle/>
          <a:p>
            <a:pPr marL="0" indent="0">
              <a:buNone/>
            </a:pPr>
            <a:r>
              <a:rPr lang="en-US" dirty="0"/>
              <a:t>AML develops as the result of a series of genetic changes in immature myeloid cells. These changes alter the normal growth and differentiation of the cells, causing an accumulation of large numbers of abnormal, immature myeloid cells, or blasts, in the bone marrow and peripheral blood. These cells are capable of dividing and proliferating, but cannot differentiate into mature, functional blood cells.  </a:t>
            </a:r>
          </a:p>
          <a:p>
            <a:pPr marL="0" indent="0">
              <a:buNone/>
            </a:pPr>
            <a:r>
              <a:rPr lang="en-US" dirty="0"/>
              <a:t>AML is a clonal process that develops from a single transformed myeloid blast. The myeloid blasts can be in various stages of maturation when they transform into malignant leukemic cells, making AML a heterogeneous disease affecting different myeloid blast lineages. </a:t>
            </a:r>
          </a:p>
          <a:p>
            <a:pPr marL="0" indent="0">
              <a:buNone/>
            </a:pPr>
            <a:r>
              <a:rPr lang="en-US" dirty="0"/>
              <a:t>The build up of blasts in the bone marrow ultimately prevents the normal production of mature, functional blood cells to support the body. The signs and symptoms of AML are most often due to the presence of blasts and the absence of mature RBCs, WBCs, and platelets.</a:t>
            </a:r>
          </a:p>
        </p:txBody>
      </p:sp>
      <p:sp>
        <p:nvSpPr>
          <p:cNvPr id="52" name="Rectangle: Rounded Corners 18">
            <a:extLst>
              <a:ext uri="{FF2B5EF4-FFF2-40B4-BE49-F238E27FC236}">
                <a16:creationId xmlns:a16="http://schemas.microsoft.com/office/drawing/2014/main" id="{5B0082B7-27D5-4516-8ECA-4E6018636E4F}"/>
              </a:ext>
            </a:extLst>
          </p:cNvPr>
          <p:cNvSpPr/>
          <p:nvPr/>
        </p:nvSpPr>
        <p:spPr>
          <a:xfrm>
            <a:off x="4949111" y="1460903"/>
            <a:ext cx="3613864" cy="2463516"/>
          </a:xfrm>
          <a:prstGeom prst="round2SameRect">
            <a:avLst>
              <a:gd name="adj1" fmla="val 3141"/>
              <a:gd name="adj2" fmla="val 0"/>
            </a:avLst>
          </a:prstGeom>
          <a:gradFill flip="none" rotWithShape="1">
            <a:gsLst>
              <a:gs pos="0">
                <a:schemeClr val="accent4">
                  <a:alpha val="20000"/>
                  <a:lumMod val="10000"/>
                  <a:lumOff val="90000"/>
                </a:schemeClr>
              </a:gs>
              <a:gs pos="86000">
                <a:schemeClr val="accent4">
                  <a:lumMod val="20000"/>
                  <a:lumOff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cxnSp>
        <p:nvCxnSpPr>
          <p:cNvPr id="48" name="Straight Arrow Connector 47">
            <a:extLst>
              <a:ext uri="{FF2B5EF4-FFF2-40B4-BE49-F238E27FC236}">
                <a16:creationId xmlns:a16="http://schemas.microsoft.com/office/drawing/2014/main" id="{F80AB0F6-3AD2-4582-8C84-3405E9B82F11}"/>
              </a:ext>
            </a:extLst>
          </p:cNvPr>
          <p:cNvCxnSpPr>
            <a:cxnSpLocks/>
          </p:cNvCxnSpPr>
          <p:nvPr/>
        </p:nvCxnSpPr>
        <p:spPr>
          <a:xfrm>
            <a:off x="5515024" y="4627542"/>
            <a:ext cx="0" cy="216121"/>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C6377EF4-FF0A-4E21-AAB2-8E1905D49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9555" y="1624498"/>
            <a:ext cx="394503" cy="394503"/>
          </a:xfrm>
          <a:prstGeom prst="rect">
            <a:avLst/>
          </a:prstGeom>
        </p:spPr>
      </p:pic>
      <p:sp>
        <p:nvSpPr>
          <p:cNvPr id="50" name="Rectangle 49">
            <a:extLst>
              <a:ext uri="{FF2B5EF4-FFF2-40B4-BE49-F238E27FC236}">
                <a16:creationId xmlns:a16="http://schemas.microsoft.com/office/drawing/2014/main" id="{FAF132F4-4747-40FB-9875-E9740BD15C79}"/>
              </a:ext>
            </a:extLst>
          </p:cNvPr>
          <p:cNvSpPr/>
          <p:nvPr/>
        </p:nvSpPr>
        <p:spPr>
          <a:xfrm>
            <a:off x="6298122" y="1996183"/>
            <a:ext cx="1157368" cy="150811"/>
          </a:xfrm>
          <a:prstGeom prst="rect">
            <a:avLst/>
          </a:prstGeom>
        </p:spPr>
        <p:txBody>
          <a:bodyPr wrap="none" lIns="0" tIns="27432" rIns="0" bIns="0">
            <a:spAutoFit/>
          </a:bodyPr>
          <a:lstStyle/>
          <a:p>
            <a:pPr algn="ctr"/>
            <a:r>
              <a:rPr lang="en-US" sz="800" dirty="0">
                <a:solidFill>
                  <a:srgbClr val="000000"/>
                </a:solidFill>
                <a:latin typeface="+mj-lt"/>
              </a:rPr>
              <a:t>Hematopoietic stem cell</a:t>
            </a:r>
          </a:p>
        </p:txBody>
      </p:sp>
      <p:pic>
        <p:nvPicPr>
          <p:cNvPr id="51" name="Picture 50">
            <a:extLst>
              <a:ext uri="{FF2B5EF4-FFF2-40B4-BE49-F238E27FC236}">
                <a16:creationId xmlns:a16="http://schemas.microsoft.com/office/drawing/2014/main" id="{BC11395F-6EE2-4D6C-BC44-1D85F97A52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1273" y="2423010"/>
            <a:ext cx="371067" cy="371067"/>
          </a:xfrm>
          <a:prstGeom prst="rect">
            <a:avLst/>
          </a:prstGeom>
        </p:spPr>
      </p:pic>
      <p:pic>
        <p:nvPicPr>
          <p:cNvPr id="53" name="Picture 52">
            <a:extLst>
              <a:ext uri="{FF2B5EF4-FFF2-40B4-BE49-F238E27FC236}">
                <a16:creationId xmlns:a16="http://schemas.microsoft.com/office/drawing/2014/main" id="{77226772-740C-4BB0-9BA3-3D08C2A2A6DC}"/>
              </a:ext>
            </a:extLst>
          </p:cNvPr>
          <p:cNvPicPr>
            <a:picLocks noChangeAspect="1"/>
          </p:cNvPicPr>
          <p:nvPr/>
        </p:nvPicPr>
        <p:blipFill rotWithShape="1">
          <a:blip r:embed="rId5" cstate="print">
            <a:duotone>
              <a:prstClr val="black"/>
              <a:schemeClr val="bg1">
                <a:lumMod val="95000"/>
                <a:tint val="45000"/>
                <a:satMod val="400000"/>
              </a:schemeClr>
            </a:duotone>
            <a:extLst>
              <a:ext uri="{28A0092B-C50C-407E-A947-70E740481C1C}">
                <a14:useLocalDpi xmlns:a14="http://schemas.microsoft.com/office/drawing/2010/main" val="0"/>
              </a:ext>
            </a:extLst>
          </a:blip>
          <a:srcRect b="16881"/>
          <a:stretch/>
        </p:blipFill>
        <p:spPr>
          <a:xfrm>
            <a:off x="5301277" y="4092492"/>
            <a:ext cx="427495" cy="400993"/>
          </a:xfrm>
          <a:prstGeom prst="rect">
            <a:avLst/>
          </a:prstGeom>
        </p:spPr>
      </p:pic>
      <p:pic>
        <p:nvPicPr>
          <p:cNvPr id="54" name="Picture 53">
            <a:extLst>
              <a:ext uri="{FF2B5EF4-FFF2-40B4-BE49-F238E27FC236}">
                <a16:creationId xmlns:a16="http://schemas.microsoft.com/office/drawing/2014/main" id="{C43E206B-3466-4F53-9F11-C9DD285B7D9B}"/>
              </a:ext>
            </a:extLst>
          </p:cNvPr>
          <p:cNvPicPr>
            <a:picLocks noChangeAspect="1"/>
          </p:cNvPicPr>
          <p:nvPr/>
        </p:nvPicPr>
        <p:blipFill>
          <a:blip r:embed="rId6" cstate="print">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6712854" y="4926259"/>
            <a:ext cx="322025" cy="322025"/>
          </a:xfrm>
          <a:prstGeom prst="rect">
            <a:avLst/>
          </a:prstGeom>
        </p:spPr>
      </p:pic>
      <p:pic>
        <p:nvPicPr>
          <p:cNvPr id="55" name="Picture 54">
            <a:extLst>
              <a:ext uri="{FF2B5EF4-FFF2-40B4-BE49-F238E27FC236}">
                <a16:creationId xmlns:a16="http://schemas.microsoft.com/office/drawing/2014/main" id="{5D2AE8E9-5916-4DD0-A1FE-355A35E9B3C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2211" b="-1"/>
          <a:stretch/>
        </p:blipFill>
        <p:spPr>
          <a:xfrm>
            <a:off x="7908304" y="3374880"/>
            <a:ext cx="335931" cy="332818"/>
          </a:xfrm>
          <a:prstGeom prst="rect">
            <a:avLst/>
          </a:prstGeom>
        </p:spPr>
      </p:pic>
      <p:pic>
        <p:nvPicPr>
          <p:cNvPr id="56" name="Picture 55">
            <a:extLst>
              <a:ext uri="{FF2B5EF4-FFF2-40B4-BE49-F238E27FC236}">
                <a16:creationId xmlns:a16="http://schemas.microsoft.com/office/drawing/2014/main" id="{700BE175-FDB5-4D90-B90E-689C1500FFB1}"/>
              </a:ext>
            </a:extLst>
          </p:cNvPr>
          <p:cNvPicPr>
            <a:picLocks noChangeAspect="1"/>
          </p:cNvPicPr>
          <p:nvPr/>
        </p:nvPicPr>
        <p:blipFill>
          <a:blip r:embed="rId8" cstate="print">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7868394" y="4883265"/>
            <a:ext cx="199850" cy="225535"/>
          </a:xfrm>
          <a:prstGeom prst="rect">
            <a:avLst/>
          </a:prstGeom>
        </p:spPr>
      </p:pic>
      <p:pic>
        <p:nvPicPr>
          <p:cNvPr id="57" name="Picture 56">
            <a:extLst>
              <a:ext uri="{FF2B5EF4-FFF2-40B4-BE49-F238E27FC236}">
                <a16:creationId xmlns:a16="http://schemas.microsoft.com/office/drawing/2014/main" id="{FFB4A4C7-BA88-40D1-91C3-6CDACC4D1DAC}"/>
              </a:ext>
            </a:extLst>
          </p:cNvPr>
          <p:cNvPicPr>
            <a:picLocks noChangeAspect="1"/>
          </p:cNvPicPr>
          <p:nvPr/>
        </p:nvPicPr>
        <p:blipFill>
          <a:blip r:embed="rId9" cstate="print">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7982207" y="5083570"/>
            <a:ext cx="188124" cy="212303"/>
          </a:xfrm>
          <a:prstGeom prst="rect">
            <a:avLst/>
          </a:prstGeom>
        </p:spPr>
      </p:pic>
      <p:pic>
        <p:nvPicPr>
          <p:cNvPr id="58" name="Picture 57">
            <a:extLst>
              <a:ext uri="{FF2B5EF4-FFF2-40B4-BE49-F238E27FC236}">
                <a16:creationId xmlns:a16="http://schemas.microsoft.com/office/drawing/2014/main" id="{8C7A15A8-2D98-46DF-8B8E-51EA6C31E03F}"/>
              </a:ext>
            </a:extLst>
          </p:cNvPr>
          <p:cNvPicPr>
            <a:picLocks noChangeAspect="1"/>
          </p:cNvPicPr>
          <p:nvPr/>
        </p:nvPicPr>
        <p:blipFill>
          <a:blip r:embed="rId10" cstate="print">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8067578" y="4888495"/>
            <a:ext cx="195183" cy="220269"/>
          </a:xfrm>
          <a:prstGeom prst="rect">
            <a:avLst/>
          </a:prstGeom>
        </p:spPr>
      </p:pic>
      <p:pic>
        <p:nvPicPr>
          <p:cNvPr id="59" name="Picture 58">
            <a:extLst>
              <a:ext uri="{FF2B5EF4-FFF2-40B4-BE49-F238E27FC236}">
                <a16:creationId xmlns:a16="http://schemas.microsoft.com/office/drawing/2014/main" id="{CB7E6A5A-35CD-426F-AF9D-F756F713EF93}"/>
              </a:ext>
            </a:extLst>
          </p:cNvPr>
          <p:cNvPicPr>
            <a:picLocks noChangeAspect="1"/>
          </p:cNvPicPr>
          <p:nvPr/>
        </p:nvPicPr>
        <p:blipFill>
          <a:blip r:embed="rId11" cstate="print">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7244032" y="4906897"/>
            <a:ext cx="335826" cy="335826"/>
          </a:xfrm>
          <a:prstGeom prst="rect">
            <a:avLst/>
          </a:prstGeom>
        </p:spPr>
      </p:pic>
      <p:sp>
        <p:nvSpPr>
          <p:cNvPr id="60" name="Rectangle 59">
            <a:extLst>
              <a:ext uri="{FF2B5EF4-FFF2-40B4-BE49-F238E27FC236}">
                <a16:creationId xmlns:a16="http://schemas.microsoft.com/office/drawing/2014/main" id="{EF5240C3-FDF4-4338-9099-DDCB7D4B6B59}"/>
              </a:ext>
            </a:extLst>
          </p:cNvPr>
          <p:cNvSpPr/>
          <p:nvPr/>
        </p:nvSpPr>
        <p:spPr>
          <a:xfrm>
            <a:off x="6303284" y="2724323"/>
            <a:ext cx="1147045" cy="273921"/>
          </a:xfrm>
          <a:prstGeom prst="rect">
            <a:avLst/>
          </a:prstGeom>
        </p:spPr>
        <p:txBody>
          <a:bodyPr wrap="square" lIns="0" tIns="27432" rIns="0" bIns="0">
            <a:spAutoFit/>
          </a:bodyPr>
          <a:lstStyle/>
          <a:p>
            <a:pPr algn="ctr"/>
            <a:r>
              <a:rPr lang="en-US" sz="800" dirty="0">
                <a:solidFill>
                  <a:srgbClr val="000000"/>
                </a:solidFill>
                <a:latin typeface="+mj-lt"/>
              </a:rPr>
              <a:t>Common myeloid</a:t>
            </a:r>
          </a:p>
          <a:p>
            <a:pPr algn="ctr"/>
            <a:r>
              <a:rPr lang="en-US" sz="800" dirty="0">
                <a:solidFill>
                  <a:srgbClr val="000000"/>
                </a:solidFill>
                <a:latin typeface="+mj-lt"/>
              </a:rPr>
              <a:t>progenitor</a:t>
            </a:r>
          </a:p>
        </p:txBody>
      </p:sp>
      <p:sp>
        <p:nvSpPr>
          <p:cNvPr id="62" name="Rectangle 61">
            <a:extLst>
              <a:ext uri="{FF2B5EF4-FFF2-40B4-BE49-F238E27FC236}">
                <a16:creationId xmlns:a16="http://schemas.microsoft.com/office/drawing/2014/main" id="{94381B41-0F8C-47BE-82CD-76F9C7BDCBB8}"/>
              </a:ext>
            </a:extLst>
          </p:cNvPr>
          <p:cNvSpPr/>
          <p:nvPr/>
        </p:nvSpPr>
        <p:spPr>
          <a:xfrm>
            <a:off x="6077321" y="5290835"/>
            <a:ext cx="597921" cy="273921"/>
          </a:xfrm>
          <a:prstGeom prst="rect">
            <a:avLst/>
          </a:prstGeom>
        </p:spPr>
        <p:txBody>
          <a:bodyPr wrap="none" lIns="0" tIns="27432" rIns="0" bIns="0">
            <a:spAutoFit/>
          </a:bodyPr>
          <a:lstStyle/>
          <a:p>
            <a:pPr algn="ctr"/>
            <a:r>
              <a:rPr lang="en-US" sz="800" dirty="0">
                <a:solidFill>
                  <a:srgbClr val="000000"/>
                </a:solidFill>
                <a:latin typeface="+mj-lt"/>
              </a:rPr>
              <a:t>Erythrocytes</a:t>
            </a:r>
          </a:p>
          <a:p>
            <a:pPr algn="ctr"/>
            <a:r>
              <a:rPr lang="en-US" sz="800" dirty="0">
                <a:solidFill>
                  <a:srgbClr val="000000"/>
                </a:solidFill>
                <a:latin typeface="+mj-lt"/>
              </a:rPr>
              <a:t>(RBCs)</a:t>
            </a:r>
          </a:p>
        </p:txBody>
      </p:sp>
      <p:sp>
        <p:nvSpPr>
          <p:cNvPr id="63" name="Rectangle 62">
            <a:extLst>
              <a:ext uri="{FF2B5EF4-FFF2-40B4-BE49-F238E27FC236}">
                <a16:creationId xmlns:a16="http://schemas.microsoft.com/office/drawing/2014/main" id="{DA793BBD-8DFF-46AD-A399-FF0EB9B9540A}"/>
              </a:ext>
            </a:extLst>
          </p:cNvPr>
          <p:cNvSpPr/>
          <p:nvPr/>
        </p:nvSpPr>
        <p:spPr>
          <a:xfrm>
            <a:off x="6698125" y="5290835"/>
            <a:ext cx="351483" cy="273921"/>
          </a:xfrm>
          <a:prstGeom prst="rect">
            <a:avLst/>
          </a:prstGeom>
        </p:spPr>
        <p:txBody>
          <a:bodyPr wrap="square" lIns="0" tIns="27432" rIns="0" bIns="0">
            <a:spAutoFit/>
          </a:bodyPr>
          <a:lstStyle/>
          <a:p>
            <a:pPr algn="ctr"/>
            <a:r>
              <a:rPr lang="en-US" sz="800" dirty="0">
                <a:solidFill>
                  <a:srgbClr val="000000"/>
                </a:solidFill>
                <a:latin typeface="+mj-lt"/>
              </a:rPr>
              <a:t>Mast</a:t>
            </a:r>
            <a:br>
              <a:rPr lang="en-US" sz="800" dirty="0">
                <a:solidFill>
                  <a:srgbClr val="000000"/>
                </a:solidFill>
                <a:latin typeface="+mj-lt"/>
              </a:rPr>
            </a:br>
            <a:r>
              <a:rPr lang="en-US" sz="800" dirty="0">
                <a:solidFill>
                  <a:srgbClr val="000000"/>
                </a:solidFill>
                <a:latin typeface="+mj-lt"/>
              </a:rPr>
              <a:t>cell</a:t>
            </a:r>
          </a:p>
        </p:txBody>
      </p:sp>
      <p:sp>
        <p:nvSpPr>
          <p:cNvPr id="64" name="Rectangle 63">
            <a:extLst>
              <a:ext uri="{FF2B5EF4-FFF2-40B4-BE49-F238E27FC236}">
                <a16:creationId xmlns:a16="http://schemas.microsoft.com/office/drawing/2014/main" id="{4296681E-9333-465E-83AB-A91646F384A2}"/>
              </a:ext>
            </a:extLst>
          </p:cNvPr>
          <p:cNvSpPr/>
          <p:nvPr/>
        </p:nvSpPr>
        <p:spPr>
          <a:xfrm>
            <a:off x="7767824" y="3658943"/>
            <a:ext cx="637965" cy="150811"/>
          </a:xfrm>
          <a:prstGeom prst="rect">
            <a:avLst/>
          </a:prstGeom>
        </p:spPr>
        <p:txBody>
          <a:bodyPr wrap="square" lIns="0" tIns="27432" rIns="0" bIns="0">
            <a:spAutoFit/>
          </a:bodyPr>
          <a:lstStyle/>
          <a:p>
            <a:pPr algn="ctr"/>
            <a:r>
              <a:rPr lang="en-US" sz="800" dirty="0">
                <a:solidFill>
                  <a:srgbClr val="000000"/>
                </a:solidFill>
                <a:latin typeface="+mj-lt"/>
              </a:rPr>
              <a:t>Myeloblast</a:t>
            </a:r>
          </a:p>
        </p:txBody>
      </p:sp>
      <p:sp>
        <p:nvSpPr>
          <p:cNvPr id="65" name="Rectangle 64">
            <a:extLst>
              <a:ext uri="{FF2B5EF4-FFF2-40B4-BE49-F238E27FC236}">
                <a16:creationId xmlns:a16="http://schemas.microsoft.com/office/drawing/2014/main" id="{DBADFE55-3646-47A0-9DD0-918FD71CB891}"/>
              </a:ext>
            </a:extLst>
          </p:cNvPr>
          <p:cNvSpPr/>
          <p:nvPr/>
        </p:nvSpPr>
        <p:spPr>
          <a:xfrm>
            <a:off x="5171180" y="5290835"/>
            <a:ext cx="687689" cy="273921"/>
          </a:xfrm>
          <a:prstGeom prst="rect">
            <a:avLst/>
          </a:prstGeom>
        </p:spPr>
        <p:txBody>
          <a:bodyPr wrap="none" lIns="0" tIns="27432" rIns="0" bIns="0">
            <a:spAutoFit/>
          </a:bodyPr>
          <a:lstStyle/>
          <a:p>
            <a:pPr algn="ctr"/>
            <a:r>
              <a:rPr lang="en-US" sz="800" dirty="0">
                <a:solidFill>
                  <a:srgbClr val="000000"/>
                </a:solidFill>
                <a:latin typeface="+mj-lt"/>
              </a:rPr>
              <a:t>Thrombocytes</a:t>
            </a:r>
          </a:p>
          <a:p>
            <a:pPr algn="ctr"/>
            <a:r>
              <a:rPr lang="en-US" sz="800" dirty="0">
                <a:solidFill>
                  <a:srgbClr val="000000"/>
                </a:solidFill>
                <a:latin typeface="+mj-lt"/>
              </a:rPr>
              <a:t>(Platelets) </a:t>
            </a:r>
          </a:p>
        </p:txBody>
      </p:sp>
      <p:sp>
        <p:nvSpPr>
          <p:cNvPr id="66" name="Rectangle 65">
            <a:extLst>
              <a:ext uri="{FF2B5EF4-FFF2-40B4-BE49-F238E27FC236}">
                <a16:creationId xmlns:a16="http://schemas.microsoft.com/office/drawing/2014/main" id="{75CCEEF5-5E77-4E23-8E1F-1D170CF7558D}"/>
              </a:ext>
            </a:extLst>
          </p:cNvPr>
          <p:cNvSpPr/>
          <p:nvPr/>
        </p:nvSpPr>
        <p:spPr>
          <a:xfrm>
            <a:off x="7726522" y="5290835"/>
            <a:ext cx="699494" cy="273921"/>
          </a:xfrm>
          <a:prstGeom prst="rect">
            <a:avLst/>
          </a:prstGeom>
        </p:spPr>
        <p:txBody>
          <a:bodyPr wrap="square" lIns="0" tIns="27432" rIns="0" bIns="0">
            <a:spAutoFit/>
          </a:bodyPr>
          <a:lstStyle/>
          <a:p>
            <a:pPr algn="ctr"/>
            <a:r>
              <a:rPr lang="en-US" sz="800" dirty="0">
                <a:solidFill>
                  <a:srgbClr val="000000"/>
                </a:solidFill>
                <a:latin typeface="+mj-lt"/>
              </a:rPr>
              <a:t>Granulocytes</a:t>
            </a:r>
          </a:p>
          <a:p>
            <a:pPr algn="ctr"/>
            <a:r>
              <a:rPr lang="en-US" sz="800" dirty="0">
                <a:solidFill>
                  <a:srgbClr val="000000"/>
                </a:solidFill>
                <a:latin typeface="+mj-lt"/>
              </a:rPr>
              <a:t>(WBCs)</a:t>
            </a:r>
            <a:endParaRPr lang="en-US" sz="800" dirty="0">
              <a:latin typeface="+mj-lt"/>
            </a:endParaRPr>
          </a:p>
        </p:txBody>
      </p:sp>
      <p:sp>
        <p:nvSpPr>
          <p:cNvPr id="67" name="Rectangle 66">
            <a:extLst>
              <a:ext uri="{FF2B5EF4-FFF2-40B4-BE49-F238E27FC236}">
                <a16:creationId xmlns:a16="http://schemas.microsoft.com/office/drawing/2014/main" id="{60DA9318-44E4-4D03-B91E-8EEEAE2EFEF7}"/>
              </a:ext>
            </a:extLst>
          </p:cNvPr>
          <p:cNvSpPr/>
          <p:nvPr/>
        </p:nvSpPr>
        <p:spPr>
          <a:xfrm>
            <a:off x="7174701" y="5290835"/>
            <a:ext cx="474489" cy="150811"/>
          </a:xfrm>
          <a:prstGeom prst="rect">
            <a:avLst/>
          </a:prstGeom>
        </p:spPr>
        <p:txBody>
          <a:bodyPr wrap="none" lIns="0" tIns="27432" rIns="0" bIns="0">
            <a:spAutoFit/>
          </a:bodyPr>
          <a:lstStyle/>
          <a:p>
            <a:pPr algn="ctr"/>
            <a:r>
              <a:rPr lang="en-US" sz="800" dirty="0">
                <a:solidFill>
                  <a:srgbClr val="000000"/>
                </a:solidFill>
                <a:latin typeface="+mj-lt"/>
              </a:rPr>
              <a:t>Monocyte</a:t>
            </a:r>
            <a:endParaRPr lang="en-US" sz="800" dirty="0">
              <a:latin typeface="+mj-lt"/>
            </a:endParaRPr>
          </a:p>
        </p:txBody>
      </p:sp>
      <p:pic>
        <p:nvPicPr>
          <p:cNvPr id="68" name="Picture 67">
            <a:extLst>
              <a:ext uri="{FF2B5EF4-FFF2-40B4-BE49-F238E27FC236}">
                <a16:creationId xmlns:a16="http://schemas.microsoft.com/office/drawing/2014/main" id="{531453B1-1EAF-476B-8801-94F397CFA22A}"/>
              </a:ext>
            </a:extLst>
          </p:cNvPr>
          <p:cNvPicPr>
            <a:picLocks noChangeAspect="1"/>
          </p:cNvPicPr>
          <p:nvPr/>
        </p:nvPicPr>
        <p:blipFill>
          <a:blip r:embed="rId12" cstate="print">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5313363" y="4856179"/>
            <a:ext cx="403322" cy="455158"/>
          </a:xfrm>
          <a:prstGeom prst="rect">
            <a:avLst/>
          </a:prstGeom>
        </p:spPr>
      </p:pic>
      <p:cxnSp>
        <p:nvCxnSpPr>
          <p:cNvPr id="69" name="Straight Arrow Connector 68">
            <a:extLst>
              <a:ext uri="{FF2B5EF4-FFF2-40B4-BE49-F238E27FC236}">
                <a16:creationId xmlns:a16="http://schemas.microsoft.com/office/drawing/2014/main" id="{41400F6B-0608-4488-97AF-A72A5CD5CA2E}"/>
              </a:ext>
            </a:extLst>
          </p:cNvPr>
          <p:cNvCxnSpPr>
            <a:cxnSpLocks/>
          </p:cNvCxnSpPr>
          <p:nvPr/>
        </p:nvCxnSpPr>
        <p:spPr>
          <a:xfrm>
            <a:off x="7411945" y="3122869"/>
            <a:ext cx="1" cy="219496"/>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3DEBC77-849E-40F3-8A50-72ECE1585778}"/>
              </a:ext>
            </a:extLst>
          </p:cNvPr>
          <p:cNvCxnSpPr>
            <a:cxnSpLocks/>
          </p:cNvCxnSpPr>
          <p:nvPr/>
        </p:nvCxnSpPr>
        <p:spPr>
          <a:xfrm>
            <a:off x="6376281" y="3122869"/>
            <a:ext cx="1" cy="219496"/>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713CDC72-E0E0-409A-A8C7-0A7AC8200F0E}"/>
              </a:ext>
            </a:extLst>
          </p:cNvPr>
          <p:cNvSpPr/>
          <p:nvPr/>
        </p:nvSpPr>
        <p:spPr>
          <a:xfrm>
            <a:off x="5151944" y="4447492"/>
            <a:ext cx="726161" cy="150811"/>
          </a:xfrm>
          <a:prstGeom prst="rect">
            <a:avLst/>
          </a:prstGeom>
        </p:spPr>
        <p:txBody>
          <a:bodyPr wrap="none" lIns="0" tIns="27432" rIns="0" bIns="0">
            <a:spAutoFit/>
          </a:bodyPr>
          <a:lstStyle/>
          <a:p>
            <a:pPr algn="ctr"/>
            <a:r>
              <a:rPr lang="en-US" sz="800" dirty="0">
                <a:solidFill>
                  <a:srgbClr val="000000"/>
                </a:solidFill>
                <a:latin typeface="+mj-lt"/>
              </a:rPr>
              <a:t>Megakaryocyte</a:t>
            </a:r>
          </a:p>
        </p:txBody>
      </p:sp>
      <p:pic>
        <p:nvPicPr>
          <p:cNvPr id="72" name="Picture 71" descr="A picture containing purple, indoor, sitting, star&#10;&#10;Description automatically generated">
            <a:extLst>
              <a:ext uri="{FF2B5EF4-FFF2-40B4-BE49-F238E27FC236}">
                <a16:creationId xmlns:a16="http://schemas.microsoft.com/office/drawing/2014/main" id="{85D7292A-C0BE-4FB6-A075-56A9D1B003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6546" y="3372811"/>
            <a:ext cx="336956" cy="336956"/>
          </a:xfrm>
          <a:prstGeom prst="rect">
            <a:avLst/>
          </a:prstGeom>
        </p:spPr>
      </p:pic>
      <p:sp>
        <p:nvSpPr>
          <p:cNvPr id="73" name="Rectangle 72">
            <a:extLst>
              <a:ext uri="{FF2B5EF4-FFF2-40B4-BE49-F238E27FC236}">
                <a16:creationId xmlns:a16="http://schemas.microsoft.com/office/drawing/2014/main" id="{5BDA4BE7-91F6-4CC6-B946-A1ABE6D9F6D5}"/>
              </a:ext>
            </a:extLst>
          </p:cNvPr>
          <p:cNvSpPr/>
          <p:nvPr/>
        </p:nvSpPr>
        <p:spPr>
          <a:xfrm>
            <a:off x="5132708" y="3658944"/>
            <a:ext cx="764633" cy="150811"/>
          </a:xfrm>
          <a:prstGeom prst="rect">
            <a:avLst/>
          </a:prstGeom>
        </p:spPr>
        <p:txBody>
          <a:bodyPr wrap="none" lIns="0" tIns="27432" rIns="0" bIns="0">
            <a:spAutoFit/>
          </a:bodyPr>
          <a:lstStyle/>
          <a:p>
            <a:pPr algn="ctr"/>
            <a:r>
              <a:rPr lang="en-US" sz="800" dirty="0">
                <a:solidFill>
                  <a:srgbClr val="000000"/>
                </a:solidFill>
                <a:latin typeface="+mj-lt"/>
              </a:rPr>
              <a:t>Megakaryoblast</a:t>
            </a:r>
          </a:p>
        </p:txBody>
      </p:sp>
      <p:cxnSp>
        <p:nvCxnSpPr>
          <p:cNvPr id="74" name="Straight Arrow Connector 73">
            <a:extLst>
              <a:ext uri="{FF2B5EF4-FFF2-40B4-BE49-F238E27FC236}">
                <a16:creationId xmlns:a16="http://schemas.microsoft.com/office/drawing/2014/main" id="{BD59C69E-2CFD-44F6-A4C5-56F22E6469B8}"/>
              </a:ext>
            </a:extLst>
          </p:cNvPr>
          <p:cNvCxnSpPr>
            <a:cxnSpLocks/>
          </p:cNvCxnSpPr>
          <p:nvPr/>
        </p:nvCxnSpPr>
        <p:spPr>
          <a:xfrm>
            <a:off x="5515024" y="3871071"/>
            <a:ext cx="0" cy="216121"/>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5" name="Picture 74" descr="A picture containing sitting, dark, banana, black&#10;&#10;Description automatically generated">
            <a:extLst>
              <a:ext uri="{FF2B5EF4-FFF2-40B4-BE49-F238E27FC236}">
                <a16:creationId xmlns:a16="http://schemas.microsoft.com/office/drawing/2014/main" id="{8AC98E78-4DB3-420E-A58A-2711AFDD5E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16330" y="3381338"/>
            <a:ext cx="319903" cy="319903"/>
          </a:xfrm>
          <a:prstGeom prst="rect">
            <a:avLst/>
          </a:prstGeom>
        </p:spPr>
      </p:pic>
      <p:sp>
        <p:nvSpPr>
          <p:cNvPr id="76" name="Rectangle 75">
            <a:extLst>
              <a:ext uri="{FF2B5EF4-FFF2-40B4-BE49-F238E27FC236}">
                <a16:creationId xmlns:a16="http://schemas.microsoft.com/office/drawing/2014/main" id="{C8A21E8F-4C07-451D-8B04-8235316FE048}"/>
              </a:ext>
            </a:extLst>
          </p:cNvPr>
          <p:cNvSpPr/>
          <p:nvPr/>
        </p:nvSpPr>
        <p:spPr>
          <a:xfrm>
            <a:off x="5999576" y="3658944"/>
            <a:ext cx="753412" cy="150811"/>
          </a:xfrm>
          <a:prstGeom prst="rect">
            <a:avLst/>
          </a:prstGeom>
        </p:spPr>
        <p:txBody>
          <a:bodyPr wrap="none" lIns="0" tIns="27432" rIns="0" bIns="0">
            <a:spAutoFit/>
          </a:bodyPr>
          <a:lstStyle/>
          <a:p>
            <a:pPr algn="ctr"/>
            <a:r>
              <a:rPr lang="en-US" sz="800" dirty="0">
                <a:solidFill>
                  <a:srgbClr val="000000"/>
                </a:solidFill>
                <a:latin typeface="+mj-lt"/>
              </a:rPr>
              <a:t>Proerythroblast</a:t>
            </a:r>
          </a:p>
        </p:txBody>
      </p:sp>
      <p:pic>
        <p:nvPicPr>
          <p:cNvPr id="77" name="Picture 76" descr="A picture containing sitting, indoor, apple, sweet&#10;&#10;Description automatically generated">
            <a:extLst>
              <a:ext uri="{FF2B5EF4-FFF2-40B4-BE49-F238E27FC236}">
                <a16:creationId xmlns:a16="http://schemas.microsoft.com/office/drawing/2014/main" id="{CDBA5426-B901-49E3-A355-10C67853EF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46414" y="3375758"/>
            <a:ext cx="331063" cy="331063"/>
          </a:xfrm>
          <a:prstGeom prst="rect">
            <a:avLst/>
          </a:prstGeom>
        </p:spPr>
      </p:pic>
      <p:sp>
        <p:nvSpPr>
          <p:cNvPr id="78" name="Rectangle 77">
            <a:extLst>
              <a:ext uri="{FF2B5EF4-FFF2-40B4-BE49-F238E27FC236}">
                <a16:creationId xmlns:a16="http://schemas.microsoft.com/office/drawing/2014/main" id="{A2EFD73B-13CC-413C-9310-150C19B34035}"/>
              </a:ext>
            </a:extLst>
          </p:cNvPr>
          <p:cNvSpPr/>
          <p:nvPr/>
        </p:nvSpPr>
        <p:spPr>
          <a:xfrm>
            <a:off x="7155465" y="3658944"/>
            <a:ext cx="512961" cy="150811"/>
          </a:xfrm>
          <a:prstGeom prst="rect">
            <a:avLst/>
          </a:prstGeom>
        </p:spPr>
        <p:txBody>
          <a:bodyPr wrap="none" lIns="0" tIns="27432" rIns="0" bIns="0">
            <a:spAutoFit/>
          </a:bodyPr>
          <a:lstStyle/>
          <a:p>
            <a:pPr algn="ctr"/>
            <a:r>
              <a:rPr lang="en-US" sz="800" dirty="0" err="1">
                <a:solidFill>
                  <a:srgbClr val="000000"/>
                </a:solidFill>
                <a:latin typeface="+mj-lt"/>
              </a:rPr>
              <a:t>Monoblast</a:t>
            </a:r>
            <a:endParaRPr lang="en-US" sz="800" dirty="0">
              <a:solidFill>
                <a:srgbClr val="000000"/>
              </a:solidFill>
              <a:latin typeface="+mj-lt"/>
            </a:endParaRPr>
          </a:p>
        </p:txBody>
      </p:sp>
      <p:cxnSp>
        <p:nvCxnSpPr>
          <p:cNvPr id="79" name="Straight Arrow Connector 78">
            <a:extLst>
              <a:ext uri="{FF2B5EF4-FFF2-40B4-BE49-F238E27FC236}">
                <a16:creationId xmlns:a16="http://schemas.microsoft.com/office/drawing/2014/main" id="{BEDAB19E-261B-41C2-9AC2-4D85FD03C870}"/>
              </a:ext>
            </a:extLst>
          </p:cNvPr>
          <p:cNvCxnSpPr>
            <a:cxnSpLocks/>
          </p:cNvCxnSpPr>
          <p:nvPr/>
        </p:nvCxnSpPr>
        <p:spPr>
          <a:xfrm>
            <a:off x="6880601" y="3122869"/>
            <a:ext cx="0" cy="1720794"/>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0" name="Connector: Elbow 117">
            <a:extLst>
              <a:ext uri="{FF2B5EF4-FFF2-40B4-BE49-F238E27FC236}">
                <a16:creationId xmlns:a16="http://schemas.microsoft.com/office/drawing/2014/main" id="{35FB5750-70CE-4712-BCAC-73011B2B926D}"/>
              </a:ext>
            </a:extLst>
          </p:cNvPr>
          <p:cNvCxnSpPr>
            <a:cxnSpLocks/>
            <a:stCxn id="72" idx="0"/>
            <a:endCxn id="60" idx="2"/>
          </p:cNvCxnSpPr>
          <p:nvPr/>
        </p:nvCxnSpPr>
        <p:spPr>
          <a:xfrm rot="5400000" flipH="1" flipV="1">
            <a:off x="6008632" y="2504637"/>
            <a:ext cx="374567" cy="1361783"/>
          </a:xfrm>
          <a:prstGeom prst="bentConnector3">
            <a:avLst>
              <a:gd name="adj1" fmla="val 68233"/>
            </a:avLst>
          </a:prstGeom>
          <a:ln>
            <a:solidFill>
              <a:schemeClr val="tx2">
                <a:lumMod val="40000"/>
                <a:lumOff val="6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3D5A1E53-EAB9-41D9-ABBA-7B48ED64C45F}"/>
              </a:ext>
            </a:extLst>
          </p:cNvPr>
          <p:cNvPicPr>
            <a:picLocks noChangeAspect="1"/>
          </p:cNvPicPr>
          <p:nvPr/>
        </p:nvPicPr>
        <p:blipFill>
          <a:blip r:embed="rId16" cstate="print">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6184474" y="4895000"/>
            <a:ext cx="193114" cy="212122"/>
          </a:xfrm>
          <a:prstGeom prst="rect">
            <a:avLst/>
          </a:prstGeom>
        </p:spPr>
      </p:pic>
      <p:pic>
        <p:nvPicPr>
          <p:cNvPr id="82" name="Picture 81">
            <a:extLst>
              <a:ext uri="{FF2B5EF4-FFF2-40B4-BE49-F238E27FC236}">
                <a16:creationId xmlns:a16="http://schemas.microsoft.com/office/drawing/2014/main" id="{0B2CCA7D-507D-4B7A-9203-9CB065D3DB8C}"/>
              </a:ext>
            </a:extLst>
          </p:cNvPr>
          <p:cNvPicPr>
            <a:picLocks noChangeAspect="1"/>
          </p:cNvPicPr>
          <p:nvPr/>
        </p:nvPicPr>
        <p:blipFill>
          <a:blip r:embed="rId17" cstate="print">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6222855" y="4124460"/>
            <a:ext cx="306852" cy="337057"/>
          </a:xfrm>
          <a:prstGeom prst="rect">
            <a:avLst/>
          </a:prstGeom>
        </p:spPr>
      </p:pic>
      <p:cxnSp>
        <p:nvCxnSpPr>
          <p:cNvPr id="83" name="Straight Arrow Connector 82">
            <a:extLst>
              <a:ext uri="{FF2B5EF4-FFF2-40B4-BE49-F238E27FC236}">
                <a16:creationId xmlns:a16="http://schemas.microsoft.com/office/drawing/2014/main" id="{9B7181C8-0024-4BB4-A48A-8180E424E681}"/>
              </a:ext>
            </a:extLst>
          </p:cNvPr>
          <p:cNvCxnSpPr>
            <a:cxnSpLocks/>
          </p:cNvCxnSpPr>
          <p:nvPr/>
        </p:nvCxnSpPr>
        <p:spPr>
          <a:xfrm>
            <a:off x="6376281" y="4627542"/>
            <a:ext cx="0" cy="216121"/>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96601DB-19E4-4CBD-A8CA-66EA9AAF42F9}"/>
              </a:ext>
            </a:extLst>
          </p:cNvPr>
          <p:cNvCxnSpPr>
            <a:cxnSpLocks/>
          </p:cNvCxnSpPr>
          <p:nvPr/>
        </p:nvCxnSpPr>
        <p:spPr>
          <a:xfrm>
            <a:off x="6376281" y="3871071"/>
            <a:ext cx="0" cy="216121"/>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D3AEEAE-0819-4014-ABF1-65F0C712F1B2}"/>
              </a:ext>
            </a:extLst>
          </p:cNvPr>
          <p:cNvSpPr/>
          <p:nvPr/>
        </p:nvSpPr>
        <p:spPr>
          <a:xfrm>
            <a:off x="6087740" y="4447492"/>
            <a:ext cx="577082" cy="150811"/>
          </a:xfrm>
          <a:prstGeom prst="rect">
            <a:avLst/>
          </a:prstGeom>
        </p:spPr>
        <p:txBody>
          <a:bodyPr wrap="none" lIns="0" tIns="27432" rIns="0" bIns="0">
            <a:spAutoFit/>
          </a:bodyPr>
          <a:lstStyle/>
          <a:p>
            <a:pPr algn="ctr"/>
            <a:r>
              <a:rPr lang="en-US" sz="800" dirty="0">
                <a:solidFill>
                  <a:srgbClr val="000000"/>
                </a:solidFill>
                <a:latin typeface="+mj-lt"/>
              </a:rPr>
              <a:t>Reticulocyte</a:t>
            </a:r>
          </a:p>
        </p:txBody>
      </p:sp>
      <p:pic>
        <p:nvPicPr>
          <p:cNvPr id="86" name="Picture 85">
            <a:extLst>
              <a:ext uri="{FF2B5EF4-FFF2-40B4-BE49-F238E27FC236}">
                <a16:creationId xmlns:a16="http://schemas.microsoft.com/office/drawing/2014/main" id="{66BF14F7-9E09-4DC6-9F29-6C4EB9708D6D}"/>
              </a:ext>
            </a:extLst>
          </p:cNvPr>
          <p:cNvPicPr>
            <a:picLocks noChangeAspect="1"/>
          </p:cNvPicPr>
          <p:nvPr/>
        </p:nvPicPr>
        <p:blipFill>
          <a:blip r:embed="rId16" cstate="print">
            <a:duotone>
              <a:prstClr val="black"/>
              <a:schemeClr val="bg1">
                <a:lumMod val="95000"/>
                <a:tint val="45000"/>
                <a:satMod val="400000"/>
              </a:schemeClr>
            </a:duotone>
            <a:extLst>
              <a:ext uri="{28A0092B-C50C-407E-A947-70E740481C1C}">
                <a14:useLocalDpi xmlns:a14="http://schemas.microsoft.com/office/drawing/2010/main" val="0"/>
              </a:ext>
            </a:extLst>
          </a:blip>
          <a:stretch>
            <a:fillRect/>
          </a:stretch>
        </p:blipFill>
        <p:spPr>
          <a:xfrm>
            <a:off x="6336874" y="5054047"/>
            <a:ext cx="193114" cy="212122"/>
          </a:xfrm>
          <a:prstGeom prst="rect">
            <a:avLst/>
          </a:prstGeom>
        </p:spPr>
      </p:pic>
      <p:cxnSp>
        <p:nvCxnSpPr>
          <p:cNvPr id="87" name="Straight Arrow Connector 86">
            <a:extLst>
              <a:ext uri="{FF2B5EF4-FFF2-40B4-BE49-F238E27FC236}">
                <a16:creationId xmlns:a16="http://schemas.microsoft.com/office/drawing/2014/main" id="{72758107-6ADE-4825-830C-82BA1074DB59}"/>
              </a:ext>
            </a:extLst>
          </p:cNvPr>
          <p:cNvCxnSpPr>
            <a:cxnSpLocks/>
          </p:cNvCxnSpPr>
          <p:nvPr/>
        </p:nvCxnSpPr>
        <p:spPr>
          <a:xfrm>
            <a:off x="7411945" y="3881643"/>
            <a:ext cx="0" cy="962020"/>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E915DD7-9B49-4F74-BAF8-71834E7A6310}"/>
              </a:ext>
            </a:extLst>
          </p:cNvPr>
          <p:cNvCxnSpPr>
            <a:cxnSpLocks/>
          </p:cNvCxnSpPr>
          <p:nvPr/>
        </p:nvCxnSpPr>
        <p:spPr>
          <a:xfrm>
            <a:off x="8076269" y="3871071"/>
            <a:ext cx="0" cy="972592"/>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02082F1-D9C8-4484-8712-D5B83823405C}"/>
              </a:ext>
            </a:extLst>
          </p:cNvPr>
          <p:cNvCxnSpPr>
            <a:cxnSpLocks/>
          </p:cNvCxnSpPr>
          <p:nvPr/>
        </p:nvCxnSpPr>
        <p:spPr>
          <a:xfrm>
            <a:off x="6876807" y="2164982"/>
            <a:ext cx="0" cy="216121"/>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Connector: Elbow 117">
            <a:extLst>
              <a:ext uri="{FF2B5EF4-FFF2-40B4-BE49-F238E27FC236}">
                <a16:creationId xmlns:a16="http://schemas.microsoft.com/office/drawing/2014/main" id="{F290382F-00AC-46DA-ACF3-AF48DCDA33A4}"/>
              </a:ext>
            </a:extLst>
          </p:cNvPr>
          <p:cNvCxnSpPr>
            <a:cxnSpLocks/>
            <a:stCxn id="55" idx="0"/>
            <a:endCxn id="60" idx="2"/>
          </p:cNvCxnSpPr>
          <p:nvPr/>
        </p:nvCxnSpPr>
        <p:spPr>
          <a:xfrm rot="16200000" flipV="1">
            <a:off x="7288221" y="2586830"/>
            <a:ext cx="376636" cy="1199463"/>
          </a:xfrm>
          <a:prstGeom prst="bentConnector3">
            <a:avLst>
              <a:gd name="adj1" fmla="val 69140"/>
            </a:avLst>
          </a:prstGeom>
          <a:ln>
            <a:solidFill>
              <a:schemeClr val="tx2">
                <a:lumMod val="40000"/>
                <a:lumOff val="6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82FF028-21FF-4F48-94A2-9472D1B6B375}"/>
              </a:ext>
            </a:extLst>
          </p:cNvPr>
          <p:cNvSpPr/>
          <p:nvPr/>
        </p:nvSpPr>
        <p:spPr>
          <a:xfrm>
            <a:off x="5098645" y="1562546"/>
            <a:ext cx="1520448" cy="304699"/>
          </a:xfrm>
          <a:prstGeom prst="rect">
            <a:avLst/>
          </a:prstGeom>
        </p:spPr>
        <p:txBody>
          <a:bodyPr wrap="square" lIns="0" tIns="27432"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b="1" dirty="0">
                <a:solidFill>
                  <a:srgbClr val="000000"/>
                </a:solidFill>
                <a:latin typeface="+mj-lt"/>
              </a:rPr>
              <a:t>Potential origin</a:t>
            </a:r>
            <a:br>
              <a:rPr lang="en-US" sz="900" b="1" dirty="0">
                <a:solidFill>
                  <a:srgbClr val="000000"/>
                </a:solidFill>
                <a:latin typeface="+mj-lt"/>
              </a:rPr>
            </a:br>
            <a:r>
              <a:rPr lang="en-US" sz="900" b="1" dirty="0">
                <a:solidFill>
                  <a:srgbClr val="000000"/>
                </a:solidFill>
                <a:latin typeface="+mj-lt"/>
              </a:rPr>
              <a:t>cells for AML</a:t>
            </a:r>
          </a:p>
        </p:txBody>
      </p:sp>
    </p:spTree>
    <p:extLst>
      <p:ext uri="{BB962C8B-B14F-4D97-AF65-F5344CB8AC3E}">
        <p14:creationId xmlns:p14="http://schemas.microsoft.com/office/powerpoint/2010/main" val="3150223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FACD-A500-47A1-80DA-16AA342296FE}"/>
              </a:ext>
            </a:extLst>
          </p:cNvPr>
          <p:cNvSpPr>
            <a:spLocks noGrp="1"/>
          </p:cNvSpPr>
          <p:nvPr>
            <p:ph type="title"/>
          </p:nvPr>
        </p:nvSpPr>
        <p:spPr/>
        <p:txBody>
          <a:bodyPr/>
          <a:lstStyle/>
          <a:p>
            <a:r>
              <a:rPr lang="en-US" dirty="0"/>
              <a:t>Development of AML—</a:t>
            </a:r>
            <a:r>
              <a:rPr lang="en-US" i="1" dirty="0"/>
              <a:t>De Novo </a:t>
            </a:r>
            <a:r>
              <a:rPr lang="en-US" dirty="0"/>
              <a:t>vs Secondary</a:t>
            </a:r>
          </a:p>
        </p:txBody>
      </p:sp>
      <p:sp>
        <p:nvSpPr>
          <p:cNvPr id="3" name="Text Placeholder 2">
            <a:extLst>
              <a:ext uri="{FF2B5EF4-FFF2-40B4-BE49-F238E27FC236}">
                <a16:creationId xmlns:a16="http://schemas.microsoft.com/office/drawing/2014/main" id="{B3EF120F-D102-47BC-9415-A6723AAE4517}"/>
              </a:ext>
            </a:extLst>
          </p:cNvPr>
          <p:cNvSpPr>
            <a:spLocks noGrp="1"/>
          </p:cNvSpPr>
          <p:nvPr>
            <p:ph type="body" sz="quarter" idx="13"/>
          </p:nvPr>
        </p:nvSpPr>
        <p:spPr/>
        <p:txBody>
          <a:bodyPr/>
          <a:lstStyle/>
          <a:p>
            <a:r>
              <a:rPr lang="en-US" dirty="0"/>
              <a:t>Genetic changes in myeloid blasts causes AML to develop. These changes can occur through various processes, and AML can be split into 2 categories based on how it develops—</a:t>
            </a:r>
            <a:r>
              <a:rPr lang="en-US" i="1" dirty="0"/>
              <a:t>de novo</a:t>
            </a:r>
            <a:r>
              <a:rPr lang="en-US" dirty="0"/>
              <a:t> AML and secondary AML.</a:t>
            </a:r>
          </a:p>
          <a:p>
            <a:r>
              <a:rPr lang="en-US" i="1" dirty="0"/>
              <a:t>Tap each category to learn how the different types of AML develop. </a:t>
            </a:r>
          </a:p>
        </p:txBody>
      </p:sp>
      <p:sp>
        <p:nvSpPr>
          <p:cNvPr id="8" name="Rectangle: Top Corners Rounded 7">
            <a:extLst>
              <a:ext uri="{FF2B5EF4-FFF2-40B4-BE49-F238E27FC236}">
                <a16:creationId xmlns:a16="http://schemas.microsoft.com/office/drawing/2014/main" id="{1E01CA82-3116-4BF2-B08D-16FA85F6769B}"/>
              </a:ext>
            </a:extLst>
          </p:cNvPr>
          <p:cNvSpPr/>
          <p:nvPr/>
        </p:nvSpPr>
        <p:spPr>
          <a:xfrm>
            <a:off x="632143" y="2295597"/>
            <a:ext cx="1896007" cy="27432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i="1" dirty="0">
                <a:latin typeface="Open Sans" panose="020B0606030504020204" pitchFamily="34" charset="0"/>
                <a:ea typeface="Open Sans" panose="020B0606030504020204" pitchFamily="34" charset="0"/>
                <a:cs typeface="Open Sans" panose="020B0606030504020204" pitchFamily="34" charset="0"/>
              </a:rPr>
              <a:t>De Novo </a:t>
            </a:r>
            <a:r>
              <a:rPr lang="en-US" sz="1000" dirty="0">
                <a:latin typeface="Open Sans" panose="020B0606030504020204" pitchFamily="34" charset="0"/>
                <a:ea typeface="Open Sans" panose="020B0606030504020204" pitchFamily="34" charset="0"/>
                <a:cs typeface="Open Sans" panose="020B0606030504020204" pitchFamily="34" charset="0"/>
              </a:rPr>
              <a:t>AML</a:t>
            </a:r>
          </a:p>
        </p:txBody>
      </p:sp>
      <p:sp>
        <p:nvSpPr>
          <p:cNvPr id="9" name="Rectangle: Top Corners Rounded 8">
            <a:extLst>
              <a:ext uri="{FF2B5EF4-FFF2-40B4-BE49-F238E27FC236}">
                <a16:creationId xmlns:a16="http://schemas.microsoft.com/office/drawing/2014/main" id="{F915C148-6564-4106-9621-A08177D31C34}"/>
              </a:ext>
            </a:extLst>
          </p:cNvPr>
          <p:cNvSpPr/>
          <p:nvPr/>
        </p:nvSpPr>
        <p:spPr>
          <a:xfrm>
            <a:off x="2643751" y="2295597"/>
            <a:ext cx="1896007" cy="274320"/>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dirty="0">
                <a:solidFill>
                  <a:schemeClr val="tx2"/>
                </a:solidFill>
                <a:latin typeface="Open Sans" panose="020B0606030504020204" pitchFamily="34" charset="0"/>
                <a:ea typeface="Open Sans" panose="020B0606030504020204" pitchFamily="34" charset="0"/>
                <a:cs typeface="Open Sans" panose="020B0606030504020204" pitchFamily="34" charset="0"/>
              </a:rPr>
              <a:t>Secondary AML</a:t>
            </a:r>
          </a:p>
        </p:txBody>
      </p:sp>
      <p:sp>
        <p:nvSpPr>
          <p:cNvPr id="10" name="Rectangle: Top Corners Rounded 34">
            <a:extLst>
              <a:ext uri="{FF2B5EF4-FFF2-40B4-BE49-F238E27FC236}">
                <a16:creationId xmlns:a16="http://schemas.microsoft.com/office/drawing/2014/main" id="{8DFC5719-BE65-4EFC-921D-B8A5D96E3F85}"/>
              </a:ext>
            </a:extLst>
          </p:cNvPr>
          <p:cNvSpPr/>
          <p:nvPr/>
        </p:nvSpPr>
        <p:spPr>
          <a:xfrm>
            <a:off x="638175" y="2716765"/>
            <a:ext cx="7924800" cy="2046563"/>
          </a:xfrm>
          <a:prstGeom prst="roundRect">
            <a:avLst>
              <a:gd name="adj" fmla="val 3320"/>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548640" rtlCol="0" anchor="t" anchorCtr="0">
            <a:noAutofit/>
          </a:bodyPr>
          <a:lstStyle/>
          <a:p>
            <a:pPr defTabSz="894100">
              <a:lnSpc>
                <a:spcPct val="120000"/>
              </a:lnSpc>
              <a:spcAft>
                <a:spcPts val="300"/>
              </a:spcAft>
              <a:buClr>
                <a:srgbClr val="0098FF"/>
              </a:buClr>
            </a:pP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De novo </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AML refers to AML in patients who do not have a history of myelodysplastic syndrome or blood disorder and have not had previous treatment with cytotoxic chemotherapy agents or ionizing radiation.</a:t>
            </a:r>
          </a:p>
          <a:p>
            <a:pPr defTabSz="894100">
              <a:lnSpc>
                <a:spcPct val="120000"/>
              </a:lnSpc>
              <a:spcAft>
                <a:spcPts val="300"/>
              </a:spcAft>
              <a:buClr>
                <a:srgbClr val="0098FF"/>
              </a:buCl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Although environmental and hereditary risk factors have been identified, the majority of patients with </a:t>
            </a: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de novo</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AML do not have these risk factors, and the etiologic factors contributing to the development of their AML remains unknown. </a:t>
            </a:r>
            <a:endParaRPr lang="en-US" dirty="0"/>
          </a:p>
        </p:txBody>
      </p:sp>
    </p:spTree>
    <p:extLst>
      <p:ext uri="{BB962C8B-B14F-4D97-AF65-F5344CB8AC3E}">
        <p14:creationId xmlns:p14="http://schemas.microsoft.com/office/powerpoint/2010/main" val="873183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FACD-A500-47A1-80DA-16AA342296FE}"/>
              </a:ext>
            </a:extLst>
          </p:cNvPr>
          <p:cNvSpPr>
            <a:spLocks noGrp="1"/>
          </p:cNvSpPr>
          <p:nvPr>
            <p:ph type="title"/>
          </p:nvPr>
        </p:nvSpPr>
        <p:spPr/>
        <p:txBody>
          <a:bodyPr/>
          <a:lstStyle/>
          <a:p>
            <a:r>
              <a:rPr lang="en-US" dirty="0"/>
              <a:t>Development of AML—</a:t>
            </a:r>
            <a:r>
              <a:rPr lang="en-US" i="1" dirty="0"/>
              <a:t>De Novo </a:t>
            </a:r>
            <a:r>
              <a:rPr lang="en-US" dirty="0"/>
              <a:t>vs Secondary</a:t>
            </a:r>
          </a:p>
        </p:txBody>
      </p:sp>
      <p:sp>
        <p:nvSpPr>
          <p:cNvPr id="3" name="Text Placeholder 2">
            <a:extLst>
              <a:ext uri="{FF2B5EF4-FFF2-40B4-BE49-F238E27FC236}">
                <a16:creationId xmlns:a16="http://schemas.microsoft.com/office/drawing/2014/main" id="{B3EF120F-D102-47BC-9415-A6723AAE4517}"/>
              </a:ext>
            </a:extLst>
          </p:cNvPr>
          <p:cNvSpPr>
            <a:spLocks noGrp="1"/>
          </p:cNvSpPr>
          <p:nvPr>
            <p:ph type="body" sz="quarter" idx="13"/>
          </p:nvPr>
        </p:nvSpPr>
        <p:spPr/>
        <p:txBody>
          <a:bodyPr/>
          <a:lstStyle/>
          <a:p>
            <a:r>
              <a:rPr lang="en-US" dirty="0"/>
              <a:t>Genetic changes in myeloid blasts causes AML to develop. These changes can occur through various processes, and AML can be split into 2 categories based on how it develops—</a:t>
            </a:r>
            <a:r>
              <a:rPr lang="en-US" i="1" dirty="0"/>
              <a:t>de novo</a:t>
            </a:r>
            <a:r>
              <a:rPr lang="en-US" dirty="0"/>
              <a:t> AML and secondary AML.</a:t>
            </a:r>
          </a:p>
          <a:p>
            <a:r>
              <a:rPr lang="en-US" i="1" dirty="0"/>
              <a:t>Tap each category to learn how the different types of AML develop. </a:t>
            </a:r>
          </a:p>
        </p:txBody>
      </p:sp>
      <p:sp>
        <p:nvSpPr>
          <p:cNvPr id="8" name="Rectangle: Top Corners Rounded 7">
            <a:extLst>
              <a:ext uri="{FF2B5EF4-FFF2-40B4-BE49-F238E27FC236}">
                <a16:creationId xmlns:a16="http://schemas.microsoft.com/office/drawing/2014/main" id="{EC77A250-7909-420C-A426-2DE438BB933B}"/>
              </a:ext>
            </a:extLst>
          </p:cNvPr>
          <p:cNvSpPr/>
          <p:nvPr/>
        </p:nvSpPr>
        <p:spPr>
          <a:xfrm>
            <a:off x="632143" y="2295597"/>
            <a:ext cx="1896007" cy="274320"/>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i="1" dirty="0">
                <a:solidFill>
                  <a:schemeClr val="tx2"/>
                </a:solidFill>
                <a:latin typeface="Open Sans" panose="020B0606030504020204" pitchFamily="34" charset="0"/>
                <a:ea typeface="Open Sans" panose="020B0606030504020204" pitchFamily="34" charset="0"/>
                <a:cs typeface="Open Sans" panose="020B0606030504020204" pitchFamily="34" charset="0"/>
              </a:rPr>
              <a:t>De Novo </a:t>
            </a:r>
            <a:r>
              <a:rPr lang="en-US" sz="1000" dirty="0">
                <a:solidFill>
                  <a:schemeClr val="tx2"/>
                </a:solidFill>
                <a:latin typeface="Open Sans" panose="020B0606030504020204" pitchFamily="34" charset="0"/>
                <a:ea typeface="Open Sans" panose="020B0606030504020204" pitchFamily="34" charset="0"/>
                <a:cs typeface="Open Sans" panose="020B0606030504020204" pitchFamily="34" charset="0"/>
              </a:rPr>
              <a:t>AML</a:t>
            </a:r>
          </a:p>
        </p:txBody>
      </p:sp>
      <p:sp>
        <p:nvSpPr>
          <p:cNvPr id="9" name="Rectangle: Top Corners Rounded 8">
            <a:extLst>
              <a:ext uri="{FF2B5EF4-FFF2-40B4-BE49-F238E27FC236}">
                <a16:creationId xmlns:a16="http://schemas.microsoft.com/office/drawing/2014/main" id="{BA8F4781-1B1A-4888-A01B-28D1995781CA}"/>
              </a:ext>
            </a:extLst>
          </p:cNvPr>
          <p:cNvSpPr/>
          <p:nvPr/>
        </p:nvSpPr>
        <p:spPr>
          <a:xfrm>
            <a:off x="2643751" y="2295597"/>
            <a:ext cx="1896007" cy="27432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dirty="0">
                <a:latin typeface="Open Sans" panose="020B0606030504020204" pitchFamily="34" charset="0"/>
                <a:ea typeface="Open Sans" panose="020B0606030504020204" pitchFamily="34" charset="0"/>
                <a:cs typeface="Open Sans" panose="020B0606030504020204" pitchFamily="34" charset="0"/>
              </a:rPr>
              <a:t>Secondary AML</a:t>
            </a:r>
          </a:p>
        </p:txBody>
      </p:sp>
      <p:sp>
        <p:nvSpPr>
          <p:cNvPr id="10" name="Rectangle: Top Corners Rounded 34">
            <a:extLst>
              <a:ext uri="{FF2B5EF4-FFF2-40B4-BE49-F238E27FC236}">
                <a16:creationId xmlns:a16="http://schemas.microsoft.com/office/drawing/2014/main" id="{895EF414-B180-4198-AB1F-E09D40E9FC94}"/>
              </a:ext>
            </a:extLst>
          </p:cNvPr>
          <p:cNvSpPr/>
          <p:nvPr/>
        </p:nvSpPr>
        <p:spPr>
          <a:xfrm>
            <a:off x="638175" y="2716765"/>
            <a:ext cx="7924800" cy="2046563"/>
          </a:xfrm>
          <a:prstGeom prst="roundRect">
            <a:avLst>
              <a:gd name="adj" fmla="val 3320"/>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548640" rtlCol="0" anchor="t" anchorCtr="0">
            <a:noAutofit/>
          </a:bodyPr>
          <a:lstStyle/>
          <a:p>
            <a:pPr lvl="0" defTabSz="894100">
              <a:lnSpc>
                <a:spcPct val="120000"/>
              </a:lnSpc>
              <a:spcAft>
                <a:spcPts val="300"/>
              </a:spcAft>
              <a:buClr>
                <a:srgbClr val="0098FF"/>
              </a:buCl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Secondary AML refers to AML that has developed due to:</a:t>
            </a:r>
          </a:p>
          <a:p>
            <a:pPr marL="171450" lvl="0" indent="-171450" defTabSz="894100">
              <a:lnSpc>
                <a:spcPct val="120000"/>
              </a:lnSpc>
              <a:spcAft>
                <a:spcPts val="300"/>
              </a:spcAft>
              <a:buClr>
                <a:srgbClr val="0098FF"/>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Previous cancer treatment (</a:t>
            </a:r>
            <a:r>
              <a:rPr lang="en-US" sz="1100" dirty="0" err="1">
                <a:solidFill>
                  <a:prstClr val="black"/>
                </a:solidFill>
                <a:latin typeface="Open Sans" panose="020B0606030504020204" pitchFamily="34" charset="0"/>
                <a:ea typeface="Open Sans" panose="020B0606030504020204" pitchFamily="34" charset="0"/>
                <a:cs typeface="Open Sans" panose="020B0606030504020204" pitchFamily="34" charset="0"/>
              </a:rPr>
              <a:t>eg</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cytotoxic chemotherapy or radiation therapy). This type of AML is known as</a:t>
            </a:r>
            <a:b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therapy-related myeloid neoplasm (</a:t>
            </a:r>
            <a:r>
              <a:rPr lang="en-US" sz="1100" dirty="0" err="1">
                <a:solidFill>
                  <a:prstClr val="black"/>
                </a:solidFill>
                <a:latin typeface="Open Sans" panose="020B0606030504020204" pitchFamily="34" charset="0"/>
                <a:ea typeface="Open Sans" panose="020B0606030504020204" pitchFamily="34" charset="0"/>
                <a:cs typeface="Open Sans" panose="020B0606030504020204" pitchFamily="34" charset="0"/>
              </a:rPr>
              <a:t>tMN</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a:t>
            </a:r>
          </a:p>
          <a:p>
            <a:pPr marL="171450" lvl="0" indent="-171450" defTabSz="894100">
              <a:lnSpc>
                <a:spcPct val="120000"/>
              </a:lnSpc>
              <a:spcAft>
                <a:spcPts val="300"/>
              </a:spcAft>
              <a:buClr>
                <a:srgbClr val="0098FF"/>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Previous hematologic malignancy (myelodysplastic syndrome). This type of AML is known as AML with</a:t>
            </a:r>
            <a:b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myelodysplasia-related changes </a:t>
            </a:r>
          </a:p>
          <a:p>
            <a:pPr lvl="0" defTabSz="894100">
              <a:lnSpc>
                <a:spcPct val="120000"/>
              </a:lnSpc>
              <a:spcAft>
                <a:spcPts val="300"/>
              </a:spcAft>
              <a:buClr>
                <a:srgbClr val="0098FF"/>
              </a:buCl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Secondary AML accounts for approximately 25% of all AML cases and is associated with poor outcomes.</a:t>
            </a:r>
          </a:p>
        </p:txBody>
      </p:sp>
    </p:spTree>
    <p:extLst>
      <p:ext uri="{BB962C8B-B14F-4D97-AF65-F5344CB8AC3E}">
        <p14:creationId xmlns:p14="http://schemas.microsoft.com/office/powerpoint/2010/main" val="3050770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A29AC-59EE-4CD8-A2E7-34FB8D0A42C0}"/>
              </a:ext>
            </a:extLst>
          </p:cNvPr>
          <p:cNvSpPr>
            <a:spLocks noGrp="1"/>
          </p:cNvSpPr>
          <p:nvPr>
            <p:ph type="title"/>
          </p:nvPr>
        </p:nvSpPr>
        <p:spPr/>
        <p:txBody>
          <a:bodyPr/>
          <a:lstStyle/>
          <a:p>
            <a:r>
              <a:rPr lang="en-US" dirty="0"/>
              <a:t>AML Genomic Landscape</a:t>
            </a:r>
          </a:p>
        </p:txBody>
      </p:sp>
      <p:sp>
        <p:nvSpPr>
          <p:cNvPr id="3" name="Text Placeholder 2">
            <a:extLst>
              <a:ext uri="{FF2B5EF4-FFF2-40B4-BE49-F238E27FC236}">
                <a16:creationId xmlns:a16="http://schemas.microsoft.com/office/drawing/2014/main" id="{8CE50A09-71A4-48B5-A8CE-F45FCD0567D9}"/>
              </a:ext>
            </a:extLst>
          </p:cNvPr>
          <p:cNvSpPr>
            <a:spLocks noGrp="1"/>
          </p:cNvSpPr>
          <p:nvPr>
            <p:ph type="body" sz="quarter" idx="13"/>
          </p:nvPr>
        </p:nvSpPr>
        <p:spPr>
          <a:xfrm>
            <a:off x="632143" y="3569239"/>
            <a:ext cx="7930832" cy="1214517"/>
          </a:xfrm>
        </p:spPr>
        <p:txBody>
          <a:bodyPr/>
          <a:lstStyle/>
          <a:p>
            <a:pPr marL="0" indent="0">
              <a:buNone/>
            </a:pPr>
            <a:r>
              <a:rPr lang="en-US" dirty="0"/>
              <a:t>AML is a heterogeneous disease with a large number of potential causative genetic mutations. Mutations in the DNA of myeloid blasts can range from chromosomal abnormalities to specific </a:t>
            </a:r>
            <a:r>
              <a:rPr lang="en-US" b="1" dirty="0"/>
              <a:t>gene</a:t>
            </a:r>
            <a:r>
              <a:rPr lang="en-US" dirty="0"/>
              <a:t> mutations. Many chromosomal and genetic abnormalities can influence prognosis and treatment strategies, and it is important for HCPs to determine each patient’s cytogenetic and molecular genetic abnormalities during diagnosis.</a:t>
            </a:r>
          </a:p>
        </p:txBody>
      </p:sp>
    </p:spTree>
    <p:extLst>
      <p:ext uri="{BB962C8B-B14F-4D97-AF65-F5344CB8AC3E}">
        <p14:creationId xmlns:p14="http://schemas.microsoft.com/office/powerpoint/2010/main" val="1546327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733A-1AAC-4081-AD5B-809A85EA4C62}"/>
              </a:ext>
            </a:extLst>
          </p:cNvPr>
          <p:cNvSpPr>
            <a:spLocks noGrp="1"/>
          </p:cNvSpPr>
          <p:nvPr>
            <p:ph type="title"/>
          </p:nvPr>
        </p:nvSpPr>
        <p:spPr/>
        <p:txBody>
          <a:bodyPr/>
          <a:lstStyle/>
          <a:p>
            <a:r>
              <a:rPr lang="en-US" dirty="0"/>
              <a:t>Cytogenetic Abnormalities in AML</a:t>
            </a:r>
          </a:p>
        </p:txBody>
      </p:sp>
      <p:sp>
        <p:nvSpPr>
          <p:cNvPr id="3" name="Text Placeholder 2">
            <a:extLst>
              <a:ext uri="{FF2B5EF4-FFF2-40B4-BE49-F238E27FC236}">
                <a16:creationId xmlns:a16="http://schemas.microsoft.com/office/drawing/2014/main" id="{9C5B51D8-C12C-452C-A8DC-BE64C0788C29}"/>
              </a:ext>
            </a:extLst>
          </p:cNvPr>
          <p:cNvSpPr>
            <a:spLocks noGrp="1"/>
          </p:cNvSpPr>
          <p:nvPr>
            <p:ph type="body" sz="quarter" idx="13"/>
          </p:nvPr>
        </p:nvSpPr>
        <p:spPr>
          <a:xfrm>
            <a:off x="632143" y="1466203"/>
            <a:ext cx="7930832" cy="2032573"/>
          </a:xfrm>
        </p:spPr>
        <p:txBody>
          <a:bodyPr/>
          <a:lstStyle/>
          <a:p>
            <a:pPr>
              <a:spcAft>
                <a:spcPts val="300"/>
              </a:spcAft>
              <a:buClr>
                <a:schemeClr val="accent3"/>
              </a:buClr>
            </a:pPr>
            <a:r>
              <a:rPr lang="en-US" dirty="0"/>
              <a:t>Cytogenetic abnormalities or large-scale chromosomal changes can be detected in approximately 50% of newly-diagnosed AML patients. Many different cytogenetic abnormalities exist in AML, some are more common than others. Chromosomal abnormalities are detected using a karyotype test, which is a type of image of the chromosomes in a leukemic cell. Karyotype results are significant to prognosis and treatment decisions and represent the most important factor for predicting a patient’s outcome. </a:t>
            </a:r>
          </a:p>
          <a:p>
            <a:pPr>
              <a:spcAft>
                <a:spcPts val="300"/>
              </a:spcAft>
              <a:buClr>
                <a:schemeClr val="accent3"/>
              </a:buClr>
            </a:pPr>
            <a:endParaRPr lang="en-US" dirty="0"/>
          </a:p>
          <a:p>
            <a:pPr>
              <a:spcAft>
                <a:spcPts val="300"/>
              </a:spcAft>
              <a:buClr>
                <a:schemeClr val="accent3"/>
              </a:buClr>
            </a:pPr>
            <a:endParaRPr lang="en-US" dirty="0"/>
          </a:p>
        </p:txBody>
      </p:sp>
      <p:sp>
        <p:nvSpPr>
          <p:cNvPr id="5" name="TextBox 4">
            <a:extLst>
              <a:ext uri="{FF2B5EF4-FFF2-40B4-BE49-F238E27FC236}">
                <a16:creationId xmlns:a16="http://schemas.microsoft.com/office/drawing/2014/main" id="{F7C762F1-B38E-453E-8C7C-FD9CBF5CAE0E}"/>
              </a:ext>
            </a:extLst>
          </p:cNvPr>
          <p:cNvSpPr txBox="1"/>
          <p:nvPr/>
        </p:nvSpPr>
        <p:spPr>
          <a:xfrm>
            <a:off x="632142" y="5854050"/>
            <a:ext cx="3234138"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4FCF9"/>
                </a:solidFill>
                <a:latin typeface="Open Sans"/>
                <a:ea typeface="Open Sans" panose="020B0606030504020204" pitchFamily="34" charset="0"/>
                <a:cs typeface="Open Sans" panose="020B0606030504020204" pitchFamily="34" charset="0"/>
              </a:rPr>
              <a:t>Understanding Cytogenetic Notation</a:t>
            </a:r>
            <a:endParaRPr kumimoji="0" lang="en-US" sz="12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7349C025-680F-4A24-B261-A35C616933A2}"/>
              </a:ext>
            </a:extLst>
          </p:cNvPr>
          <p:cNvGrpSpPr/>
          <p:nvPr/>
        </p:nvGrpSpPr>
        <p:grpSpPr>
          <a:xfrm>
            <a:off x="716535" y="5906630"/>
            <a:ext cx="337211" cy="337211"/>
            <a:chOff x="728509" y="5147012"/>
            <a:chExt cx="337211" cy="337211"/>
          </a:xfrm>
        </p:grpSpPr>
        <p:sp>
          <p:nvSpPr>
            <p:cNvPr id="7" name="Oval 6">
              <a:extLst>
                <a:ext uri="{FF2B5EF4-FFF2-40B4-BE49-F238E27FC236}">
                  <a16:creationId xmlns:a16="http://schemas.microsoft.com/office/drawing/2014/main" id="{0F5752A0-121C-48D2-AE86-5DAD4D0F9BA9}"/>
                </a:ext>
              </a:extLst>
            </p:cNvPr>
            <p:cNvSpPr/>
            <p:nvPr/>
          </p:nvSpPr>
          <p:spPr>
            <a:xfrm>
              <a:off x="728509" y="5147012"/>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8" name="Graphic 30">
              <a:extLst>
                <a:ext uri="{FF2B5EF4-FFF2-40B4-BE49-F238E27FC236}">
                  <a16:creationId xmlns:a16="http://schemas.microsoft.com/office/drawing/2014/main" id="{5DFE595E-478A-406C-BF7A-8E132E1A98DE}"/>
                </a:ext>
              </a:extLst>
            </p:cNvPr>
            <p:cNvSpPr/>
            <p:nvPr/>
          </p:nvSpPr>
          <p:spPr>
            <a:xfrm>
              <a:off x="813143" y="5178557"/>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11" name="Chart 10">
            <a:extLst>
              <a:ext uri="{FF2B5EF4-FFF2-40B4-BE49-F238E27FC236}">
                <a16:creationId xmlns:a16="http://schemas.microsoft.com/office/drawing/2014/main" id="{0DB61809-0BAE-4025-B5E4-711C7BF0E855}"/>
              </a:ext>
            </a:extLst>
          </p:cNvPr>
          <p:cNvGraphicFramePr/>
          <p:nvPr>
            <p:extLst>
              <p:ext uri="{D42A27DB-BD31-4B8C-83A1-F6EECF244321}">
                <p14:modId xmlns:p14="http://schemas.microsoft.com/office/powerpoint/2010/main" val="1944124269"/>
              </p:ext>
            </p:extLst>
          </p:nvPr>
        </p:nvGraphicFramePr>
        <p:xfrm>
          <a:off x="632142" y="2312152"/>
          <a:ext cx="7930831" cy="34761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2151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53F8-1D42-4E5E-9D72-6EC832F7CCB2}"/>
              </a:ext>
            </a:extLst>
          </p:cNvPr>
          <p:cNvSpPr>
            <a:spLocks noGrp="1"/>
          </p:cNvSpPr>
          <p:nvPr>
            <p:ph type="title"/>
          </p:nvPr>
        </p:nvSpPr>
        <p:spPr/>
        <p:txBody>
          <a:bodyPr/>
          <a:lstStyle/>
          <a:p>
            <a:r>
              <a:rPr lang="en-US" dirty="0"/>
              <a:t>Understanding Cytogenetic Notation</a:t>
            </a:r>
          </a:p>
        </p:txBody>
      </p:sp>
      <p:sp>
        <p:nvSpPr>
          <p:cNvPr id="57" name="Text Placeholder 56">
            <a:extLst>
              <a:ext uri="{FF2B5EF4-FFF2-40B4-BE49-F238E27FC236}">
                <a16:creationId xmlns:a16="http://schemas.microsoft.com/office/drawing/2014/main" id="{B7D9C2E4-99B5-48AF-83A6-943C6307402A}"/>
              </a:ext>
            </a:extLst>
          </p:cNvPr>
          <p:cNvSpPr>
            <a:spLocks noGrp="1"/>
          </p:cNvSpPr>
          <p:nvPr>
            <p:ph type="body" sz="quarter" idx="13"/>
          </p:nvPr>
        </p:nvSpPr>
        <p:spPr/>
        <p:txBody>
          <a:bodyPr/>
          <a:lstStyle/>
          <a:p>
            <a:r>
              <a:rPr lang="en-US" dirty="0"/>
              <a:t>Humans have 46 chromosomes organized as 23 chromosome pairs. An individual chromosome is divided into 2 arms: the short arm and the long arm. The short arm is designated p (for petit), and the long arm is designated q (for queue). </a:t>
            </a:r>
          </a:p>
        </p:txBody>
      </p:sp>
      <p:sp>
        <p:nvSpPr>
          <p:cNvPr id="58" name="Rectangle: Top Corners Rounded 34">
            <a:extLst>
              <a:ext uri="{FF2B5EF4-FFF2-40B4-BE49-F238E27FC236}">
                <a16:creationId xmlns:a16="http://schemas.microsoft.com/office/drawing/2014/main" id="{2F9BD1C3-0531-4029-A599-F44D63453233}"/>
              </a:ext>
            </a:extLst>
          </p:cNvPr>
          <p:cNvSpPr/>
          <p:nvPr/>
        </p:nvSpPr>
        <p:spPr>
          <a:xfrm>
            <a:off x="638176" y="2336686"/>
            <a:ext cx="7921519" cy="860892"/>
          </a:xfrm>
          <a:prstGeom prst="roundRect">
            <a:avLst>
              <a:gd name="adj" fmla="val 0"/>
            </a:avLst>
          </a:prstGeom>
          <a:solidFill>
            <a:schemeClr val="bg1">
              <a:lumMod val="95000"/>
            </a:schemeClr>
          </a:solidFill>
          <a:ln/>
          <a:effectLst>
            <a:innerShdw blurRad="12700" dist="12700" dir="13500000">
              <a:prstClr val="black">
                <a:alpha val="15000"/>
              </a:prstClr>
            </a:innerShdw>
          </a:effectLst>
        </p:spPr>
        <p:style>
          <a:lnRef idx="0">
            <a:schemeClr val="accent5"/>
          </a:lnRef>
          <a:fillRef idx="3">
            <a:schemeClr val="accent5"/>
          </a:fillRef>
          <a:effectRef idx="3">
            <a:schemeClr val="accent5"/>
          </a:effectRef>
          <a:fontRef idx="minor">
            <a:schemeClr val="lt1"/>
          </a:fontRef>
        </p:style>
        <p:txBody>
          <a:bodyPr lIns="274320" tIns="0" bIns="182880" rtlCol="0" anchor="ctr" anchorCtr="0"/>
          <a:lstStyle/>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rgbClr val="000000"/>
              </a:solidFill>
              <a:ea typeface="Open Sans" panose="020B0606030504020204" pitchFamily="34" charset="0"/>
              <a:cs typeface="Open Sans" panose="020B0606030504020204" pitchFamily="34" charset="0"/>
            </a:endParaRPr>
          </a:p>
        </p:txBody>
      </p:sp>
      <p:grpSp>
        <p:nvGrpSpPr>
          <p:cNvPr id="59" name="Group 58">
            <a:extLst>
              <a:ext uri="{FF2B5EF4-FFF2-40B4-BE49-F238E27FC236}">
                <a16:creationId xmlns:a16="http://schemas.microsoft.com/office/drawing/2014/main" id="{BCC117B9-D314-4A8B-9D62-7F247457F759}"/>
              </a:ext>
            </a:extLst>
          </p:cNvPr>
          <p:cNvGrpSpPr/>
          <p:nvPr/>
        </p:nvGrpSpPr>
        <p:grpSpPr>
          <a:xfrm>
            <a:off x="1501599" y="2384859"/>
            <a:ext cx="5663405" cy="675474"/>
            <a:chOff x="10325678" y="1368489"/>
            <a:chExt cx="5663405" cy="675474"/>
          </a:xfrm>
        </p:grpSpPr>
        <p:grpSp>
          <p:nvGrpSpPr>
            <p:cNvPr id="60" name="Group 59">
              <a:extLst>
                <a:ext uri="{FF2B5EF4-FFF2-40B4-BE49-F238E27FC236}">
                  <a16:creationId xmlns:a16="http://schemas.microsoft.com/office/drawing/2014/main" id="{9636C0AF-CDE4-49C7-89D2-06857CE1874C}"/>
                </a:ext>
              </a:extLst>
            </p:cNvPr>
            <p:cNvGrpSpPr/>
            <p:nvPr/>
          </p:nvGrpSpPr>
          <p:grpSpPr>
            <a:xfrm>
              <a:off x="10325678" y="1368489"/>
              <a:ext cx="5663405" cy="675474"/>
              <a:chOff x="1772048" y="2411594"/>
              <a:chExt cx="5663405" cy="675474"/>
            </a:xfrm>
          </p:grpSpPr>
          <p:pic>
            <p:nvPicPr>
              <p:cNvPr id="69" name="Picture 68">
                <a:extLst>
                  <a:ext uri="{FF2B5EF4-FFF2-40B4-BE49-F238E27FC236}">
                    <a16:creationId xmlns:a16="http://schemas.microsoft.com/office/drawing/2014/main" id="{209FCF0C-BE39-4BE6-9D85-07609E8545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2048" y="2831480"/>
                <a:ext cx="5663405" cy="255588"/>
              </a:xfrm>
              <a:prstGeom prst="rect">
                <a:avLst/>
              </a:prstGeom>
            </p:spPr>
          </p:pic>
          <p:sp>
            <p:nvSpPr>
              <p:cNvPr id="70" name="Rectangle 69">
                <a:extLst>
                  <a:ext uri="{FF2B5EF4-FFF2-40B4-BE49-F238E27FC236}">
                    <a16:creationId xmlns:a16="http://schemas.microsoft.com/office/drawing/2014/main" id="{D270F480-2B54-4246-8F9B-EE157896FB26}"/>
                  </a:ext>
                </a:extLst>
              </p:cNvPr>
              <p:cNvSpPr/>
              <p:nvPr/>
            </p:nvSpPr>
            <p:spPr>
              <a:xfrm>
                <a:off x="2998122" y="2449731"/>
                <a:ext cx="89768" cy="176074"/>
              </a:xfrm>
              <a:prstGeom prst="rect">
                <a:avLst/>
              </a:prstGeom>
            </p:spPr>
            <p:txBody>
              <a:bodyPr wrap="none" lIns="0" tIns="0" rIns="0" bIns="0">
                <a:spAutoFit/>
              </a:bodyPr>
              <a:lstStyle/>
              <a:p>
                <a:pPr lvl="0" defTabSz="894740">
                  <a:lnSpc>
                    <a:spcPct val="110000"/>
                  </a:lnSpc>
                  <a:spcBef>
                    <a:spcPts val="3600"/>
                  </a:spcBef>
                  <a:buClr>
                    <a:srgbClr val="F08700"/>
                  </a:buClr>
                </a:pPr>
                <a:r>
                  <a:rPr lang="en-US" sz="1100" b="1" dirty="0">
                    <a:solidFill>
                      <a:srgbClr val="000000"/>
                    </a:solidFill>
                    <a:latin typeface="Open Sans" panose="020B0606030504020204" pitchFamily="34" charset="0"/>
                  </a:rPr>
                  <a:t>p</a:t>
                </a:r>
                <a:endParaRPr lang="en-US" sz="1100" dirty="0">
                  <a:solidFill>
                    <a:srgbClr val="000000"/>
                  </a:solidFill>
                  <a:latin typeface="Open Sans" panose="020B0606030504020204" pitchFamily="34" charset="0"/>
                </a:endParaRPr>
              </a:p>
            </p:txBody>
          </p:sp>
          <p:sp>
            <p:nvSpPr>
              <p:cNvPr id="71" name="Rectangle 70">
                <a:extLst>
                  <a:ext uri="{FF2B5EF4-FFF2-40B4-BE49-F238E27FC236}">
                    <a16:creationId xmlns:a16="http://schemas.microsoft.com/office/drawing/2014/main" id="{0ABC3E72-B824-4768-BA47-94C03DCCA4F2}"/>
                  </a:ext>
                </a:extLst>
              </p:cNvPr>
              <p:cNvSpPr/>
              <p:nvPr/>
            </p:nvSpPr>
            <p:spPr>
              <a:xfrm>
                <a:off x="5896436" y="2411594"/>
                <a:ext cx="89768" cy="176074"/>
              </a:xfrm>
              <a:prstGeom prst="rect">
                <a:avLst/>
              </a:prstGeom>
            </p:spPr>
            <p:txBody>
              <a:bodyPr wrap="none" lIns="0" tIns="0" rIns="0" bIns="0">
                <a:spAutoFit/>
              </a:bodyPr>
              <a:lstStyle/>
              <a:p>
                <a:pPr lvl="0" defTabSz="894740">
                  <a:lnSpc>
                    <a:spcPct val="110000"/>
                  </a:lnSpc>
                  <a:spcBef>
                    <a:spcPts val="3600"/>
                  </a:spcBef>
                  <a:buClr>
                    <a:srgbClr val="F08700"/>
                  </a:buClr>
                </a:pPr>
                <a:r>
                  <a:rPr lang="en-US" sz="1100" b="1" dirty="0">
                    <a:solidFill>
                      <a:srgbClr val="000000"/>
                    </a:solidFill>
                    <a:latin typeface="Open Sans" panose="020B0606030504020204" pitchFamily="34" charset="0"/>
                  </a:rPr>
                  <a:t>q</a:t>
                </a:r>
                <a:endParaRPr lang="en-US" sz="1100" dirty="0">
                  <a:solidFill>
                    <a:srgbClr val="000000"/>
                  </a:solidFill>
                  <a:latin typeface="Open Sans" panose="020B0606030504020204" pitchFamily="34" charset="0"/>
                </a:endParaRPr>
              </a:p>
            </p:txBody>
          </p:sp>
        </p:grpSp>
        <p:grpSp>
          <p:nvGrpSpPr>
            <p:cNvPr id="61" name="Group 60">
              <a:extLst>
                <a:ext uri="{FF2B5EF4-FFF2-40B4-BE49-F238E27FC236}">
                  <a16:creationId xmlns:a16="http://schemas.microsoft.com/office/drawing/2014/main" id="{E0629E00-3DF2-40FF-9730-738422F1C68A}"/>
                </a:ext>
              </a:extLst>
            </p:cNvPr>
            <p:cNvGrpSpPr/>
            <p:nvPr/>
          </p:nvGrpSpPr>
          <p:grpSpPr>
            <a:xfrm>
              <a:off x="10325678" y="1611794"/>
              <a:ext cx="2541917" cy="88686"/>
              <a:chOff x="1772048" y="2406770"/>
              <a:chExt cx="2541917" cy="155275"/>
            </a:xfrm>
          </p:grpSpPr>
          <p:cxnSp>
            <p:nvCxnSpPr>
              <p:cNvPr id="66" name="Straight Connector 65">
                <a:extLst>
                  <a:ext uri="{FF2B5EF4-FFF2-40B4-BE49-F238E27FC236}">
                    <a16:creationId xmlns:a16="http://schemas.microsoft.com/office/drawing/2014/main" id="{A2A1F27E-03B3-4F72-9F63-1DFA7866F6DE}"/>
                  </a:ext>
                </a:extLst>
              </p:cNvPr>
              <p:cNvCxnSpPr/>
              <p:nvPr/>
            </p:nvCxnSpPr>
            <p:spPr>
              <a:xfrm flipV="1">
                <a:off x="1772048" y="2406770"/>
                <a:ext cx="0" cy="1552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555A050-4664-42B6-AE3E-C0756E6EE11E}"/>
                  </a:ext>
                </a:extLst>
              </p:cNvPr>
              <p:cNvCxnSpPr/>
              <p:nvPr/>
            </p:nvCxnSpPr>
            <p:spPr>
              <a:xfrm flipV="1">
                <a:off x="4313965" y="2406770"/>
                <a:ext cx="0" cy="1552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05C33C8-D12F-4CCF-88B4-0FE6EFB93108}"/>
                  </a:ext>
                </a:extLst>
              </p:cNvPr>
              <p:cNvCxnSpPr/>
              <p:nvPr/>
            </p:nvCxnSpPr>
            <p:spPr>
              <a:xfrm>
                <a:off x="1772048" y="2406770"/>
                <a:ext cx="254191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7AE1864-FD95-481B-AC56-8AD100AC7AE1}"/>
                </a:ext>
              </a:extLst>
            </p:cNvPr>
            <p:cNvGrpSpPr/>
            <p:nvPr/>
          </p:nvGrpSpPr>
          <p:grpSpPr>
            <a:xfrm>
              <a:off x="12927980" y="1611794"/>
              <a:ext cx="2926080" cy="91440"/>
              <a:chOff x="1772048" y="2406770"/>
              <a:chExt cx="2541917" cy="155275"/>
            </a:xfrm>
          </p:grpSpPr>
          <p:cxnSp>
            <p:nvCxnSpPr>
              <p:cNvPr id="63" name="Straight Connector 62">
                <a:extLst>
                  <a:ext uri="{FF2B5EF4-FFF2-40B4-BE49-F238E27FC236}">
                    <a16:creationId xmlns:a16="http://schemas.microsoft.com/office/drawing/2014/main" id="{BC148C51-67C3-49B0-A8AF-FD972B8BC49E}"/>
                  </a:ext>
                </a:extLst>
              </p:cNvPr>
              <p:cNvCxnSpPr/>
              <p:nvPr/>
            </p:nvCxnSpPr>
            <p:spPr>
              <a:xfrm flipV="1">
                <a:off x="1772048" y="2406770"/>
                <a:ext cx="0" cy="1552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02F6865-1389-464F-AAA4-3734C46A0711}"/>
                  </a:ext>
                </a:extLst>
              </p:cNvPr>
              <p:cNvCxnSpPr/>
              <p:nvPr/>
            </p:nvCxnSpPr>
            <p:spPr>
              <a:xfrm flipV="1">
                <a:off x="4313965" y="2406770"/>
                <a:ext cx="0" cy="1552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7B1263-7973-452F-BC44-00F4EB234B8A}"/>
                  </a:ext>
                </a:extLst>
              </p:cNvPr>
              <p:cNvCxnSpPr/>
              <p:nvPr/>
            </p:nvCxnSpPr>
            <p:spPr>
              <a:xfrm>
                <a:off x="1772048" y="2406770"/>
                <a:ext cx="254191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73" name="Text Placeholder 16">
            <a:extLst>
              <a:ext uri="{FF2B5EF4-FFF2-40B4-BE49-F238E27FC236}">
                <a16:creationId xmlns:a16="http://schemas.microsoft.com/office/drawing/2014/main" id="{A632C85B-068D-4BBD-AACD-1DFBF30900C1}"/>
              </a:ext>
            </a:extLst>
          </p:cNvPr>
          <p:cNvSpPr txBox="1">
            <a:spLocks/>
          </p:cNvSpPr>
          <p:nvPr/>
        </p:nvSpPr>
        <p:spPr>
          <a:xfrm>
            <a:off x="981075" y="3468768"/>
            <a:ext cx="7277100" cy="590546"/>
          </a:xfrm>
          <a:prstGeom prst="rect">
            <a:avLst/>
          </a:prstGeom>
        </p:spPr>
        <p:txBody>
          <a:bodyPr wrap="square" lIns="0" tIns="0" rIns="0" bIns="0">
            <a:spAutoFit/>
          </a:bodyPr>
          <a:lstStyle>
            <a:lvl1pPr marL="0" indent="0" algn="l" defTabSz="894100" rtl="0" eaLnBrk="1" latinLnBrk="0" hangingPunct="1">
              <a:lnSpc>
                <a:spcPct val="120000"/>
              </a:lnSpc>
              <a:spcBef>
                <a:spcPts val="0"/>
              </a:spcBef>
              <a:spcAft>
                <a:spcPts val="600"/>
              </a:spcAft>
              <a:buFont typeface="Arial" panose="020B0604020202020204" pitchFamily="34" charset="0"/>
              <a:buNone/>
              <a:defRPr sz="1100" b="0" kern="1200">
                <a:solidFill>
                  <a:schemeClr val="tx1"/>
                </a:solidFill>
                <a:latin typeface="+mj-lt"/>
                <a:ea typeface="+mn-ea"/>
                <a:cs typeface="+mn-cs"/>
              </a:defRPr>
            </a:lvl1pPr>
            <a:lvl2pPr marL="287337" indent="0" algn="l" defTabSz="894100" rtl="0" eaLnBrk="1" latinLnBrk="0" hangingPunct="1">
              <a:lnSpc>
                <a:spcPct val="120000"/>
              </a:lnSpc>
              <a:spcBef>
                <a:spcPts val="489"/>
              </a:spcBef>
              <a:spcAft>
                <a:spcPts val="600"/>
              </a:spcAft>
              <a:buFont typeface="Arial" panose="020B0604020202020204" pitchFamily="34" charset="0"/>
              <a:buNone/>
              <a:defRPr sz="1100" kern="1200">
                <a:solidFill>
                  <a:schemeClr val="tx1"/>
                </a:solidFill>
                <a:latin typeface="+mn-lt"/>
                <a:ea typeface="+mn-ea"/>
                <a:cs typeface="+mn-cs"/>
              </a:defRPr>
            </a:lvl2pPr>
            <a:lvl3pPr marL="557212" indent="0" algn="l" defTabSz="894100" rtl="0" eaLnBrk="1" latinLnBrk="0" hangingPunct="1">
              <a:lnSpc>
                <a:spcPct val="120000"/>
              </a:lnSpc>
              <a:spcBef>
                <a:spcPts val="489"/>
              </a:spcBef>
              <a:spcAft>
                <a:spcPts val="600"/>
              </a:spcAft>
              <a:buFont typeface="Arial" panose="020B0604020202020204" pitchFamily="34" charset="0"/>
              <a:buNone/>
              <a:tabLst/>
              <a:defRPr sz="1100" kern="1200">
                <a:solidFill>
                  <a:schemeClr val="tx1"/>
                </a:solidFill>
                <a:latin typeface="+mn-lt"/>
                <a:ea typeface="+mn-ea"/>
                <a:cs typeface="+mn-cs"/>
              </a:defRPr>
            </a:lvl3pPr>
            <a:lvl4pPr marL="746125" indent="0" algn="l" defTabSz="894100" rtl="0" eaLnBrk="1" latinLnBrk="0" hangingPunct="1">
              <a:lnSpc>
                <a:spcPct val="120000"/>
              </a:lnSpc>
              <a:spcBef>
                <a:spcPts val="489"/>
              </a:spcBef>
              <a:spcAft>
                <a:spcPts val="600"/>
              </a:spcAft>
              <a:buFont typeface="Arial" panose="020B0604020202020204" pitchFamily="34" charset="0"/>
              <a:buNone/>
              <a:tabLst/>
              <a:defRPr sz="1100" kern="1200">
                <a:solidFill>
                  <a:schemeClr val="tx1"/>
                </a:solidFill>
                <a:latin typeface="+mn-lt"/>
                <a:ea typeface="+mn-ea"/>
                <a:cs typeface="+mn-cs"/>
              </a:defRPr>
            </a:lvl4pPr>
            <a:lvl5pPr marL="971550" indent="0" algn="l" defTabSz="894100" rtl="0" eaLnBrk="1" latinLnBrk="0" hangingPunct="1">
              <a:lnSpc>
                <a:spcPct val="120000"/>
              </a:lnSpc>
              <a:spcBef>
                <a:spcPts val="489"/>
              </a:spcBef>
              <a:spcAft>
                <a:spcPts val="600"/>
              </a:spcAft>
              <a:buFont typeface="Arial" panose="020B0604020202020204" pitchFamily="34" charset="0"/>
              <a:buNone/>
              <a:tabLst/>
              <a:defRPr sz="1100" kern="1200">
                <a:solidFill>
                  <a:schemeClr val="tx1"/>
                </a:solidFill>
                <a:latin typeface="+mn-lt"/>
                <a:ea typeface="+mn-ea"/>
                <a:cs typeface="+mn-cs"/>
              </a:defRPr>
            </a:lvl5pPr>
            <a:lvl6pPr marL="1257300" indent="-171450"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a:lstStyle>
          <a:p>
            <a:r>
              <a:rPr lang="en-US" spc="-10" dirty="0"/>
              <a:t>In many instances chromosomal mutations are written using an abbreviated code. The code begins with the type of mutation, followed by the affected chromosome(s), and ends with the chromosome arm (if only part of the chromosome is affected). Specific examples of abbreviations you may frequently encounter are shown below.</a:t>
            </a:r>
          </a:p>
        </p:txBody>
      </p:sp>
      <p:sp>
        <p:nvSpPr>
          <p:cNvPr id="76" name="Rectangle: Top Corners Rounded 27">
            <a:extLst>
              <a:ext uri="{FF2B5EF4-FFF2-40B4-BE49-F238E27FC236}">
                <a16:creationId xmlns:a16="http://schemas.microsoft.com/office/drawing/2014/main" id="{5DD9AE09-1F44-492A-B4BB-F1AD38F875E1}"/>
              </a:ext>
            </a:extLst>
          </p:cNvPr>
          <p:cNvSpPr/>
          <p:nvPr/>
        </p:nvSpPr>
        <p:spPr>
          <a:xfrm>
            <a:off x="981074" y="4250726"/>
            <a:ext cx="3507511" cy="1556952"/>
          </a:xfrm>
          <a:prstGeom prst="round2SameRect">
            <a:avLst>
              <a:gd name="adj1" fmla="val 2366"/>
              <a:gd name="adj2" fmla="val 1548"/>
            </a:avLst>
          </a:prstGeom>
          <a:solidFill>
            <a:schemeClr val="bg1">
              <a:lumMod val="95000"/>
            </a:schemeClr>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p:txBody>
      </p:sp>
      <p:sp>
        <p:nvSpPr>
          <p:cNvPr id="77" name="TextBox 76">
            <a:extLst>
              <a:ext uri="{FF2B5EF4-FFF2-40B4-BE49-F238E27FC236}">
                <a16:creationId xmlns:a16="http://schemas.microsoft.com/office/drawing/2014/main" id="{A51CE21E-3766-4D82-93B0-CC50B880E852}"/>
              </a:ext>
            </a:extLst>
          </p:cNvPr>
          <p:cNvSpPr txBox="1"/>
          <p:nvPr/>
        </p:nvSpPr>
        <p:spPr>
          <a:xfrm>
            <a:off x="2126981" y="4863704"/>
            <a:ext cx="1923925" cy="338554"/>
          </a:xfrm>
          <a:prstGeom prst="rect">
            <a:avLst/>
          </a:prstGeom>
          <a:noFill/>
        </p:spPr>
        <p:txBody>
          <a:bodyPr wrap="none" rtlCol="0">
            <a:spAutoFit/>
          </a:bodyPr>
          <a:lstStyle/>
          <a:p>
            <a:r>
              <a:rPr lang="en-US" sz="1600" b="1" dirty="0">
                <a:latin typeface="+mj-lt"/>
              </a:rPr>
              <a:t>t(</a:t>
            </a:r>
            <a:r>
              <a:rPr lang="en-US" sz="1600" b="1" dirty="0">
                <a:solidFill>
                  <a:schemeClr val="accent4">
                    <a:lumMod val="75000"/>
                  </a:schemeClr>
                </a:solidFill>
                <a:latin typeface="+mj-lt"/>
              </a:rPr>
              <a:t>8;</a:t>
            </a:r>
            <a:r>
              <a:rPr lang="en-US" sz="1600" b="1" dirty="0">
                <a:solidFill>
                  <a:schemeClr val="accent1"/>
                </a:solidFill>
                <a:latin typeface="+mj-lt"/>
              </a:rPr>
              <a:t>21</a:t>
            </a:r>
            <a:r>
              <a:rPr lang="en-US" sz="1600" b="1" dirty="0">
                <a:latin typeface="+mj-lt"/>
              </a:rPr>
              <a:t>)(</a:t>
            </a:r>
            <a:r>
              <a:rPr lang="en-US" sz="1600" b="1" dirty="0">
                <a:solidFill>
                  <a:schemeClr val="accent4">
                    <a:lumMod val="75000"/>
                  </a:schemeClr>
                </a:solidFill>
                <a:latin typeface="+mj-lt"/>
              </a:rPr>
              <a:t>q22;</a:t>
            </a:r>
            <a:r>
              <a:rPr lang="en-US" sz="1600" b="1" dirty="0">
                <a:solidFill>
                  <a:schemeClr val="accent1"/>
                </a:solidFill>
                <a:latin typeface="+mj-lt"/>
              </a:rPr>
              <a:t>q22.1</a:t>
            </a:r>
            <a:r>
              <a:rPr lang="en-US" sz="1600" b="1" dirty="0">
                <a:latin typeface="+mj-lt"/>
              </a:rPr>
              <a:t>)</a:t>
            </a:r>
          </a:p>
        </p:txBody>
      </p:sp>
      <p:cxnSp>
        <p:nvCxnSpPr>
          <p:cNvPr id="78" name="Straight Connector 77">
            <a:extLst>
              <a:ext uri="{FF2B5EF4-FFF2-40B4-BE49-F238E27FC236}">
                <a16:creationId xmlns:a16="http://schemas.microsoft.com/office/drawing/2014/main" id="{CFE09C45-8624-4724-878C-FF53E35BDA6F}"/>
              </a:ext>
            </a:extLst>
          </p:cNvPr>
          <p:cNvCxnSpPr>
            <a:cxnSpLocks/>
            <a:endCxn id="77" idx="1"/>
          </p:cNvCxnSpPr>
          <p:nvPr/>
        </p:nvCxnSpPr>
        <p:spPr>
          <a:xfrm flipV="1">
            <a:off x="1876879" y="5032981"/>
            <a:ext cx="250102" cy="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4368CCCD-2860-43A1-90CD-1FF6EE9C3BE2}"/>
              </a:ext>
            </a:extLst>
          </p:cNvPr>
          <p:cNvSpPr>
            <a:spLocks noChangeAspect="1"/>
          </p:cNvSpPr>
          <p:nvPr/>
        </p:nvSpPr>
        <p:spPr>
          <a:xfrm rot="7604056">
            <a:off x="2101263" y="5007101"/>
            <a:ext cx="51435" cy="51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CF9ACCB1-D58F-4A6A-90EF-C26145A02A2E}"/>
              </a:ext>
            </a:extLst>
          </p:cNvPr>
          <p:cNvSpPr txBox="1"/>
          <p:nvPr/>
        </p:nvSpPr>
        <p:spPr>
          <a:xfrm>
            <a:off x="936775" y="4909871"/>
            <a:ext cx="1006008" cy="246221"/>
          </a:xfrm>
          <a:prstGeom prst="rect">
            <a:avLst/>
          </a:prstGeom>
          <a:noFill/>
        </p:spPr>
        <p:txBody>
          <a:bodyPr wrap="square" rtlCol="0">
            <a:spAutoFit/>
          </a:bodyPr>
          <a:lstStyle/>
          <a:p>
            <a:pPr algn="r"/>
            <a:r>
              <a:rPr lang="en-US" sz="1000" b="1" dirty="0"/>
              <a:t>Translocation</a:t>
            </a:r>
          </a:p>
        </p:txBody>
      </p:sp>
      <p:grpSp>
        <p:nvGrpSpPr>
          <p:cNvPr id="81" name="Group 80">
            <a:extLst>
              <a:ext uri="{FF2B5EF4-FFF2-40B4-BE49-F238E27FC236}">
                <a16:creationId xmlns:a16="http://schemas.microsoft.com/office/drawing/2014/main" id="{9261D412-3B64-4FC6-81FA-B6EE5168D0E3}"/>
              </a:ext>
            </a:extLst>
          </p:cNvPr>
          <p:cNvGrpSpPr/>
          <p:nvPr/>
        </p:nvGrpSpPr>
        <p:grpSpPr>
          <a:xfrm rot="5400000">
            <a:off x="2995813" y="5262410"/>
            <a:ext cx="267426" cy="51760"/>
            <a:chOff x="1960245" y="2681787"/>
            <a:chExt cx="267426" cy="51435"/>
          </a:xfrm>
        </p:grpSpPr>
        <p:cxnSp>
          <p:nvCxnSpPr>
            <p:cNvPr id="93" name="Straight Connector 92">
              <a:extLst>
                <a:ext uri="{FF2B5EF4-FFF2-40B4-BE49-F238E27FC236}">
                  <a16:creationId xmlns:a16="http://schemas.microsoft.com/office/drawing/2014/main" id="{BE4C92FF-4B8B-4D1F-A931-84D22F02A88E}"/>
                </a:ext>
              </a:extLst>
            </p:cNvPr>
            <p:cNvCxnSpPr>
              <a:cxnSpLocks/>
            </p:cNvCxnSpPr>
            <p:nvPr/>
          </p:nvCxnSpPr>
          <p:spPr>
            <a:xfrm rot="16200000" flipV="1">
              <a:off x="2109992" y="2591412"/>
              <a:ext cx="0" cy="2353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452E915A-7552-44E9-A6CD-9D79A4F53E56}"/>
                </a:ext>
              </a:extLst>
            </p:cNvPr>
            <p:cNvSpPr>
              <a:spLocks noChangeAspect="1"/>
            </p:cNvSpPr>
            <p:nvPr/>
          </p:nvSpPr>
          <p:spPr>
            <a:xfrm>
              <a:off x="1960245" y="2681787"/>
              <a:ext cx="51435" cy="51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a:extLst>
              <a:ext uri="{FF2B5EF4-FFF2-40B4-BE49-F238E27FC236}">
                <a16:creationId xmlns:a16="http://schemas.microsoft.com/office/drawing/2014/main" id="{FFA6354A-345A-4A28-A8B7-B0FF3C318CB7}"/>
              </a:ext>
            </a:extLst>
          </p:cNvPr>
          <p:cNvSpPr txBox="1"/>
          <p:nvPr/>
        </p:nvSpPr>
        <p:spPr>
          <a:xfrm>
            <a:off x="2523438" y="5410185"/>
            <a:ext cx="1215396" cy="369332"/>
          </a:xfrm>
          <a:prstGeom prst="rect">
            <a:avLst/>
          </a:prstGeom>
          <a:noFill/>
        </p:spPr>
        <p:txBody>
          <a:bodyPr wrap="none" rtlCol="0">
            <a:spAutoFit/>
          </a:bodyPr>
          <a:lstStyle/>
          <a:p>
            <a:pPr algn="ctr"/>
            <a:r>
              <a:rPr lang="en-US" sz="900" b="1" dirty="0">
                <a:solidFill>
                  <a:schemeClr val="accent4">
                    <a:lumMod val="75000"/>
                  </a:schemeClr>
                </a:solidFill>
              </a:rPr>
              <a:t>Long arm of chromosome 8</a:t>
            </a:r>
            <a:br>
              <a:rPr lang="en-US" sz="900" b="1" dirty="0">
                <a:solidFill>
                  <a:schemeClr val="accent4">
                    <a:lumMod val="75000"/>
                  </a:schemeClr>
                </a:solidFill>
              </a:rPr>
            </a:br>
            <a:r>
              <a:rPr lang="en-US" sz="900" b="1" dirty="0">
                <a:solidFill>
                  <a:schemeClr val="accent4">
                    <a:lumMod val="75000"/>
                  </a:schemeClr>
                </a:solidFill>
              </a:rPr>
              <a:t>at band 22</a:t>
            </a:r>
          </a:p>
        </p:txBody>
      </p:sp>
      <p:grpSp>
        <p:nvGrpSpPr>
          <p:cNvPr id="83" name="Group 82">
            <a:extLst>
              <a:ext uri="{FF2B5EF4-FFF2-40B4-BE49-F238E27FC236}">
                <a16:creationId xmlns:a16="http://schemas.microsoft.com/office/drawing/2014/main" id="{F626B53B-3D8E-436F-88AF-8F2B74F0B806}"/>
              </a:ext>
            </a:extLst>
          </p:cNvPr>
          <p:cNvGrpSpPr/>
          <p:nvPr/>
        </p:nvGrpSpPr>
        <p:grpSpPr>
          <a:xfrm rot="4647818">
            <a:off x="2616600" y="4923168"/>
            <a:ext cx="341343" cy="657850"/>
            <a:chOff x="1958524" y="2083500"/>
            <a:chExt cx="341343" cy="653717"/>
          </a:xfrm>
        </p:grpSpPr>
        <p:cxnSp>
          <p:nvCxnSpPr>
            <p:cNvPr id="91" name="Straight Connector 90">
              <a:extLst>
                <a:ext uri="{FF2B5EF4-FFF2-40B4-BE49-F238E27FC236}">
                  <a16:creationId xmlns:a16="http://schemas.microsoft.com/office/drawing/2014/main" id="{F662CB5E-0C54-4D85-ADFB-AE73F5905DE0}"/>
                </a:ext>
              </a:extLst>
            </p:cNvPr>
            <p:cNvCxnSpPr>
              <a:cxnSpLocks/>
            </p:cNvCxnSpPr>
            <p:nvPr/>
          </p:nvCxnSpPr>
          <p:spPr>
            <a:xfrm rot="16952182" flipH="1" flipV="1">
              <a:off x="1850067" y="2287417"/>
              <a:ext cx="653717" cy="2458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64CCAAAE-217B-4032-AFCF-71D734DFCA27}"/>
                </a:ext>
              </a:extLst>
            </p:cNvPr>
            <p:cNvSpPr>
              <a:spLocks noChangeAspect="1"/>
            </p:cNvSpPr>
            <p:nvPr/>
          </p:nvSpPr>
          <p:spPr>
            <a:xfrm>
              <a:off x="1958524" y="2674900"/>
              <a:ext cx="51435" cy="51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FEFA5DD2-8B2C-40F3-A02E-8980BFED4986}"/>
              </a:ext>
            </a:extLst>
          </p:cNvPr>
          <p:cNvGrpSpPr/>
          <p:nvPr/>
        </p:nvGrpSpPr>
        <p:grpSpPr>
          <a:xfrm rot="16200000" flipV="1">
            <a:off x="3509055" y="4758619"/>
            <a:ext cx="280330" cy="51760"/>
            <a:chOff x="1960245" y="2681787"/>
            <a:chExt cx="280330" cy="51435"/>
          </a:xfrm>
        </p:grpSpPr>
        <p:cxnSp>
          <p:nvCxnSpPr>
            <p:cNvPr id="89" name="Straight Connector 88">
              <a:extLst>
                <a:ext uri="{FF2B5EF4-FFF2-40B4-BE49-F238E27FC236}">
                  <a16:creationId xmlns:a16="http://schemas.microsoft.com/office/drawing/2014/main" id="{41BE7F54-61B9-4B48-8CA9-23B290D416CC}"/>
                </a:ext>
              </a:extLst>
            </p:cNvPr>
            <p:cNvCxnSpPr>
              <a:cxnSpLocks/>
            </p:cNvCxnSpPr>
            <p:nvPr/>
          </p:nvCxnSpPr>
          <p:spPr>
            <a:xfrm rot="16200000" flipV="1">
              <a:off x="2116444" y="2584960"/>
              <a:ext cx="0" cy="248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E2657B7-86A4-4A9D-B7AB-BC72C0C74849}"/>
                </a:ext>
              </a:extLst>
            </p:cNvPr>
            <p:cNvSpPr>
              <a:spLocks noChangeAspect="1"/>
            </p:cNvSpPr>
            <p:nvPr/>
          </p:nvSpPr>
          <p:spPr>
            <a:xfrm>
              <a:off x="1960245" y="2681787"/>
              <a:ext cx="51435" cy="51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E3558720-ADDA-4C57-8EDB-CA88FFB8191E}"/>
              </a:ext>
            </a:extLst>
          </p:cNvPr>
          <p:cNvSpPr txBox="1"/>
          <p:nvPr/>
        </p:nvSpPr>
        <p:spPr>
          <a:xfrm>
            <a:off x="3016360" y="4260191"/>
            <a:ext cx="1261884" cy="369332"/>
          </a:xfrm>
          <a:prstGeom prst="rect">
            <a:avLst/>
          </a:prstGeom>
          <a:noFill/>
        </p:spPr>
        <p:txBody>
          <a:bodyPr wrap="none" rtlCol="0">
            <a:spAutoFit/>
          </a:bodyPr>
          <a:lstStyle/>
          <a:p>
            <a:pPr algn="ctr"/>
            <a:r>
              <a:rPr lang="en-US" sz="900" b="1" dirty="0">
                <a:solidFill>
                  <a:schemeClr val="accent1"/>
                </a:solidFill>
              </a:rPr>
              <a:t>Long arm of chromosome 21</a:t>
            </a:r>
            <a:br>
              <a:rPr lang="en-US" sz="900" b="1" dirty="0">
                <a:solidFill>
                  <a:schemeClr val="accent1"/>
                </a:solidFill>
              </a:rPr>
            </a:br>
            <a:r>
              <a:rPr lang="en-US" sz="900" b="1" dirty="0">
                <a:solidFill>
                  <a:schemeClr val="accent1"/>
                </a:solidFill>
              </a:rPr>
              <a:t>at band 22.1</a:t>
            </a:r>
          </a:p>
        </p:txBody>
      </p:sp>
      <p:grpSp>
        <p:nvGrpSpPr>
          <p:cNvPr id="86" name="Group 85">
            <a:extLst>
              <a:ext uri="{FF2B5EF4-FFF2-40B4-BE49-F238E27FC236}">
                <a16:creationId xmlns:a16="http://schemas.microsoft.com/office/drawing/2014/main" id="{A63BA2EB-A27D-420F-B59F-F270EAB3D5A4}"/>
              </a:ext>
            </a:extLst>
          </p:cNvPr>
          <p:cNvGrpSpPr/>
          <p:nvPr/>
        </p:nvGrpSpPr>
        <p:grpSpPr>
          <a:xfrm rot="16952182" flipV="1">
            <a:off x="2975328" y="4360189"/>
            <a:ext cx="379066" cy="938089"/>
            <a:chOff x="1958524" y="1809166"/>
            <a:chExt cx="379066" cy="932196"/>
          </a:xfrm>
        </p:grpSpPr>
        <p:cxnSp>
          <p:nvCxnSpPr>
            <p:cNvPr id="87" name="Straight Connector 86">
              <a:extLst>
                <a:ext uri="{FF2B5EF4-FFF2-40B4-BE49-F238E27FC236}">
                  <a16:creationId xmlns:a16="http://schemas.microsoft.com/office/drawing/2014/main" id="{38A6AA72-6C18-4E9E-9CE3-748489BC52E1}"/>
                </a:ext>
              </a:extLst>
            </p:cNvPr>
            <p:cNvCxnSpPr>
              <a:cxnSpLocks/>
            </p:cNvCxnSpPr>
            <p:nvPr/>
          </p:nvCxnSpPr>
          <p:spPr>
            <a:xfrm rot="16952182" flipH="1" flipV="1">
              <a:off x="1744755" y="2148526"/>
              <a:ext cx="932196" cy="253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DBED0CE-BB8C-4C0B-96E2-674D728566C1}"/>
                </a:ext>
              </a:extLst>
            </p:cNvPr>
            <p:cNvSpPr>
              <a:spLocks noChangeAspect="1"/>
            </p:cNvSpPr>
            <p:nvPr/>
          </p:nvSpPr>
          <p:spPr>
            <a:xfrm>
              <a:off x="1958524" y="2674900"/>
              <a:ext cx="51435" cy="51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Top Corners Rounded 27">
            <a:extLst>
              <a:ext uri="{FF2B5EF4-FFF2-40B4-BE49-F238E27FC236}">
                <a16:creationId xmlns:a16="http://schemas.microsoft.com/office/drawing/2014/main" id="{1C759848-EE39-469B-993B-BF5C093A29DA}"/>
              </a:ext>
            </a:extLst>
          </p:cNvPr>
          <p:cNvSpPr/>
          <p:nvPr/>
        </p:nvSpPr>
        <p:spPr>
          <a:xfrm>
            <a:off x="4718741" y="4250726"/>
            <a:ext cx="3539434" cy="1556952"/>
          </a:xfrm>
          <a:prstGeom prst="round2SameRect">
            <a:avLst>
              <a:gd name="adj1" fmla="val 2366"/>
              <a:gd name="adj2" fmla="val 1548"/>
            </a:avLst>
          </a:prstGeom>
          <a:solidFill>
            <a:schemeClr val="bg1">
              <a:lumMod val="95000"/>
            </a:schemeClr>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a:p>
            <a:pPr lvl="0">
              <a:lnSpc>
                <a:spcPct val="110000"/>
              </a:lnSpc>
            </a:pPr>
            <a:endParaRPr lang="en-US" sz="1100" dirty="0">
              <a:solidFill>
                <a:schemeClr val="tx1"/>
              </a:solidFill>
            </a:endParaRPr>
          </a:p>
        </p:txBody>
      </p:sp>
      <p:sp>
        <p:nvSpPr>
          <p:cNvPr id="99" name="TextBox 98">
            <a:extLst>
              <a:ext uri="{FF2B5EF4-FFF2-40B4-BE49-F238E27FC236}">
                <a16:creationId xmlns:a16="http://schemas.microsoft.com/office/drawing/2014/main" id="{004D2BC9-1FDE-4220-9AA2-5A5A97E9F516}"/>
              </a:ext>
            </a:extLst>
          </p:cNvPr>
          <p:cNvSpPr txBox="1"/>
          <p:nvPr/>
        </p:nvSpPr>
        <p:spPr>
          <a:xfrm>
            <a:off x="5736316" y="4844671"/>
            <a:ext cx="1912703" cy="338554"/>
          </a:xfrm>
          <a:prstGeom prst="rect">
            <a:avLst/>
          </a:prstGeom>
          <a:noFill/>
        </p:spPr>
        <p:txBody>
          <a:bodyPr wrap="none" rtlCol="0">
            <a:spAutoFit/>
          </a:bodyPr>
          <a:lstStyle/>
          <a:p>
            <a:r>
              <a:rPr lang="en-US" sz="1600" b="1" dirty="0">
                <a:latin typeface="+mj-lt"/>
              </a:rPr>
              <a:t>inv(16)(</a:t>
            </a:r>
            <a:r>
              <a:rPr lang="en-US" sz="1600" b="1" dirty="0">
                <a:solidFill>
                  <a:schemeClr val="accent4">
                    <a:lumMod val="75000"/>
                  </a:schemeClr>
                </a:solidFill>
                <a:latin typeface="+mj-lt"/>
              </a:rPr>
              <a:t>p13.1</a:t>
            </a:r>
            <a:r>
              <a:rPr lang="en-US" sz="1600" b="1" dirty="0">
                <a:solidFill>
                  <a:schemeClr val="accent1"/>
                </a:solidFill>
                <a:latin typeface="+mj-lt"/>
              </a:rPr>
              <a:t>q22</a:t>
            </a:r>
            <a:r>
              <a:rPr lang="en-US" sz="1600" b="1" dirty="0">
                <a:latin typeface="+mj-lt"/>
              </a:rPr>
              <a:t>)</a:t>
            </a:r>
          </a:p>
        </p:txBody>
      </p:sp>
      <p:cxnSp>
        <p:nvCxnSpPr>
          <p:cNvPr id="100" name="Straight Connector 99">
            <a:extLst>
              <a:ext uri="{FF2B5EF4-FFF2-40B4-BE49-F238E27FC236}">
                <a16:creationId xmlns:a16="http://schemas.microsoft.com/office/drawing/2014/main" id="{0E0ACF06-5E30-443A-AC6B-3DCDDDB96872}"/>
              </a:ext>
            </a:extLst>
          </p:cNvPr>
          <p:cNvCxnSpPr>
            <a:cxnSpLocks/>
            <a:stCxn id="102" idx="3"/>
            <a:endCxn id="99" idx="1"/>
          </p:cNvCxnSpPr>
          <p:nvPr/>
        </p:nvCxnSpPr>
        <p:spPr>
          <a:xfrm flipV="1">
            <a:off x="5499683" y="5013948"/>
            <a:ext cx="236633"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75A1BADE-2AB9-4FE7-98C5-9A5EC337E167}"/>
              </a:ext>
            </a:extLst>
          </p:cNvPr>
          <p:cNvSpPr>
            <a:spLocks noChangeAspect="1"/>
          </p:cNvSpPr>
          <p:nvPr/>
        </p:nvSpPr>
        <p:spPr>
          <a:xfrm rot="7604056">
            <a:off x="5710598" y="4988231"/>
            <a:ext cx="51435" cy="51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C10C315-EFB2-4E27-92CA-A7DF2FF313F1}"/>
              </a:ext>
            </a:extLst>
          </p:cNvPr>
          <p:cNvSpPr txBox="1"/>
          <p:nvPr/>
        </p:nvSpPr>
        <p:spPr>
          <a:xfrm>
            <a:off x="4936708" y="4890838"/>
            <a:ext cx="562975" cy="246221"/>
          </a:xfrm>
          <a:prstGeom prst="rect">
            <a:avLst/>
          </a:prstGeom>
          <a:noFill/>
        </p:spPr>
        <p:txBody>
          <a:bodyPr wrap="none" rtlCol="0">
            <a:spAutoFit/>
          </a:bodyPr>
          <a:lstStyle/>
          <a:p>
            <a:pPr algn="r"/>
            <a:r>
              <a:rPr lang="en-US" sz="1000" b="1" dirty="0"/>
              <a:t>Inversion</a:t>
            </a:r>
          </a:p>
        </p:txBody>
      </p:sp>
      <p:grpSp>
        <p:nvGrpSpPr>
          <p:cNvPr id="103" name="Group 102">
            <a:extLst>
              <a:ext uri="{FF2B5EF4-FFF2-40B4-BE49-F238E27FC236}">
                <a16:creationId xmlns:a16="http://schemas.microsoft.com/office/drawing/2014/main" id="{755FACAE-A92F-493D-A2D7-484B0B178B81}"/>
              </a:ext>
            </a:extLst>
          </p:cNvPr>
          <p:cNvGrpSpPr/>
          <p:nvPr/>
        </p:nvGrpSpPr>
        <p:grpSpPr>
          <a:xfrm rot="5400000">
            <a:off x="6675050" y="5243540"/>
            <a:ext cx="267426" cy="51435"/>
            <a:chOff x="1960245" y="2681787"/>
            <a:chExt cx="267426" cy="51435"/>
          </a:xfrm>
        </p:grpSpPr>
        <p:cxnSp>
          <p:nvCxnSpPr>
            <p:cNvPr id="109" name="Straight Connector 108">
              <a:extLst>
                <a:ext uri="{FF2B5EF4-FFF2-40B4-BE49-F238E27FC236}">
                  <a16:creationId xmlns:a16="http://schemas.microsoft.com/office/drawing/2014/main" id="{D33C474B-2F74-44AA-9EB3-3469C15E8528}"/>
                </a:ext>
              </a:extLst>
            </p:cNvPr>
            <p:cNvCxnSpPr>
              <a:cxnSpLocks/>
            </p:cNvCxnSpPr>
            <p:nvPr/>
          </p:nvCxnSpPr>
          <p:spPr>
            <a:xfrm rot="16200000" flipV="1">
              <a:off x="2109992" y="2591412"/>
              <a:ext cx="0" cy="2353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CCC62AE7-1B12-4A83-BE33-79BECE609738}"/>
                </a:ext>
              </a:extLst>
            </p:cNvPr>
            <p:cNvSpPr>
              <a:spLocks noChangeAspect="1"/>
            </p:cNvSpPr>
            <p:nvPr/>
          </p:nvSpPr>
          <p:spPr>
            <a:xfrm>
              <a:off x="1960245" y="2681787"/>
              <a:ext cx="51435" cy="51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718FC28D-8923-412E-816D-4629FC6F2E17}"/>
              </a:ext>
            </a:extLst>
          </p:cNvPr>
          <p:cNvSpPr txBox="1"/>
          <p:nvPr/>
        </p:nvSpPr>
        <p:spPr>
          <a:xfrm>
            <a:off x="5913718" y="5410185"/>
            <a:ext cx="1778052" cy="369332"/>
          </a:xfrm>
          <a:prstGeom prst="rect">
            <a:avLst/>
          </a:prstGeom>
          <a:noFill/>
        </p:spPr>
        <p:txBody>
          <a:bodyPr wrap="none" rtlCol="0">
            <a:spAutoFit/>
          </a:bodyPr>
          <a:lstStyle/>
          <a:p>
            <a:pPr algn="ctr"/>
            <a:r>
              <a:rPr lang="en-US" sz="900" b="1" dirty="0">
                <a:solidFill>
                  <a:schemeClr val="accent4">
                    <a:lumMod val="75000"/>
                  </a:schemeClr>
                </a:solidFill>
              </a:rPr>
              <a:t>Short arm of chromosome 16</a:t>
            </a:r>
          </a:p>
          <a:p>
            <a:pPr algn="ctr"/>
            <a:r>
              <a:rPr lang="en-US" sz="900" b="1" dirty="0">
                <a:solidFill>
                  <a:schemeClr val="accent4">
                    <a:lumMod val="75000"/>
                  </a:schemeClr>
                </a:solidFill>
              </a:rPr>
              <a:t>at band 13.1</a:t>
            </a:r>
          </a:p>
        </p:txBody>
      </p:sp>
      <p:grpSp>
        <p:nvGrpSpPr>
          <p:cNvPr id="105" name="Group 104">
            <a:extLst>
              <a:ext uri="{FF2B5EF4-FFF2-40B4-BE49-F238E27FC236}">
                <a16:creationId xmlns:a16="http://schemas.microsoft.com/office/drawing/2014/main" id="{F2A4558C-4DC5-44FA-B964-B3EFB54E8CB8}"/>
              </a:ext>
            </a:extLst>
          </p:cNvPr>
          <p:cNvGrpSpPr/>
          <p:nvPr/>
        </p:nvGrpSpPr>
        <p:grpSpPr>
          <a:xfrm rot="16200000" flipV="1">
            <a:off x="7108828" y="4739749"/>
            <a:ext cx="280330" cy="51435"/>
            <a:chOff x="1960245" y="2681787"/>
            <a:chExt cx="280330" cy="51435"/>
          </a:xfrm>
        </p:grpSpPr>
        <p:cxnSp>
          <p:nvCxnSpPr>
            <p:cNvPr id="107" name="Straight Connector 106">
              <a:extLst>
                <a:ext uri="{FF2B5EF4-FFF2-40B4-BE49-F238E27FC236}">
                  <a16:creationId xmlns:a16="http://schemas.microsoft.com/office/drawing/2014/main" id="{8DDD5991-45CE-45DF-A1CF-B934D01C886F}"/>
                </a:ext>
              </a:extLst>
            </p:cNvPr>
            <p:cNvCxnSpPr>
              <a:cxnSpLocks/>
            </p:cNvCxnSpPr>
            <p:nvPr/>
          </p:nvCxnSpPr>
          <p:spPr>
            <a:xfrm rot="16200000" flipV="1">
              <a:off x="2116444" y="2584960"/>
              <a:ext cx="0" cy="248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8FB4798D-CBBE-4E23-B317-5A63682E5E3A}"/>
                </a:ext>
              </a:extLst>
            </p:cNvPr>
            <p:cNvSpPr>
              <a:spLocks noChangeAspect="1"/>
            </p:cNvSpPr>
            <p:nvPr/>
          </p:nvSpPr>
          <p:spPr>
            <a:xfrm>
              <a:off x="1960245" y="2681787"/>
              <a:ext cx="51435" cy="51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TextBox 105">
            <a:extLst>
              <a:ext uri="{FF2B5EF4-FFF2-40B4-BE49-F238E27FC236}">
                <a16:creationId xmlns:a16="http://schemas.microsoft.com/office/drawing/2014/main" id="{65B6F2EE-5DF0-4604-8FE8-C9618651E938}"/>
              </a:ext>
            </a:extLst>
          </p:cNvPr>
          <p:cNvSpPr txBox="1"/>
          <p:nvPr/>
        </p:nvSpPr>
        <p:spPr>
          <a:xfrm>
            <a:off x="6369281" y="4260191"/>
            <a:ext cx="1755610" cy="369332"/>
          </a:xfrm>
          <a:prstGeom prst="rect">
            <a:avLst/>
          </a:prstGeom>
          <a:noFill/>
        </p:spPr>
        <p:txBody>
          <a:bodyPr wrap="none" rtlCol="0">
            <a:spAutoFit/>
          </a:bodyPr>
          <a:lstStyle/>
          <a:p>
            <a:pPr algn="ctr"/>
            <a:r>
              <a:rPr lang="en-US" sz="900" b="1" dirty="0">
                <a:solidFill>
                  <a:schemeClr val="accent1"/>
                </a:solidFill>
              </a:rPr>
              <a:t>Long arm of chromosome 16</a:t>
            </a:r>
            <a:br>
              <a:rPr lang="en-US" sz="900" b="1" dirty="0">
                <a:solidFill>
                  <a:schemeClr val="accent1"/>
                </a:solidFill>
              </a:rPr>
            </a:br>
            <a:r>
              <a:rPr lang="en-US" sz="900" b="1" dirty="0">
                <a:solidFill>
                  <a:schemeClr val="accent1"/>
                </a:solidFill>
              </a:rPr>
              <a:t>at band 22</a:t>
            </a:r>
          </a:p>
        </p:txBody>
      </p:sp>
      <p:grpSp>
        <p:nvGrpSpPr>
          <p:cNvPr id="51" name="Group 50">
            <a:extLst>
              <a:ext uri="{FF2B5EF4-FFF2-40B4-BE49-F238E27FC236}">
                <a16:creationId xmlns:a16="http://schemas.microsoft.com/office/drawing/2014/main" id="{8D9E955F-05B1-42E4-8C7B-C162901993A5}"/>
              </a:ext>
            </a:extLst>
          </p:cNvPr>
          <p:cNvGrpSpPr/>
          <p:nvPr/>
        </p:nvGrpSpPr>
        <p:grpSpPr>
          <a:xfrm rot="16952182" flipV="1">
            <a:off x="6579827" y="4334349"/>
            <a:ext cx="379066" cy="938089"/>
            <a:chOff x="1958524" y="1809166"/>
            <a:chExt cx="379066" cy="932196"/>
          </a:xfrm>
        </p:grpSpPr>
        <p:cxnSp>
          <p:nvCxnSpPr>
            <p:cNvPr id="52" name="Straight Connector 51">
              <a:extLst>
                <a:ext uri="{FF2B5EF4-FFF2-40B4-BE49-F238E27FC236}">
                  <a16:creationId xmlns:a16="http://schemas.microsoft.com/office/drawing/2014/main" id="{D7415DAB-254B-4FE0-ADA6-E42E642999B9}"/>
                </a:ext>
              </a:extLst>
            </p:cNvPr>
            <p:cNvCxnSpPr>
              <a:cxnSpLocks/>
            </p:cNvCxnSpPr>
            <p:nvPr/>
          </p:nvCxnSpPr>
          <p:spPr>
            <a:xfrm rot="16952182" flipH="1" flipV="1">
              <a:off x="1744755" y="2148526"/>
              <a:ext cx="932196" cy="253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64D60D1-6927-4E47-AA51-B3FF7A764773}"/>
                </a:ext>
              </a:extLst>
            </p:cNvPr>
            <p:cNvSpPr>
              <a:spLocks noChangeAspect="1"/>
            </p:cNvSpPr>
            <p:nvPr/>
          </p:nvSpPr>
          <p:spPr>
            <a:xfrm>
              <a:off x="1958524" y="2674900"/>
              <a:ext cx="51435" cy="51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77EA4A23-E483-485B-B2BE-F588FB28BDED}"/>
              </a:ext>
            </a:extLst>
          </p:cNvPr>
          <p:cNvGrpSpPr/>
          <p:nvPr/>
        </p:nvGrpSpPr>
        <p:grpSpPr>
          <a:xfrm rot="4647818">
            <a:off x="6393640" y="4986706"/>
            <a:ext cx="315185" cy="512594"/>
            <a:chOff x="2001589" y="2079609"/>
            <a:chExt cx="315185" cy="509374"/>
          </a:xfrm>
        </p:grpSpPr>
        <p:cxnSp>
          <p:nvCxnSpPr>
            <p:cNvPr id="55" name="Straight Connector 54">
              <a:extLst>
                <a:ext uri="{FF2B5EF4-FFF2-40B4-BE49-F238E27FC236}">
                  <a16:creationId xmlns:a16="http://schemas.microsoft.com/office/drawing/2014/main" id="{ADE9479A-6A8E-4923-84C3-BC7C210C901D}"/>
                </a:ext>
              </a:extLst>
            </p:cNvPr>
            <p:cNvCxnSpPr>
              <a:cxnSpLocks/>
              <a:endCxn id="56" idx="3"/>
            </p:cNvCxnSpPr>
            <p:nvPr/>
          </p:nvCxnSpPr>
          <p:spPr>
            <a:xfrm rot="16952182" flipH="1" flipV="1">
              <a:off x="1934556" y="2206764"/>
              <a:ext cx="509374" cy="2550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B820F0CB-A7A3-4381-B027-17B2EB382A2A}"/>
                </a:ext>
              </a:extLst>
            </p:cNvPr>
            <p:cNvSpPr>
              <a:spLocks noChangeAspect="1"/>
            </p:cNvSpPr>
            <p:nvPr/>
          </p:nvSpPr>
          <p:spPr>
            <a:xfrm>
              <a:off x="2001589" y="2511500"/>
              <a:ext cx="51435" cy="51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8800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85B9-26C4-4424-BB4E-236F9CAA641B}"/>
              </a:ext>
            </a:extLst>
          </p:cNvPr>
          <p:cNvSpPr>
            <a:spLocks noGrp="1"/>
          </p:cNvSpPr>
          <p:nvPr>
            <p:ph type="title"/>
          </p:nvPr>
        </p:nvSpPr>
        <p:spPr/>
        <p:txBody>
          <a:bodyPr/>
          <a:lstStyle/>
          <a:p>
            <a:r>
              <a:rPr lang="en-US" dirty="0"/>
              <a:t>Molecular Genetic Abnormalities in AML</a:t>
            </a:r>
          </a:p>
        </p:txBody>
      </p:sp>
      <p:sp>
        <p:nvSpPr>
          <p:cNvPr id="3" name="Text Placeholder 2">
            <a:extLst>
              <a:ext uri="{FF2B5EF4-FFF2-40B4-BE49-F238E27FC236}">
                <a16:creationId xmlns:a16="http://schemas.microsoft.com/office/drawing/2014/main" id="{5A1BEFD3-DA16-4876-8910-630AC97FEF07}"/>
              </a:ext>
            </a:extLst>
          </p:cNvPr>
          <p:cNvSpPr>
            <a:spLocks noGrp="1"/>
          </p:cNvSpPr>
          <p:nvPr>
            <p:ph type="body" sz="quarter" idx="13"/>
          </p:nvPr>
        </p:nvSpPr>
        <p:spPr>
          <a:xfrm>
            <a:off x="632143" y="1466204"/>
            <a:ext cx="7930832" cy="1562992"/>
          </a:xfrm>
        </p:spPr>
        <p:txBody>
          <a:bodyPr/>
          <a:lstStyle/>
          <a:p>
            <a:pPr>
              <a:lnSpc>
                <a:spcPct val="110000"/>
              </a:lnSpc>
            </a:pPr>
            <a:r>
              <a:rPr lang="en-US" dirty="0"/>
              <a:t>Molecular genetics examines the mutation of specific genes in AML cells. Advances in technology have led to the discovery of several mutations that have a prognostic impact on patients. Several genes, such as </a:t>
            </a:r>
            <a:r>
              <a:rPr lang="en-US" i="1" dirty="0"/>
              <a:t>IDH1/2</a:t>
            </a:r>
            <a:r>
              <a:rPr lang="en-US" dirty="0"/>
              <a:t> and </a:t>
            </a:r>
            <a:r>
              <a:rPr lang="en-US" i="1" dirty="0"/>
              <a:t>FLT3</a:t>
            </a:r>
            <a:r>
              <a:rPr lang="en-US" dirty="0"/>
              <a:t>, are actionable mutations with approved therapy options. Therefore, molecular genetic testing has become a standard part of every patient’s diagnostic work-up and can influence treatment options. </a:t>
            </a:r>
            <a:endParaRPr lang="en-US" i="1" dirty="0"/>
          </a:p>
          <a:p>
            <a:pPr>
              <a:lnSpc>
                <a:spcPct val="110000"/>
              </a:lnSpc>
            </a:pPr>
            <a:r>
              <a:rPr lang="en-US" i="1" dirty="0"/>
              <a:t>Tap each of the gene mutations to learn more.</a:t>
            </a:r>
            <a:r>
              <a:rPr lang="en-US" dirty="0"/>
              <a:t> </a:t>
            </a:r>
          </a:p>
        </p:txBody>
      </p:sp>
      <p:sp>
        <p:nvSpPr>
          <p:cNvPr id="5" name="Rectangle: Top Corners Rounded 34">
            <a:extLst>
              <a:ext uri="{FF2B5EF4-FFF2-40B4-BE49-F238E27FC236}">
                <a16:creationId xmlns:a16="http://schemas.microsoft.com/office/drawing/2014/main" id="{CDEB16D6-CFDE-404D-AE37-BF2AB6EBA9BA}"/>
              </a:ext>
            </a:extLst>
          </p:cNvPr>
          <p:cNvSpPr/>
          <p:nvPr/>
        </p:nvSpPr>
        <p:spPr>
          <a:xfrm>
            <a:off x="638176" y="3074714"/>
            <a:ext cx="7924800" cy="2011680"/>
          </a:xfrm>
          <a:prstGeom prst="roundRect">
            <a:avLst>
              <a:gd name="adj" fmla="val 3320"/>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182880" numCol="2" spcCol="365760" rtlCol="0" anchor="t" anchorCtr="0"/>
          <a:lstStyle/>
          <a:p>
            <a:pPr lvl="0" defTabSz="894100">
              <a:lnSpc>
                <a:spcPct val="120000"/>
              </a:lnSpc>
              <a:spcAft>
                <a:spcPts val="600"/>
              </a:spcAft>
              <a:buClr>
                <a:schemeClr val="accent1"/>
              </a:buClr>
            </a:pPr>
            <a:r>
              <a:rPr lang="en-US" sz="1100" b="1" i="1" dirty="0">
                <a:solidFill>
                  <a:prstClr val="black"/>
                </a:solidFill>
                <a:latin typeface="Open Sans" panose="020B0606030504020204" pitchFamily="34" charset="0"/>
                <a:ea typeface="Open Sans" panose="020B0606030504020204" pitchFamily="34" charset="0"/>
                <a:cs typeface="Open Sans" panose="020B0606030504020204" pitchFamily="34" charset="0"/>
              </a:rPr>
              <a:t>IDH1/2</a:t>
            </a: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Mutation in the genes encoding the isocitrate dehydrogenase (IDH) enzymes that catalyze the conversion of isocitrate to α-ketoglutarate, a metabolite that blocks cell differentiation</a:t>
            </a: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Found in approximately 7% (</a:t>
            </a: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IDH1</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and 9% (</a:t>
            </a: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IDH2</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a:t>
            </a:r>
            <a:b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of AML patients</a:t>
            </a: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No consensus on prognostic impact</a:t>
            </a: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p:txBody>
      </p:sp>
      <p:sp>
        <p:nvSpPr>
          <p:cNvPr id="6" name="Rectangle: Top Corners Rounded 5">
            <a:extLst>
              <a:ext uri="{FF2B5EF4-FFF2-40B4-BE49-F238E27FC236}">
                <a16:creationId xmlns:a16="http://schemas.microsoft.com/office/drawing/2014/main" id="{F2177406-02CE-4103-A62A-B39C17534702}"/>
              </a:ext>
            </a:extLst>
          </p:cNvPr>
          <p:cNvSpPr/>
          <p:nvPr/>
        </p:nvSpPr>
        <p:spPr>
          <a:xfrm>
            <a:off x="632142" y="2634741"/>
            <a:ext cx="1966879" cy="332399"/>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nchorCtr="0"/>
          <a:lstStyle/>
          <a:p>
            <a:pPr algn="ctr"/>
            <a:r>
              <a:rPr lang="en-US" sz="950" i="1" dirty="0">
                <a:latin typeface="Open Sans" panose="020B0606030504020204" pitchFamily="34" charset="0"/>
              </a:rPr>
              <a:t>IDH1/2</a:t>
            </a:r>
          </a:p>
        </p:txBody>
      </p:sp>
      <p:sp>
        <p:nvSpPr>
          <p:cNvPr id="7" name="Rectangle: Top Corners Rounded 6">
            <a:extLst>
              <a:ext uri="{FF2B5EF4-FFF2-40B4-BE49-F238E27FC236}">
                <a16:creationId xmlns:a16="http://schemas.microsoft.com/office/drawing/2014/main" id="{57FCE8B8-C76B-403F-93EB-EC1BAC01BF02}"/>
              </a:ext>
            </a:extLst>
          </p:cNvPr>
          <p:cNvSpPr/>
          <p:nvPr/>
        </p:nvSpPr>
        <p:spPr>
          <a:xfrm>
            <a:off x="2623728" y="2634741"/>
            <a:ext cx="1964493"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rPr>
              <a:t>FLT3</a:t>
            </a:r>
          </a:p>
        </p:txBody>
      </p:sp>
      <p:sp>
        <p:nvSpPr>
          <p:cNvPr id="8" name="Rectangle: Top Corners Rounded 7">
            <a:extLst>
              <a:ext uri="{FF2B5EF4-FFF2-40B4-BE49-F238E27FC236}">
                <a16:creationId xmlns:a16="http://schemas.microsoft.com/office/drawing/2014/main" id="{7CBD8CCA-40A0-410D-90E3-566C302FDC04}"/>
              </a:ext>
            </a:extLst>
          </p:cNvPr>
          <p:cNvSpPr/>
          <p:nvPr/>
        </p:nvSpPr>
        <p:spPr>
          <a:xfrm>
            <a:off x="4612928" y="2634741"/>
            <a:ext cx="1964493"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ea typeface="Open Sans" panose="020B0606030504020204" pitchFamily="34" charset="0"/>
                <a:cs typeface="Open Sans" panose="020B0606030504020204" pitchFamily="34" charset="0"/>
              </a:rPr>
              <a:t>TP53</a:t>
            </a:r>
          </a:p>
        </p:txBody>
      </p:sp>
      <p:sp>
        <p:nvSpPr>
          <p:cNvPr id="10" name="Rectangle: Top Corners Rounded 9">
            <a:extLst>
              <a:ext uri="{FF2B5EF4-FFF2-40B4-BE49-F238E27FC236}">
                <a16:creationId xmlns:a16="http://schemas.microsoft.com/office/drawing/2014/main" id="{37AE796B-979B-4CC6-BDF2-3E76CE332CE8}"/>
              </a:ext>
            </a:extLst>
          </p:cNvPr>
          <p:cNvSpPr/>
          <p:nvPr/>
        </p:nvSpPr>
        <p:spPr>
          <a:xfrm>
            <a:off x="6602128" y="2634741"/>
            <a:ext cx="1966879"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ea typeface="Open Sans" panose="020B0606030504020204" pitchFamily="34" charset="0"/>
                <a:cs typeface="Open Sans" panose="020B0606030504020204" pitchFamily="34" charset="0"/>
              </a:rPr>
              <a:t>NPM1</a:t>
            </a:r>
          </a:p>
        </p:txBody>
      </p:sp>
      <p:grpSp>
        <p:nvGrpSpPr>
          <p:cNvPr id="9" name="Group 8">
            <a:extLst>
              <a:ext uri="{FF2B5EF4-FFF2-40B4-BE49-F238E27FC236}">
                <a16:creationId xmlns:a16="http://schemas.microsoft.com/office/drawing/2014/main" id="{611840DA-12E7-44B1-AB39-0C321B038546}"/>
              </a:ext>
            </a:extLst>
          </p:cNvPr>
          <p:cNvGrpSpPr/>
          <p:nvPr/>
        </p:nvGrpSpPr>
        <p:grpSpPr>
          <a:xfrm>
            <a:off x="644526" y="5601081"/>
            <a:ext cx="2867824" cy="442370"/>
            <a:chOff x="644526" y="5727913"/>
            <a:chExt cx="2867824" cy="442370"/>
          </a:xfrm>
        </p:grpSpPr>
        <p:sp>
          <p:nvSpPr>
            <p:cNvPr id="11" name="TextBox 10">
              <a:extLst>
                <a:ext uri="{FF2B5EF4-FFF2-40B4-BE49-F238E27FC236}">
                  <a16:creationId xmlns:a16="http://schemas.microsoft.com/office/drawing/2014/main" id="{5218640B-D1BD-4A8D-AD06-158762FC2F10}"/>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Additional Gene Mutations</a:t>
              </a:r>
            </a:p>
          </p:txBody>
        </p:sp>
        <p:grpSp>
          <p:nvGrpSpPr>
            <p:cNvPr id="12" name="Group 11">
              <a:extLst>
                <a:ext uri="{FF2B5EF4-FFF2-40B4-BE49-F238E27FC236}">
                  <a16:creationId xmlns:a16="http://schemas.microsoft.com/office/drawing/2014/main" id="{309A895D-D710-4A95-964B-DBA825F6583B}"/>
                </a:ext>
              </a:extLst>
            </p:cNvPr>
            <p:cNvGrpSpPr/>
            <p:nvPr/>
          </p:nvGrpSpPr>
          <p:grpSpPr>
            <a:xfrm>
              <a:off x="728509" y="5780493"/>
              <a:ext cx="337211" cy="337211"/>
              <a:chOff x="728509" y="5780493"/>
              <a:chExt cx="337211" cy="337211"/>
            </a:xfrm>
          </p:grpSpPr>
          <p:sp>
            <p:nvSpPr>
              <p:cNvPr id="13" name="Oval 12">
                <a:extLst>
                  <a:ext uri="{FF2B5EF4-FFF2-40B4-BE49-F238E27FC236}">
                    <a16:creationId xmlns:a16="http://schemas.microsoft.com/office/drawing/2014/main" id="{969F4D15-F686-499D-85EF-40AB6ABA9483}"/>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A2C0ED9B-B6D3-45B5-8615-30A5A77BE495}"/>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541793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85B9-26C4-4424-BB4E-236F9CAA641B}"/>
              </a:ext>
            </a:extLst>
          </p:cNvPr>
          <p:cNvSpPr>
            <a:spLocks noGrp="1"/>
          </p:cNvSpPr>
          <p:nvPr>
            <p:ph type="title"/>
          </p:nvPr>
        </p:nvSpPr>
        <p:spPr/>
        <p:txBody>
          <a:bodyPr/>
          <a:lstStyle/>
          <a:p>
            <a:r>
              <a:rPr lang="en-US" dirty="0"/>
              <a:t>Molecular Genetic Abnormalities in AML</a:t>
            </a:r>
          </a:p>
        </p:txBody>
      </p:sp>
      <p:sp>
        <p:nvSpPr>
          <p:cNvPr id="3" name="Text Placeholder 2">
            <a:extLst>
              <a:ext uri="{FF2B5EF4-FFF2-40B4-BE49-F238E27FC236}">
                <a16:creationId xmlns:a16="http://schemas.microsoft.com/office/drawing/2014/main" id="{5A1BEFD3-DA16-4876-8910-630AC97FEF07}"/>
              </a:ext>
            </a:extLst>
          </p:cNvPr>
          <p:cNvSpPr>
            <a:spLocks noGrp="1"/>
          </p:cNvSpPr>
          <p:nvPr>
            <p:ph type="body" sz="quarter" idx="13"/>
          </p:nvPr>
        </p:nvSpPr>
        <p:spPr>
          <a:xfrm>
            <a:off x="632143" y="1466204"/>
            <a:ext cx="7930832" cy="1562992"/>
          </a:xfrm>
        </p:spPr>
        <p:txBody>
          <a:bodyPr/>
          <a:lstStyle/>
          <a:p>
            <a:pPr>
              <a:lnSpc>
                <a:spcPct val="110000"/>
              </a:lnSpc>
            </a:pPr>
            <a:r>
              <a:rPr lang="en-US" dirty="0"/>
              <a:t>Molecular genetics examines the mutation of specific genes in AML cells. Advances in technology have led to the discovery of several mutations that have a prognostic impact on patients. Several genes, such as </a:t>
            </a:r>
            <a:r>
              <a:rPr lang="en-US" i="1" dirty="0"/>
              <a:t>IDH1/2</a:t>
            </a:r>
            <a:r>
              <a:rPr lang="en-US" dirty="0"/>
              <a:t> and </a:t>
            </a:r>
            <a:r>
              <a:rPr lang="en-US" i="1" dirty="0"/>
              <a:t>FLT3</a:t>
            </a:r>
            <a:r>
              <a:rPr lang="en-US" dirty="0"/>
              <a:t>, are actionable mutations with approved therapy options. Therefore, molecular genetic testing has become a standard part of every patient’s diagnostic work-up and can influence treatment options. </a:t>
            </a:r>
            <a:endParaRPr lang="en-US" i="1" dirty="0"/>
          </a:p>
          <a:p>
            <a:pPr>
              <a:lnSpc>
                <a:spcPct val="110000"/>
              </a:lnSpc>
            </a:pPr>
            <a:r>
              <a:rPr lang="en-US" i="1" dirty="0"/>
              <a:t>Tap each of the gene mutations to learn more.</a:t>
            </a:r>
            <a:r>
              <a:rPr lang="en-US" dirty="0"/>
              <a:t> </a:t>
            </a:r>
          </a:p>
        </p:txBody>
      </p:sp>
      <p:sp>
        <p:nvSpPr>
          <p:cNvPr id="5" name="Rectangle: Top Corners Rounded 34">
            <a:extLst>
              <a:ext uri="{FF2B5EF4-FFF2-40B4-BE49-F238E27FC236}">
                <a16:creationId xmlns:a16="http://schemas.microsoft.com/office/drawing/2014/main" id="{CDEB16D6-CFDE-404D-AE37-BF2AB6EBA9BA}"/>
              </a:ext>
            </a:extLst>
          </p:cNvPr>
          <p:cNvSpPr/>
          <p:nvPr/>
        </p:nvSpPr>
        <p:spPr>
          <a:xfrm>
            <a:off x="638176" y="3074832"/>
            <a:ext cx="7924800" cy="2011680"/>
          </a:xfrm>
          <a:prstGeom prst="roundRect">
            <a:avLst>
              <a:gd name="adj" fmla="val 3320"/>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182880" numCol="2" spcCol="365760" rtlCol="0" anchor="t" anchorCtr="0"/>
          <a:lstStyle/>
          <a:p>
            <a:pPr lvl="0" defTabSz="894100">
              <a:lnSpc>
                <a:spcPct val="120000"/>
              </a:lnSpc>
              <a:spcAft>
                <a:spcPts val="600"/>
              </a:spcAft>
              <a:buClr>
                <a:schemeClr val="accent1"/>
              </a:buClr>
            </a:pPr>
            <a:r>
              <a:rPr lang="en-US" sz="1100" b="1" i="1" dirty="0">
                <a:solidFill>
                  <a:prstClr val="black"/>
                </a:solidFill>
                <a:latin typeface="Open Sans" panose="020B0606030504020204" pitchFamily="34" charset="0"/>
                <a:ea typeface="Open Sans" panose="020B0606030504020204" pitchFamily="34" charset="0"/>
                <a:cs typeface="Open Sans" panose="020B0606030504020204" pitchFamily="34" charset="0"/>
              </a:rPr>
              <a:t>FLT3</a:t>
            </a: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Mutation in the gene encoding a transmembrane tyrosine kinase receptor that stimulates cell proliferation upon activation</a:t>
            </a: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Two main types of mutations—internal tandem duplications (ITD) of different lengths and point mutations in the kinase domain (TKD) </a:t>
            </a: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FLT3-ITD</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mutations occur in approximately 30% </a:t>
            </a:r>
            <a:b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of adult patients with cytogenetically normal AML, and </a:t>
            </a: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FLT3-TKD</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mutations occur in 5–10% of patients</a:t>
            </a:r>
          </a:p>
          <a:p>
            <a:pPr marL="171450" lvl="0" indent="-171450" defTabSz="894100">
              <a:lnSpc>
                <a:spcPct val="120000"/>
              </a:lnSpc>
              <a:spcAft>
                <a:spcPts val="600"/>
              </a:spcAft>
              <a:buClr>
                <a:schemeClr val="accent1"/>
              </a:buClr>
              <a:buFont typeface="Arial" panose="020B0604020202020204" pitchFamily="34" charset="0"/>
              <a:buChar char="•"/>
            </a:pP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FLT3-ITD</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mutation is associated with a poor prognosis, however the prognosis of </a:t>
            </a: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FLT3-TKD</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mutation is unclear</a:t>
            </a:r>
          </a:p>
          <a:p>
            <a:pPr defTabSz="894740">
              <a:lnSpc>
                <a:spcPct val="110000"/>
              </a:lnSpc>
              <a:spcBef>
                <a:spcPts val="979"/>
              </a:spcBef>
              <a:buClr>
                <a:srgbClr val="F08700"/>
              </a:buCl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p:txBody>
      </p:sp>
      <p:sp>
        <p:nvSpPr>
          <p:cNvPr id="9" name="Rectangle: Top Corners Rounded 8">
            <a:extLst>
              <a:ext uri="{FF2B5EF4-FFF2-40B4-BE49-F238E27FC236}">
                <a16:creationId xmlns:a16="http://schemas.microsoft.com/office/drawing/2014/main" id="{7B45C1AD-F44C-40E0-9EE8-0616820351D8}"/>
              </a:ext>
            </a:extLst>
          </p:cNvPr>
          <p:cNvSpPr/>
          <p:nvPr/>
        </p:nvSpPr>
        <p:spPr>
          <a:xfrm>
            <a:off x="632142" y="2634859"/>
            <a:ext cx="1966879"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rPr>
              <a:t>IDH1/2</a:t>
            </a:r>
          </a:p>
        </p:txBody>
      </p:sp>
      <p:sp>
        <p:nvSpPr>
          <p:cNvPr id="10" name="Rectangle: Top Corners Rounded 9">
            <a:extLst>
              <a:ext uri="{FF2B5EF4-FFF2-40B4-BE49-F238E27FC236}">
                <a16:creationId xmlns:a16="http://schemas.microsoft.com/office/drawing/2014/main" id="{4EABA32E-43E7-43AC-8BFC-C8BFFC6AFD85}"/>
              </a:ext>
            </a:extLst>
          </p:cNvPr>
          <p:cNvSpPr/>
          <p:nvPr/>
        </p:nvSpPr>
        <p:spPr>
          <a:xfrm>
            <a:off x="2623728" y="2634859"/>
            <a:ext cx="1964493" cy="332399"/>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nchorCtr="0"/>
          <a:lstStyle/>
          <a:p>
            <a:pPr algn="ctr"/>
            <a:r>
              <a:rPr lang="en-US" sz="950" i="1" dirty="0">
                <a:latin typeface="Open Sans" panose="020B0606030504020204" pitchFamily="34" charset="0"/>
              </a:rPr>
              <a:t>FLT3</a:t>
            </a:r>
          </a:p>
        </p:txBody>
      </p:sp>
      <p:sp>
        <p:nvSpPr>
          <p:cNvPr id="15" name="Rectangle: Top Corners Rounded 14">
            <a:extLst>
              <a:ext uri="{FF2B5EF4-FFF2-40B4-BE49-F238E27FC236}">
                <a16:creationId xmlns:a16="http://schemas.microsoft.com/office/drawing/2014/main" id="{A1C19A9C-29F3-4459-A1AE-D6C37D2EA9B9}"/>
              </a:ext>
            </a:extLst>
          </p:cNvPr>
          <p:cNvSpPr/>
          <p:nvPr/>
        </p:nvSpPr>
        <p:spPr>
          <a:xfrm>
            <a:off x="4612928" y="2634859"/>
            <a:ext cx="1964493"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ea typeface="Open Sans" panose="020B0606030504020204" pitchFamily="34" charset="0"/>
                <a:cs typeface="Open Sans" panose="020B0606030504020204" pitchFamily="34" charset="0"/>
              </a:rPr>
              <a:t>TP53</a:t>
            </a:r>
          </a:p>
        </p:txBody>
      </p:sp>
      <p:sp>
        <p:nvSpPr>
          <p:cNvPr id="16" name="Rectangle: Top Corners Rounded 15">
            <a:extLst>
              <a:ext uri="{FF2B5EF4-FFF2-40B4-BE49-F238E27FC236}">
                <a16:creationId xmlns:a16="http://schemas.microsoft.com/office/drawing/2014/main" id="{B96D88DD-D377-426E-9BE1-9985EA5ECC9F}"/>
              </a:ext>
            </a:extLst>
          </p:cNvPr>
          <p:cNvSpPr/>
          <p:nvPr/>
        </p:nvSpPr>
        <p:spPr>
          <a:xfrm>
            <a:off x="6602128" y="2634859"/>
            <a:ext cx="1966879"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ea typeface="Open Sans" panose="020B0606030504020204" pitchFamily="34" charset="0"/>
                <a:cs typeface="Open Sans" panose="020B0606030504020204" pitchFamily="34" charset="0"/>
              </a:rPr>
              <a:t>NPM1</a:t>
            </a:r>
          </a:p>
        </p:txBody>
      </p:sp>
      <p:grpSp>
        <p:nvGrpSpPr>
          <p:cNvPr id="11" name="Group 10">
            <a:extLst>
              <a:ext uri="{FF2B5EF4-FFF2-40B4-BE49-F238E27FC236}">
                <a16:creationId xmlns:a16="http://schemas.microsoft.com/office/drawing/2014/main" id="{5CD3CB84-5380-4480-86D4-93F2E6E36B08}"/>
              </a:ext>
            </a:extLst>
          </p:cNvPr>
          <p:cNvGrpSpPr/>
          <p:nvPr/>
        </p:nvGrpSpPr>
        <p:grpSpPr>
          <a:xfrm>
            <a:off x="644526" y="5601081"/>
            <a:ext cx="2867824" cy="442370"/>
            <a:chOff x="644526" y="5727913"/>
            <a:chExt cx="2867824" cy="442370"/>
          </a:xfrm>
        </p:grpSpPr>
        <p:sp>
          <p:nvSpPr>
            <p:cNvPr id="12" name="TextBox 11">
              <a:extLst>
                <a:ext uri="{FF2B5EF4-FFF2-40B4-BE49-F238E27FC236}">
                  <a16:creationId xmlns:a16="http://schemas.microsoft.com/office/drawing/2014/main" id="{4F8B594B-DD39-480C-A0EA-8C97881C56DE}"/>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Additional Gene Mutations</a:t>
              </a:r>
            </a:p>
          </p:txBody>
        </p:sp>
        <p:grpSp>
          <p:nvGrpSpPr>
            <p:cNvPr id="13" name="Group 12">
              <a:extLst>
                <a:ext uri="{FF2B5EF4-FFF2-40B4-BE49-F238E27FC236}">
                  <a16:creationId xmlns:a16="http://schemas.microsoft.com/office/drawing/2014/main" id="{EE34401A-DA62-4C8F-BC24-5AAEBB56381D}"/>
                </a:ext>
              </a:extLst>
            </p:cNvPr>
            <p:cNvGrpSpPr/>
            <p:nvPr/>
          </p:nvGrpSpPr>
          <p:grpSpPr>
            <a:xfrm>
              <a:off x="728509" y="5780493"/>
              <a:ext cx="337211" cy="337211"/>
              <a:chOff x="728509" y="5780493"/>
              <a:chExt cx="337211" cy="337211"/>
            </a:xfrm>
          </p:grpSpPr>
          <p:sp>
            <p:nvSpPr>
              <p:cNvPr id="14" name="Oval 13">
                <a:extLst>
                  <a:ext uri="{FF2B5EF4-FFF2-40B4-BE49-F238E27FC236}">
                    <a16:creationId xmlns:a16="http://schemas.microsoft.com/office/drawing/2014/main" id="{8CD1F8D9-7554-4D26-BA79-A9E71423A2B1}"/>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7" name="Graphic 30">
                <a:extLst>
                  <a:ext uri="{FF2B5EF4-FFF2-40B4-BE49-F238E27FC236}">
                    <a16:creationId xmlns:a16="http://schemas.microsoft.com/office/drawing/2014/main" id="{1C28A7A5-7533-41BC-AFC2-FC328E1303D8}"/>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592708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DE50FA-09C8-4A50-A4BC-F8C4B827D2C4}"/>
              </a:ext>
            </a:extLst>
          </p:cNvPr>
          <p:cNvSpPr>
            <a:spLocks noGrp="1"/>
          </p:cNvSpPr>
          <p:nvPr>
            <p:ph type="title"/>
          </p:nvPr>
        </p:nvSpPr>
        <p:spPr/>
        <p:txBody>
          <a:bodyPr/>
          <a:lstStyle/>
          <a:p>
            <a:r>
              <a:rPr lang="en-US" dirty="0"/>
              <a:t>At-a-glance Overview</a:t>
            </a:r>
          </a:p>
        </p:txBody>
      </p:sp>
      <p:sp>
        <p:nvSpPr>
          <p:cNvPr id="2" name="Text Placeholder 1">
            <a:extLst>
              <a:ext uri="{FF2B5EF4-FFF2-40B4-BE49-F238E27FC236}">
                <a16:creationId xmlns:a16="http://schemas.microsoft.com/office/drawing/2014/main" id="{105FF160-3D4F-443E-AC70-43706A49D03A}"/>
              </a:ext>
            </a:extLst>
          </p:cNvPr>
          <p:cNvSpPr>
            <a:spLocks noGrp="1"/>
          </p:cNvSpPr>
          <p:nvPr>
            <p:ph type="body" sz="quarter" idx="13"/>
          </p:nvPr>
        </p:nvSpPr>
        <p:spPr>
          <a:xfrm>
            <a:off x="632143" y="1466204"/>
            <a:ext cx="7930832" cy="2593732"/>
          </a:xfrm>
        </p:spPr>
        <p:txBody>
          <a:bodyPr numCol="2" spcCol="274320"/>
          <a:lstStyle/>
          <a:p>
            <a:r>
              <a:rPr lang="en-US" altLang="en-US" dirty="0"/>
              <a:t>Acute myeloid leukemia (AML) is a cancer that begins in the myeloid stem cells of the bone marrow and can eventually spread to the blood and other organs. In 2016, approximately 61,048 people were living with AML in the US, and in 2017, the estimated worldwide incidence was 140,000. The disease is associated with mostly older adults, with a median age of 68 years at diagnosis.</a:t>
            </a:r>
          </a:p>
          <a:p>
            <a:r>
              <a:rPr lang="en-US" altLang="en-US" dirty="0"/>
              <a:t>The key characteristics of AML are described in its name:</a:t>
            </a:r>
          </a:p>
          <a:p>
            <a:pPr marL="171450" indent="-171450">
              <a:buClr>
                <a:schemeClr val="accent1"/>
              </a:buClr>
              <a:buFont typeface="Arial" panose="020B0604020202020204" pitchFamily="34" charset="0"/>
              <a:buChar char="•"/>
            </a:pPr>
            <a:r>
              <a:rPr lang="en-US" altLang="en-US" b="1" dirty="0"/>
              <a:t>Acute: </a:t>
            </a:r>
            <a:r>
              <a:rPr lang="en-US" altLang="en-US" dirty="0"/>
              <a:t>rapidly progressing</a:t>
            </a:r>
          </a:p>
          <a:p>
            <a:pPr marL="171450" indent="-171450">
              <a:buClr>
                <a:schemeClr val="accent1"/>
              </a:buClr>
              <a:buFont typeface="Arial" panose="020B0604020202020204" pitchFamily="34" charset="0"/>
              <a:buChar char="•"/>
            </a:pPr>
            <a:r>
              <a:rPr lang="en-US" altLang="en-US" b="1" dirty="0"/>
              <a:t>Myeloid: </a:t>
            </a:r>
            <a:r>
              <a:rPr lang="en-US" altLang="en-US" dirty="0"/>
              <a:t>originates in myeloid stem cells</a:t>
            </a:r>
          </a:p>
          <a:p>
            <a:pPr marL="171450" indent="-171450">
              <a:buClr>
                <a:schemeClr val="accent1"/>
              </a:buClr>
              <a:buFont typeface="Arial" panose="020B0604020202020204" pitchFamily="34" charset="0"/>
              <a:buChar char="•"/>
            </a:pPr>
            <a:r>
              <a:rPr lang="en-US" altLang="en-US" b="1" dirty="0"/>
              <a:t>Leukemia: </a:t>
            </a:r>
            <a:r>
              <a:rPr lang="en-US" altLang="en-US" dirty="0"/>
              <a:t>manifests in the blood and bone marrow</a:t>
            </a:r>
          </a:p>
          <a:p>
            <a:r>
              <a:rPr lang="en-US" dirty="0"/>
              <a:t>AML is a heterogenous disease with many genetic abnormalities that can occur in the myeloid stem cells, which can also be referred to as leukemic blasts. These genetic abnormalities influence most aspects of the treatment journey for AML patient, from diagnosis to prognosis and treatment options. </a:t>
            </a:r>
          </a:p>
          <a:p>
            <a:r>
              <a:rPr lang="en-US" dirty="0"/>
              <a:t>In this module, we will explore AML, including the pathogenesis, presentation, diagnosis, and the impact of the disease on patient lives. </a:t>
            </a:r>
          </a:p>
          <a:p>
            <a:endParaRPr lang="en-US" dirty="0"/>
          </a:p>
        </p:txBody>
      </p:sp>
      <p:sp>
        <p:nvSpPr>
          <p:cNvPr id="14" name="TextBox 13">
            <a:extLst>
              <a:ext uri="{FF2B5EF4-FFF2-40B4-BE49-F238E27FC236}">
                <a16:creationId xmlns:a16="http://schemas.microsoft.com/office/drawing/2014/main" id="{FA910010-4A63-405D-9238-783EF0F2A608}"/>
              </a:ext>
            </a:extLst>
          </p:cNvPr>
          <p:cNvSpPr txBox="1"/>
          <p:nvPr/>
        </p:nvSpPr>
        <p:spPr>
          <a:xfrm>
            <a:off x="638175" y="5056982"/>
            <a:ext cx="7932258" cy="886778"/>
          </a:xfrm>
          <a:prstGeom prst="roundRect">
            <a:avLst>
              <a:gd name="adj" fmla="val 6276"/>
            </a:avLst>
          </a:prstGeom>
          <a:noFill/>
          <a:ln w="12700">
            <a:solidFill>
              <a:schemeClr val="accent4"/>
            </a:solidFill>
          </a:ln>
        </p:spPr>
        <p:txBody>
          <a:bodyPr wrap="square" lIns="91440" tIns="91440" rIns="4206240" bIns="91440" rtlCol="0" anchor="ctr" anchorCtr="0">
            <a:spAutoFit/>
          </a:bodyPr>
          <a:lstStyle/>
          <a:p>
            <a:pPr lvl="0" defTabSz="914400">
              <a:defRPr/>
            </a:pPr>
            <a:r>
              <a:rPr lang="en-US" sz="1100" kern="0" dirty="0">
                <a:solidFill>
                  <a:srgbClr val="000000"/>
                </a:solidFill>
                <a:latin typeface="Open Sans"/>
              </a:rPr>
              <a:t>Throughout this module you will have the opportunity to hear the patient perspective from a fictional AML patient. When you see a button like the one here, tap to hear from the patient.</a:t>
            </a:r>
          </a:p>
        </p:txBody>
      </p:sp>
      <p:sp>
        <p:nvSpPr>
          <p:cNvPr id="16" name="TextBox 15">
            <a:extLst>
              <a:ext uri="{FF2B5EF4-FFF2-40B4-BE49-F238E27FC236}">
                <a16:creationId xmlns:a16="http://schemas.microsoft.com/office/drawing/2014/main" id="{0133D3D2-79B1-4610-BAA8-3219A5A21DE8}"/>
              </a:ext>
            </a:extLst>
          </p:cNvPr>
          <p:cNvSpPr txBox="1"/>
          <p:nvPr/>
        </p:nvSpPr>
        <p:spPr>
          <a:xfrm>
            <a:off x="5296690" y="5287972"/>
            <a:ext cx="3047836"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Tap here to check in with Rodney</a:t>
            </a:r>
          </a:p>
        </p:txBody>
      </p:sp>
      <p:grpSp>
        <p:nvGrpSpPr>
          <p:cNvPr id="3" name="Group 2">
            <a:extLst>
              <a:ext uri="{FF2B5EF4-FFF2-40B4-BE49-F238E27FC236}">
                <a16:creationId xmlns:a16="http://schemas.microsoft.com/office/drawing/2014/main" id="{1F36B20F-BE33-40BE-A5CC-2CB060FD586D}"/>
              </a:ext>
            </a:extLst>
          </p:cNvPr>
          <p:cNvGrpSpPr/>
          <p:nvPr/>
        </p:nvGrpSpPr>
        <p:grpSpPr>
          <a:xfrm>
            <a:off x="5365396" y="5340552"/>
            <a:ext cx="337211" cy="337211"/>
            <a:chOff x="4989771" y="5410402"/>
            <a:chExt cx="337211" cy="337211"/>
          </a:xfrm>
        </p:grpSpPr>
        <p:sp>
          <p:nvSpPr>
            <p:cNvPr id="9" name="Oval 8">
              <a:extLst>
                <a:ext uri="{FF2B5EF4-FFF2-40B4-BE49-F238E27FC236}">
                  <a16:creationId xmlns:a16="http://schemas.microsoft.com/office/drawing/2014/main" id="{DD8BC52E-A8B2-4D60-BC1A-6403BBCF5AD1}"/>
                </a:ext>
              </a:extLst>
            </p:cNvPr>
            <p:cNvSpPr/>
            <p:nvPr/>
          </p:nvSpPr>
          <p:spPr>
            <a:xfrm>
              <a:off x="4989771" y="5410402"/>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0" name="Graphic 30">
              <a:extLst>
                <a:ext uri="{FF2B5EF4-FFF2-40B4-BE49-F238E27FC236}">
                  <a16:creationId xmlns:a16="http://schemas.microsoft.com/office/drawing/2014/main" id="{1266079E-5903-42DE-BB26-F454C0968FD1}"/>
                </a:ext>
              </a:extLst>
            </p:cNvPr>
            <p:cNvSpPr/>
            <p:nvPr/>
          </p:nvSpPr>
          <p:spPr>
            <a:xfrm>
              <a:off x="5076846" y="5446418"/>
              <a:ext cx="163060" cy="265178"/>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81437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85B9-26C4-4424-BB4E-236F9CAA641B}"/>
              </a:ext>
            </a:extLst>
          </p:cNvPr>
          <p:cNvSpPr>
            <a:spLocks noGrp="1"/>
          </p:cNvSpPr>
          <p:nvPr>
            <p:ph type="title"/>
          </p:nvPr>
        </p:nvSpPr>
        <p:spPr/>
        <p:txBody>
          <a:bodyPr/>
          <a:lstStyle/>
          <a:p>
            <a:r>
              <a:rPr lang="en-US" dirty="0"/>
              <a:t>Molecular Genetic Abnormalities in AML</a:t>
            </a:r>
          </a:p>
        </p:txBody>
      </p:sp>
      <p:sp>
        <p:nvSpPr>
          <p:cNvPr id="3" name="Text Placeholder 2">
            <a:extLst>
              <a:ext uri="{FF2B5EF4-FFF2-40B4-BE49-F238E27FC236}">
                <a16:creationId xmlns:a16="http://schemas.microsoft.com/office/drawing/2014/main" id="{5A1BEFD3-DA16-4876-8910-630AC97FEF07}"/>
              </a:ext>
            </a:extLst>
          </p:cNvPr>
          <p:cNvSpPr>
            <a:spLocks noGrp="1"/>
          </p:cNvSpPr>
          <p:nvPr>
            <p:ph type="body" sz="quarter" idx="13"/>
          </p:nvPr>
        </p:nvSpPr>
        <p:spPr>
          <a:xfrm>
            <a:off x="632143" y="1466204"/>
            <a:ext cx="7930832" cy="1562992"/>
          </a:xfrm>
        </p:spPr>
        <p:txBody>
          <a:bodyPr/>
          <a:lstStyle/>
          <a:p>
            <a:pPr>
              <a:lnSpc>
                <a:spcPct val="110000"/>
              </a:lnSpc>
            </a:pPr>
            <a:r>
              <a:rPr lang="en-US" dirty="0"/>
              <a:t>Molecular genetics examines the mutation of specific genes in AML cells. Advances in technology have led to the discovery of several mutations that have a prognostic impact on patients. Several genes, such as </a:t>
            </a:r>
            <a:r>
              <a:rPr lang="en-US" i="1" dirty="0"/>
              <a:t>IDH1/2</a:t>
            </a:r>
            <a:r>
              <a:rPr lang="en-US" dirty="0"/>
              <a:t> and </a:t>
            </a:r>
            <a:r>
              <a:rPr lang="en-US" i="1" dirty="0"/>
              <a:t>FLT3</a:t>
            </a:r>
            <a:r>
              <a:rPr lang="en-US" dirty="0"/>
              <a:t>, are actionable mutations with approved therapy options. Therefore, molecular genetic testing has become a standard part of every patient’s diagnostic work-up and can influence treatment options. </a:t>
            </a:r>
            <a:endParaRPr lang="en-US" i="1" dirty="0"/>
          </a:p>
          <a:p>
            <a:pPr>
              <a:lnSpc>
                <a:spcPct val="110000"/>
              </a:lnSpc>
            </a:pPr>
            <a:r>
              <a:rPr lang="en-US" i="1" dirty="0"/>
              <a:t>Tap each of the gene mutations to learn more.</a:t>
            </a:r>
            <a:r>
              <a:rPr lang="en-US" dirty="0"/>
              <a:t> </a:t>
            </a:r>
          </a:p>
        </p:txBody>
      </p:sp>
      <p:sp>
        <p:nvSpPr>
          <p:cNvPr id="5" name="Rectangle: Top Corners Rounded 34">
            <a:extLst>
              <a:ext uri="{FF2B5EF4-FFF2-40B4-BE49-F238E27FC236}">
                <a16:creationId xmlns:a16="http://schemas.microsoft.com/office/drawing/2014/main" id="{CDEB16D6-CFDE-404D-AE37-BF2AB6EBA9BA}"/>
              </a:ext>
            </a:extLst>
          </p:cNvPr>
          <p:cNvSpPr/>
          <p:nvPr/>
        </p:nvSpPr>
        <p:spPr>
          <a:xfrm>
            <a:off x="638176" y="3074832"/>
            <a:ext cx="7924800" cy="2011680"/>
          </a:xfrm>
          <a:prstGeom prst="roundRect">
            <a:avLst>
              <a:gd name="adj" fmla="val 3320"/>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182880" numCol="2" spcCol="365760" rtlCol="0" anchor="t" anchorCtr="0"/>
          <a:lstStyle/>
          <a:p>
            <a:pPr lvl="0" defTabSz="894100">
              <a:lnSpc>
                <a:spcPct val="120000"/>
              </a:lnSpc>
              <a:spcAft>
                <a:spcPts val="600"/>
              </a:spcAft>
              <a:buClr>
                <a:schemeClr val="accent1"/>
              </a:buClr>
            </a:pPr>
            <a:r>
              <a:rPr lang="en-US" sz="1100" b="1" i="1" dirty="0">
                <a:solidFill>
                  <a:prstClr val="black"/>
                </a:solidFill>
                <a:latin typeface="Open Sans" panose="020B0606030504020204" pitchFamily="34" charset="0"/>
                <a:ea typeface="Open Sans" panose="020B0606030504020204" pitchFamily="34" charset="0"/>
                <a:cs typeface="Open Sans" panose="020B0606030504020204" pitchFamily="34" charset="0"/>
              </a:rPr>
              <a:t>TP53</a:t>
            </a: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Mutation in the gene encoding tumor protein 53, which has a role in regulating cell division</a:t>
            </a: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Found in approximately 7% of AML patients, although the incidence may be higher in patients with AML that evolved from a prior myelodysplastic syndrome</a:t>
            </a: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Associated with poor prognosis and patients with </a:t>
            </a: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TP53</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mutation and complex karyotype have even worse prognosis</a:t>
            </a:r>
          </a:p>
          <a:p>
            <a:pPr defTabSz="894740">
              <a:lnSpc>
                <a:spcPct val="110000"/>
              </a:lnSpc>
              <a:spcBef>
                <a:spcPts val="979"/>
              </a:spcBef>
              <a:buClr>
                <a:srgbClr val="F08700"/>
              </a:buCl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p:txBody>
      </p:sp>
      <p:sp>
        <p:nvSpPr>
          <p:cNvPr id="9" name="Rectangle: Top Corners Rounded 8">
            <a:extLst>
              <a:ext uri="{FF2B5EF4-FFF2-40B4-BE49-F238E27FC236}">
                <a16:creationId xmlns:a16="http://schemas.microsoft.com/office/drawing/2014/main" id="{7625E882-12F7-4CAD-8356-072BC8A67AB6}"/>
              </a:ext>
            </a:extLst>
          </p:cNvPr>
          <p:cNvSpPr/>
          <p:nvPr/>
        </p:nvSpPr>
        <p:spPr>
          <a:xfrm>
            <a:off x="632142" y="2634859"/>
            <a:ext cx="1966879"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rPr>
              <a:t>IDH1/2</a:t>
            </a:r>
          </a:p>
        </p:txBody>
      </p:sp>
      <p:sp>
        <p:nvSpPr>
          <p:cNvPr id="10" name="Rectangle: Top Corners Rounded 9">
            <a:extLst>
              <a:ext uri="{FF2B5EF4-FFF2-40B4-BE49-F238E27FC236}">
                <a16:creationId xmlns:a16="http://schemas.microsoft.com/office/drawing/2014/main" id="{0F2EFA13-8A9A-478E-81CA-1C3DBACCAB5B}"/>
              </a:ext>
            </a:extLst>
          </p:cNvPr>
          <p:cNvSpPr/>
          <p:nvPr/>
        </p:nvSpPr>
        <p:spPr>
          <a:xfrm>
            <a:off x="2623728" y="2634859"/>
            <a:ext cx="1964493"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rPr>
              <a:t>FLT3</a:t>
            </a:r>
          </a:p>
        </p:txBody>
      </p:sp>
      <p:sp>
        <p:nvSpPr>
          <p:cNvPr id="15" name="Rectangle: Top Corners Rounded 14">
            <a:extLst>
              <a:ext uri="{FF2B5EF4-FFF2-40B4-BE49-F238E27FC236}">
                <a16:creationId xmlns:a16="http://schemas.microsoft.com/office/drawing/2014/main" id="{BB6E3CCC-A7B7-4772-A765-55B6CBF8E418}"/>
              </a:ext>
            </a:extLst>
          </p:cNvPr>
          <p:cNvSpPr/>
          <p:nvPr/>
        </p:nvSpPr>
        <p:spPr>
          <a:xfrm>
            <a:off x="4612928" y="2634859"/>
            <a:ext cx="1964493" cy="332399"/>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nchorCtr="0"/>
          <a:lstStyle/>
          <a:p>
            <a:pPr algn="ctr"/>
            <a:r>
              <a:rPr lang="en-US" sz="950" i="1" dirty="0">
                <a:latin typeface="Open Sans" panose="020B0606030504020204" pitchFamily="34" charset="0"/>
              </a:rPr>
              <a:t>TP53</a:t>
            </a:r>
          </a:p>
        </p:txBody>
      </p:sp>
      <p:sp>
        <p:nvSpPr>
          <p:cNvPr id="16" name="Rectangle: Top Corners Rounded 15">
            <a:extLst>
              <a:ext uri="{FF2B5EF4-FFF2-40B4-BE49-F238E27FC236}">
                <a16:creationId xmlns:a16="http://schemas.microsoft.com/office/drawing/2014/main" id="{D04BB423-6C42-4F89-B52A-C678746A2D43}"/>
              </a:ext>
            </a:extLst>
          </p:cNvPr>
          <p:cNvSpPr/>
          <p:nvPr/>
        </p:nvSpPr>
        <p:spPr>
          <a:xfrm>
            <a:off x="6602128" y="2634859"/>
            <a:ext cx="1966879"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ea typeface="Open Sans" panose="020B0606030504020204" pitchFamily="34" charset="0"/>
                <a:cs typeface="Open Sans" panose="020B0606030504020204" pitchFamily="34" charset="0"/>
              </a:rPr>
              <a:t>NPM1</a:t>
            </a:r>
          </a:p>
        </p:txBody>
      </p:sp>
      <p:grpSp>
        <p:nvGrpSpPr>
          <p:cNvPr id="11" name="Group 10">
            <a:extLst>
              <a:ext uri="{FF2B5EF4-FFF2-40B4-BE49-F238E27FC236}">
                <a16:creationId xmlns:a16="http://schemas.microsoft.com/office/drawing/2014/main" id="{CCFBBB80-7F84-4443-A54A-0A59C1A768DB}"/>
              </a:ext>
            </a:extLst>
          </p:cNvPr>
          <p:cNvGrpSpPr/>
          <p:nvPr/>
        </p:nvGrpSpPr>
        <p:grpSpPr>
          <a:xfrm>
            <a:off x="644526" y="5601081"/>
            <a:ext cx="2867824" cy="442370"/>
            <a:chOff x="644526" y="5727913"/>
            <a:chExt cx="2867824" cy="442370"/>
          </a:xfrm>
        </p:grpSpPr>
        <p:sp>
          <p:nvSpPr>
            <p:cNvPr id="12" name="TextBox 11">
              <a:extLst>
                <a:ext uri="{FF2B5EF4-FFF2-40B4-BE49-F238E27FC236}">
                  <a16:creationId xmlns:a16="http://schemas.microsoft.com/office/drawing/2014/main" id="{DF11C117-B999-4698-BB62-2AB01E7A08C9}"/>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Additional Gene Mutations</a:t>
              </a:r>
            </a:p>
          </p:txBody>
        </p:sp>
        <p:grpSp>
          <p:nvGrpSpPr>
            <p:cNvPr id="13" name="Group 12">
              <a:extLst>
                <a:ext uri="{FF2B5EF4-FFF2-40B4-BE49-F238E27FC236}">
                  <a16:creationId xmlns:a16="http://schemas.microsoft.com/office/drawing/2014/main" id="{FA103ABD-4F47-41D7-B682-6A2FA2BD9A9B}"/>
                </a:ext>
              </a:extLst>
            </p:cNvPr>
            <p:cNvGrpSpPr/>
            <p:nvPr/>
          </p:nvGrpSpPr>
          <p:grpSpPr>
            <a:xfrm>
              <a:off x="728509" y="5780493"/>
              <a:ext cx="337211" cy="337211"/>
              <a:chOff x="728509" y="5780493"/>
              <a:chExt cx="337211" cy="337211"/>
            </a:xfrm>
          </p:grpSpPr>
          <p:sp>
            <p:nvSpPr>
              <p:cNvPr id="14" name="Oval 13">
                <a:extLst>
                  <a:ext uri="{FF2B5EF4-FFF2-40B4-BE49-F238E27FC236}">
                    <a16:creationId xmlns:a16="http://schemas.microsoft.com/office/drawing/2014/main" id="{5182A6EE-2C22-4FDD-8181-89146BC79FB5}"/>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7" name="Graphic 30">
                <a:extLst>
                  <a:ext uri="{FF2B5EF4-FFF2-40B4-BE49-F238E27FC236}">
                    <a16:creationId xmlns:a16="http://schemas.microsoft.com/office/drawing/2014/main" id="{8D1A3A7F-2EBA-40A6-8DB1-203FD6113E1B}"/>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678893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85B9-26C4-4424-BB4E-236F9CAA641B}"/>
              </a:ext>
            </a:extLst>
          </p:cNvPr>
          <p:cNvSpPr>
            <a:spLocks noGrp="1"/>
          </p:cNvSpPr>
          <p:nvPr>
            <p:ph type="title"/>
          </p:nvPr>
        </p:nvSpPr>
        <p:spPr/>
        <p:txBody>
          <a:bodyPr/>
          <a:lstStyle/>
          <a:p>
            <a:r>
              <a:rPr lang="en-US" dirty="0"/>
              <a:t>Molecular Genetic Abnormalities in AML</a:t>
            </a:r>
          </a:p>
        </p:txBody>
      </p:sp>
      <p:sp>
        <p:nvSpPr>
          <p:cNvPr id="3" name="Text Placeholder 2">
            <a:extLst>
              <a:ext uri="{FF2B5EF4-FFF2-40B4-BE49-F238E27FC236}">
                <a16:creationId xmlns:a16="http://schemas.microsoft.com/office/drawing/2014/main" id="{5A1BEFD3-DA16-4876-8910-630AC97FEF07}"/>
              </a:ext>
            </a:extLst>
          </p:cNvPr>
          <p:cNvSpPr>
            <a:spLocks noGrp="1"/>
          </p:cNvSpPr>
          <p:nvPr>
            <p:ph type="body" sz="quarter" idx="13"/>
          </p:nvPr>
        </p:nvSpPr>
        <p:spPr>
          <a:xfrm>
            <a:off x="632143" y="1466204"/>
            <a:ext cx="7930832" cy="1562992"/>
          </a:xfrm>
        </p:spPr>
        <p:txBody>
          <a:bodyPr/>
          <a:lstStyle/>
          <a:p>
            <a:pPr>
              <a:lnSpc>
                <a:spcPct val="110000"/>
              </a:lnSpc>
            </a:pPr>
            <a:r>
              <a:rPr lang="en-US" dirty="0"/>
              <a:t>Molecular genetics examines the mutation of specific genes in AML cells. Advances in technology have led to the discovery of several mutations that have a prognostic impact on patients. Several genes, such as </a:t>
            </a:r>
            <a:r>
              <a:rPr lang="en-US" i="1" dirty="0"/>
              <a:t>IDH1/2</a:t>
            </a:r>
            <a:r>
              <a:rPr lang="en-US" dirty="0"/>
              <a:t> and </a:t>
            </a:r>
            <a:r>
              <a:rPr lang="en-US" i="1" dirty="0"/>
              <a:t>FLT3</a:t>
            </a:r>
            <a:r>
              <a:rPr lang="en-US" dirty="0"/>
              <a:t>, are actionable mutations with approved therapy options. Therefore, molecular genetic testing has become a standard part of every patient’s diagnostic work-up and can influence treatment options. </a:t>
            </a:r>
            <a:endParaRPr lang="en-US" i="1" dirty="0"/>
          </a:p>
          <a:p>
            <a:pPr>
              <a:lnSpc>
                <a:spcPct val="110000"/>
              </a:lnSpc>
            </a:pPr>
            <a:r>
              <a:rPr lang="en-US" i="1" dirty="0"/>
              <a:t>Tap each of the gene mutations to learn more.</a:t>
            </a:r>
            <a:r>
              <a:rPr lang="en-US" dirty="0"/>
              <a:t> </a:t>
            </a:r>
          </a:p>
        </p:txBody>
      </p:sp>
      <p:sp>
        <p:nvSpPr>
          <p:cNvPr id="5" name="Rectangle: Top Corners Rounded 34">
            <a:extLst>
              <a:ext uri="{FF2B5EF4-FFF2-40B4-BE49-F238E27FC236}">
                <a16:creationId xmlns:a16="http://schemas.microsoft.com/office/drawing/2014/main" id="{CDEB16D6-CFDE-404D-AE37-BF2AB6EBA9BA}"/>
              </a:ext>
            </a:extLst>
          </p:cNvPr>
          <p:cNvSpPr/>
          <p:nvPr/>
        </p:nvSpPr>
        <p:spPr>
          <a:xfrm>
            <a:off x="638176" y="3074830"/>
            <a:ext cx="7924800" cy="2011680"/>
          </a:xfrm>
          <a:prstGeom prst="roundRect">
            <a:avLst>
              <a:gd name="adj" fmla="val 3320"/>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182880" numCol="2" spcCol="365760" rtlCol="0" anchor="t" anchorCtr="0"/>
          <a:lstStyle/>
          <a:p>
            <a:pPr lvl="0" defTabSz="894100">
              <a:lnSpc>
                <a:spcPct val="120000"/>
              </a:lnSpc>
              <a:spcAft>
                <a:spcPts val="600"/>
              </a:spcAft>
              <a:buClr>
                <a:schemeClr val="accent1"/>
              </a:buClr>
            </a:pPr>
            <a:r>
              <a:rPr lang="en-US" sz="1100" b="1" i="1" dirty="0">
                <a:solidFill>
                  <a:prstClr val="black"/>
                </a:solidFill>
                <a:latin typeface="Open Sans" panose="020B0606030504020204" pitchFamily="34" charset="0"/>
                <a:ea typeface="Open Sans" panose="020B0606030504020204" pitchFamily="34" charset="0"/>
                <a:cs typeface="Open Sans" panose="020B0606030504020204" pitchFamily="34" charset="0"/>
              </a:rPr>
              <a:t>NPM1</a:t>
            </a: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Mutation in the </a:t>
            </a:r>
            <a:r>
              <a:rPr lang="en-US" sz="1100" dirty="0" err="1">
                <a:solidFill>
                  <a:prstClr val="black"/>
                </a:solidFill>
                <a:latin typeface="Open Sans" panose="020B0606030504020204" pitchFamily="34" charset="0"/>
                <a:ea typeface="Open Sans" panose="020B0606030504020204" pitchFamily="34" charset="0"/>
                <a:cs typeface="Open Sans" panose="020B0606030504020204" pitchFamily="34" charset="0"/>
              </a:rPr>
              <a:t>nucleophosmin</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a:t>
            </a: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NPM1</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 gene impairs the resulting protein’s ability to shuttle from the cytoplasm to the nucleus</a:t>
            </a: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Present in approximately 25% of patients with </a:t>
            </a: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de novo </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AML and 50% of patients with </a:t>
            </a:r>
            <a:r>
              <a:rPr lang="en-US" sz="1100" i="1" dirty="0">
                <a:solidFill>
                  <a:prstClr val="black"/>
                </a:solidFill>
                <a:latin typeface="Open Sans" panose="020B0606030504020204" pitchFamily="34" charset="0"/>
                <a:ea typeface="Open Sans" panose="020B0606030504020204" pitchFamily="34" charset="0"/>
                <a:cs typeface="Open Sans" panose="020B0606030504020204" pitchFamily="34" charset="0"/>
              </a:rPr>
              <a:t>de novo </a:t>
            </a: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AML normal karyotype</a:t>
            </a: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endPar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defTabSz="894100">
              <a:lnSpc>
                <a:spcPct val="120000"/>
              </a:lnSpc>
              <a:spcAft>
                <a:spcPts val="600"/>
              </a:spcAft>
              <a:buClr>
                <a:schemeClr val="accent1"/>
              </a:buClr>
              <a:buFont typeface="Arial" panose="020B0604020202020204" pitchFamily="34" charset="0"/>
              <a:buChar char="•"/>
            </a:pPr>
            <a:r>
              <a:rPr lang="en-US" sz="1100" dirty="0">
                <a:solidFill>
                  <a:prstClr val="black"/>
                </a:solidFill>
                <a:latin typeface="Open Sans" panose="020B0606030504020204" pitchFamily="34" charset="0"/>
                <a:ea typeface="Open Sans" panose="020B0606030504020204" pitchFamily="34" charset="0"/>
                <a:cs typeface="Open Sans" panose="020B0606030504020204" pitchFamily="34" charset="0"/>
              </a:rPr>
              <a:t>Associated with improved outcomes in younger and older adults, although concurrent abnormalities in other genes can impact prognosis</a:t>
            </a: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defTabSz="894100">
              <a:lnSpc>
                <a:spcPct val="120000"/>
              </a:lnSpc>
              <a:spcAft>
                <a:spcPts val="600"/>
              </a:spcAft>
              <a:buClr>
                <a:schemeClr val="accent1"/>
              </a:buClr>
            </a:pPr>
            <a:endParaRPr lang="en-US" sz="11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defTabSz="894740">
              <a:lnSpc>
                <a:spcPct val="110000"/>
              </a:lnSpc>
              <a:spcBef>
                <a:spcPts val="979"/>
              </a:spcBef>
              <a:buClr>
                <a:srgbClr val="F08700"/>
              </a:buCl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sz="1100" dirty="0">
              <a:solidFill>
                <a:schemeClr val="tx2"/>
              </a:solidFill>
              <a:ea typeface="Open Sans" panose="020B0606030504020204" pitchFamily="34" charset="0"/>
              <a:cs typeface="Open Sans" panose="020B0606030504020204" pitchFamily="34" charset="0"/>
            </a:endParaRPr>
          </a:p>
        </p:txBody>
      </p:sp>
      <p:sp>
        <p:nvSpPr>
          <p:cNvPr id="9" name="Rectangle: Top Corners Rounded 8">
            <a:extLst>
              <a:ext uri="{FF2B5EF4-FFF2-40B4-BE49-F238E27FC236}">
                <a16:creationId xmlns:a16="http://schemas.microsoft.com/office/drawing/2014/main" id="{C01855D0-0644-4319-8919-B305DC44D9F7}"/>
              </a:ext>
            </a:extLst>
          </p:cNvPr>
          <p:cNvSpPr/>
          <p:nvPr/>
        </p:nvSpPr>
        <p:spPr>
          <a:xfrm>
            <a:off x="632142" y="2634857"/>
            <a:ext cx="1966879"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rPr>
              <a:t>IDH1/2</a:t>
            </a:r>
          </a:p>
        </p:txBody>
      </p:sp>
      <p:sp>
        <p:nvSpPr>
          <p:cNvPr id="10" name="Rectangle: Top Corners Rounded 9">
            <a:extLst>
              <a:ext uri="{FF2B5EF4-FFF2-40B4-BE49-F238E27FC236}">
                <a16:creationId xmlns:a16="http://schemas.microsoft.com/office/drawing/2014/main" id="{49F9D199-B016-4B45-8D53-7327C6C5D76C}"/>
              </a:ext>
            </a:extLst>
          </p:cNvPr>
          <p:cNvSpPr/>
          <p:nvPr/>
        </p:nvSpPr>
        <p:spPr>
          <a:xfrm>
            <a:off x="2623728" y="2634857"/>
            <a:ext cx="1964493"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rPr>
              <a:t>FLT3</a:t>
            </a:r>
          </a:p>
        </p:txBody>
      </p:sp>
      <p:sp>
        <p:nvSpPr>
          <p:cNvPr id="15" name="Rectangle: Top Corners Rounded 14">
            <a:extLst>
              <a:ext uri="{FF2B5EF4-FFF2-40B4-BE49-F238E27FC236}">
                <a16:creationId xmlns:a16="http://schemas.microsoft.com/office/drawing/2014/main" id="{804017DC-70AC-49BE-81DA-2F17B41E76B4}"/>
              </a:ext>
            </a:extLst>
          </p:cNvPr>
          <p:cNvSpPr/>
          <p:nvPr/>
        </p:nvSpPr>
        <p:spPr>
          <a:xfrm>
            <a:off x="4612928" y="2634857"/>
            <a:ext cx="1964493" cy="332399"/>
          </a:xfrm>
          <a:prstGeom prst="round2SameRect">
            <a:avLst>
              <a:gd name="adj1" fmla="val 50000"/>
              <a:gd name="adj2" fmla="val 50000"/>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50" i="1" dirty="0">
                <a:solidFill>
                  <a:schemeClr val="tx2"/>
                </a:solidFill>
                <a:latin typeface="Open Sans" panose="020B0606030504020204" pitchFamily="34" charset="0"/>
                <a:ea typeface="Open Sans" panose="020B0606030504020204" pitchFamily="34" charset="0"/>
                <a:cs typeface="Open Sans" panose="020B0606030504020204" pitchFamily="34" charset="0"/>
              </a:rPr>
              <a:t>TP53</a:t>
            </a:r>
          </a:p>
        </p:txBody>
      </p:sp>
      <p:sp>
        <p:nvSpPr>
          <p:cNvPr id="16" name="Rectangle: Top Corners Rounded 15">
            <a:extLst>
              <a:ext uri="{FF2B5EF4-FFF2-40B4-BE49-F238E27FC236}">
                <a16:creationId xmlns:a16="http://schemas.microsoft.com/office/drawing/2014/main" id="{918E9EB4-569C-403B-A40C-AFE1E1496C28}"/>
              </a:ext>
            </a:extLst>
          </p:cNvPr>
          <p:cNvSpPr/>
          <p:nvPr/>
        </p:nvSpPr>
        <p:spPr>
          <a:xfrm>
            <a:off x="6602128" y="2634857"/>
            <a:ext cx="1966879" cy="332399"/>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nchorCtr="0"/>
          <a:lstStyle/>
          <a:p>
            <a:pPr algn="ctr"/>
            <a:r>
              <a:rPr lang="en-US" sz="950" i="1" dirty="0">
                <a:latin typeface="Open Sans" panose="020B0606030504020204" pitchFamily="34" charset="0"/>
              </a:rPr>
              <a:t>NPM1</a:t>
            </a:r>
          </a:p>
        </p:txBody>
      </p:sp>
      <p:grpSp>
        <p:nvGrpSpPr>
          <p:cNvPr id="11" name="Group 10">
            <a:extLst>
              <a:ext uri="{FF2B5EF4-FFF2-40B4-BE49-F238E27FC236}">
                <a16:creationId xmlns:a16="http://schemas.microsoft.com/office/drawing/2014/main" id="{BDC90A5D-2233-4B76-A5C8-010E5CD2CFB4}"/>
              </a:ext>
            </a:extLst>
          </p:cNvPr>
          <p:cNvGrpSpPr/>
          <p:nvPr/>
        </p:nvGrpSpPr>
        <p:grpSpPr>
          <a:xfrm>
            <a:off x="644526" y="5601081"/>
            <a:ext cx="2867824" cy="442370"/>
            <a:chOff x="644526" y="5727913"/>
            <a:chExt cx="2867824" cy="442370"/>
          </a:xfrm>
        </p:grpSpPr>
        <p:sp>
          <p:nvSpPr>
            <p:cNvPr id="12" name="TextBox 11">
              <a:extLst>
                <a:ext uri="{FF2B5EF4-FFF2-40B4-BE49-F238E27FC236}">
                  <a16:creationId xmlns:a16="http://schemas.microsoft.com/office/drawing/2014/main" id="{C2A5DDEA-A533-443A-A591-938FE2A2E510}"/>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Additional Gene Mutations</a:t>
              </a:r>
            </a:p>
          </p:txBody>
        </p:sp>
        <p:grpSp>
          <p:nvGrpSpPr>
            <p:cNvPr id="13" name="Group 12">
              <a:extLst>
                <a:ext uri="{FF2B5EF4-FFF2-40B4-BE49-F238E27FC236}">
                  <a16:creationId xmlns:a16="http://schemas.microsoft.com/office/drawing/2014/main" id="{70631497-B122-4DDC-82F8-6BEA7C2FCAB2}"/>
                </a:ext>
              </a:extLst>
            </p:cNvPr>
            <p:cNvGrpSpPr/>
            <p:nvPr/>
          </p:nvGrpSpPr>
          <p:grpSpPr>
            <a:xfrm>
              <a:off x="728509" y="5780493"/>
              <a:ext cx="337211" cy="337211"/>
              <a:chOff x="728509" y="5780493"/>
              <a:chExt cx="337211" cy="337211"/>
            </a:xfrm>
          </p:grpSpPr>
          <p:sp>
            <p:nvSpPr>
              <p:cNvPr id="14" name="Oval 13">
                <a:extLst>
                  <a:ext uri="{FF2B5EF4-FFF2-40B4-BE49-F238E27FC236}">
                    <a16:creationId xmlns:a16="http://schemas.microsoft.com/office/drawing/2014/main" id="{926C0226-404E-4C70-B6AD-1CB7CA372A66}"/>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7" name="Graphic 30">
                <a:extLst>
                  <a:ext uri="{FF2B5EF4-FFF2-40B4-BE49-F238E27FC236}">
                    <a16:creationId xmlns:a16="http://schemas.microsoft.com/office/drawing/2014/main" id="{C99606A2-74EC-4E26-83D0-57A11B2F48A3}"/>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037686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85B9-26C4-4424-BB4E-236F9CAA641B}"/>
              </a:ext>
            </a:extLst>
          </p:cNvPr>
          <p:cNvSpPr>
            <a:spLocks noGrp="1"/>
          </p:cNvSpPr>
          <p:nvPr>
            <p:ph type="title"/>
          </p:nvPr>
        </p:nvSpPr>
        <p:spPr/>
        <p:txBody>
          <a:bodyPr/>
          <a:lstStyle/>
          <a:p>
            <a:r>
              <a:rPr lang="en-US" dirty="0"/>
              <a:t>Additional Gene Mutations</a:t>
            </a:r>
          </a:p>
        </p:txBody>
      </p:sp>
      <p:sp>
        <p:nvSpPr>
          <p:cNvPr id="3" name="Text Placeholder 2">
            <a:extLst>
              <a:ext uri="{FF2B5EF4-FFF2-40B4-BE49-F238E27FC236}">
                <a16:creationId xmlns:a16="http://schemas.microsoft.com/office/drawing/2014/main" id="{5A1BEFD3-DA16-4876-8910-630AC97FEF07}"/>
              </a:ext>
            </a:extLst>
          </p:cNvPr>
          <p:cNvSpPr>
            <a:spLocks noGrp="1"/>
          </p:cNvSpPr>
          <p:nvPr>
            <p:ph type="body" sz="quarter" idx="13"/>
          </p:nvPr>
        </p:nvSpPr>
        <p:spPr>
          <a:xfrm>
            <a:off x="981075" y="1615380"/>
            <a:ext cx="7277100" cy="3292521"/>
          </a:xfrm>
        </p:spPr>
        <p:txBody>
          <a:bodyPr/>
          <a:lstStyle/>
          <a:p>
            <a:pPr lvl="0">
              <a:buClr>
                <a:schemeClr val="accent1"/>
              </a:buClr>
            </a:pPr>
            <a:r>
              <a:rPr lang="en-US" b="1" i="1" dirty="0">
                <a:solidFill>
                  <a:prstClr val="black"/>
                </a:solidFill>
                <a:latin typeface="Open Sans" panose="020B0606030504020204" pitchFamily="34" charset="0"/>
                <a:ea typeface="Open Sans" panose="020B0606030504020204" pitchFamily="34" charset="0"/>
                <a:cs typeface="Open Sans" panose="020B0606030504020204" pitchFamily="34" charset="0"/>
              </a:rPr>
              <a:t>CEBPA</a:t>
            </a:r>
          </a:p>
          <a:p>
            <a:pPr marL="171450" lvl="0" indent="-171450">
              <a:buClr>
                <a:schemeClr val="accent1"/>
              </a:buClr>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Mutation in the CCAAT/enhancer binding protein alpha (</a:t>
            </a:r>
            <a:r>
              <a:rPr lang="en-US" i="1" dirty="0">
                <a:solidFill>
                  <a:prstClr val="black"/>
                </a:solidFill>
                <a:latin typeface="Open Sans" panose="020B0606030504020204" pitchFamily="34" charset="0"/>
                <a:ea typeface="Open Sans" panose="020B0606030504020204" pitchFamily="34" charset="0"/>
                <a:cs typeface="Open Sans" panose="020B0606030504020204" pitchFamily="34" charset="0"/>
              </a:rPr>
              <a:t>CEBPA</a:t>
            </a: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 gene that encodes a transcription factor essential for myeloid differentiation</a:t>
            </a:r>
          </a:p>
          <a:p>
            <a:pPr marL="171450" lvl="0" indent="-171450">
              <a:buClr>
                <a:schemeClr val="accent1"/>
              </a:buClr>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Present in approximately 10% of patients with newly diagnosed AML and 13–19% of patients with cytogenetically normal AML</a:t>
            </a:r>
          </a:p>
          <a:p>
            <a:pPr marL="171450" lvl="0" indent="-171450">
              <a:buClr>
                <a:schemeClr val="accent1"/>
              </a:buClr>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Associated with improved outcomes, although may be limited to patients with 2 copies of the mutated gene who are also negative for </a:t>
            </a:r>
            <a:r>
              <a:rPr lang="en-US" i="1" dirty="0">
                <a:solidFill>
                  <a:prstClr val="black"/>
                </a:solidFill>
                <a:latin typeface="Open Sans" panose="020B0606030504020204" pitchFamily="34" charset="0"/>
                <a:ea typeface="Open Sans" panose="020B0606030504020204" pitchFamily="34" charset="0"/>
                <a:cs typeface="Open Sans" panose="020B0606030504020204" pitchFamily="34" charset="0"/>
              </a:rPr>
              <a:t>FLT3-ITD</a:t>
            </a: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 and </a:t>
            </a:r>
            <a:r>
              <a:rPr lang="en-US" i="1" dirty="0">
                <a:solidFill>
                  <a:prstClr val="black"/>
                </a:solidFill>
                <a:latin typeface="Open Sans" panose="020B0606030504020204" pitchFamily="34" charset="0"/>
                <a:ea typeface="Open Sans" panose="020B0606030504020204" pitchFamily="34" charset="0"/>
                <a:cs typeface="Open Sans" panose="020B0606030504020204" pitchFamily="34" charset="0"/>
              </a:rPr>
              <a:t>IDH2</a:t>
            </a: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 R140 mutations</a:t>
            </a:r>
          </a:p>
          <a:p>
            <a:pPr lvl="0">
              <a:spcBef>
                <a:spcPts val="600"/>
              </a:spcBef>
              <a:buClr>
                <a:schemeClr val="accent1"/>
              </a:buClr>
            </a:pPr>
            <a:r>
              <a:rPr lang="en-US" b="1" i="1" dirty="0">
                <a:solidFill>
                  <a:prstClr val="black"/>
                </a:solidFill>
                <a:latin typeface="Open Sans" panose="020B0606030504020204" pitchFamily="34" charset="0"/>
                <a:ea typeface="Open Sans" panose="020B0606030504020204" pitchFamily="34" charset="0"/>
                <a:cs typeface="Open Sans" panose="020B0606030504020204" pitchFamily="34" charset="0"/>
              </a:rPr>
              <a:t>ASXL1</a:t>
            </a:r>
          </a:p>
          <a:p>
            <a:pPr marL="171450" lvl="0" indent="-171450">
              <a:buClr>
                <a:schemeClr val="accent1"/>
              </a:buClr>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Mutation in additional sex combs-like (</a:t>
            </a:r>
            <a:r>
              <a:rPr lang="en-US" i="1" dirty="0">
                <a:solidFill>
                  <a:prstClr val="black"/>
                </a:solidFill>
                <a:latin typeface="Open Sans" panose="020B0606030504020204" pitchFamily="34" charset="0"/>
                <a:ea typeface="Open Sans" panose="020B0606030504020204" pitchFamily="34" charset="0"/>
                <a:cs typeface="Open Sans" panose="020B0606030504020204" pitchFamily="34" charset="0"/>
              </a:rPr>
              <a:t>ASXL</a:t>
            </a: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 gene, whose biologic function is unclear</a:t>
            </a:r>
          </a:p>
          <a:p>
            <a:pPr marL="171450" lvl="0" indent="-171450">
              <a:buClr>
                <a:schemeClr val="accent1"/>
              </a:buClr>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Found in approximately 6–30% of AML patients; incidence increases with age and is higher among those with a history of a myeloid malignancy</a:t>
            </a:r>
          </a:p>
          <a:p>
            <a:pPr marL="171450" lvl="0" indent="-171450">
              <a:buClr>
                <a:schemeClr val="accent1"/>
              </a:buClr>
              <a:buFont typeface="Arial" panose="020B0604020202020204" pitchFamily="34" charset="0"/>
              <a:buChar cha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Associated with poor prognosis</a:t>
            </a:r>
            <a:endParaRPr lang="en-US" b="1"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dirty="0">
              <a:solidFill>
                <a:schemeClr val="tx2"/>
              </a:solidFill>
              <a:ea typeface="Open Sans" panose="020B0606030504020204" pitchFamily="34" charset="0"/>
              <a:cs typeface="Open Sans" panose="020B0606030504020204" pitchFamily="34" charset="0"/>
            </a:endParaRPr>
          </a:p>
          <a:p>
            <a:pPr marL="171450" indent="-171450" defTabSz="894740">
              <a:lnSpc>
                <a:spcPct val="110000"/>
              </a:lnSpc>
              <a:spcBef>
                <a:spcPts val="979"/>
              </a:spcBef>
              <a:buClr>
                <a:srgbClr val="F08700"/>
              </a:buClr>
              <a:buFont typeface="Arial" panose="020B0604020202020204" pitchFamily="34" charset="0"/>
              <a:buChar char="•"/>
            </a:pPr>
            <a:endParaRPr lang="en-US" dirty="0">
              <a:solidFill>
                <a:schemeClr val="tx2"/>
              </a:solidFill>
              <a:ea typeface="Open Sans" panose="020B0606030504020204" pitchFamily="34" charset="0"/>
              <a:cs typeface="Open Sans" panose="020B0606030504020204" pitchFamily="34" charset="0"/>
            </a:endParaRPr>
          </a:p>
          <a:p>
            <a:pPr marL="171450" lvl="0" indent="-171450">
              <a:buClr>
                <a:schemeClr val="accent1"/>
              </a:buClr>
              <a:buFont typeface="Arial" panose="020B0604020202020204" pitchFamily="34" charset="0"/>
              <a:buChar char="•"/>
            </a:pPr>
            <a:endPar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74541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D6CB-7D55-4A78-8E13-D43CC3B9DBC6}"/>
              </a:ext>
            </a:extLst>
          </p:cNvPr>
          <p:cNvSpPr>
            <a:spLocks noGrp="1"/>
          </p:cNvSpPr>
          <p:nvPr>
            <p:ph type="title"/>
          </p:nvPr>
        </p:nvSpPr>
        <p:spPr/>
        <p:txBody>
          <a:bodyPr/>
          <a:lstStyle/>
          <a:p>
            <a:r>
              <a:rPr lang="en-US" dirty="0"/>
              <a:t>Chapter Summary</a:t>
            </a:r>
          </a:p>
        </p:txBody>
      </p:sp>
      <p:sp>
        <p:nvSpPr>
          <p:cNvPr id="3" name="Content Placeholder 2">
            <a:extLst>
              <a:ext uri="{FF2B5EF4-FFF2-40B4-BE49-F238E27FC236}">
                <a16:creationId xmlns:a16="http://schemas.microsoft.com/office/drawing/2014/main" id="{48B8DD7C-682B-4FEE-9EEA-2EB3DC045AC3}"/>
              </a:ext>
            </a:extLst>
          </p:cNvPr>
          <p:cNvSpPr>
            <a:spLocks noGrp="1"/>
          </p:cNvSpPr>
          <p:nvPr>
            <p:ph type="body" sz="quarter" idx="13"/>
          </p:nvPr>
        </p:nvSpPr>
        <p:spPr>
          <a:xfrm>
            <a:off x="632143" y="1466204"/>
            <a:ext cx="3968432" cy="4162436"/>
          </a:xfrm>
        </p:spPr>
        <p:txBody>
          <a:bodyPr numCol="1" spcCol="274320"/>
          <a:lstStyle/>
          <a:p>
            <a:pPr>
              <a:buClr>
                <a:schemeClr val="accent1"/>
              </a:buClr>
            </a:pPr>
            <a:r>
              <a:rPr lang="en-US" dirty="0"/>
              <a:t>Mature blood cells form through a process called hematopoiesis. HSCs mature and differentiate through either the myeloid or lymphoid pathway to form RBCs, WBCs, and platelets </a:t>
            </a:r>
          </a:p>
          <a:p>
            <a:pPr>
              <a:buClr>
                <a:schemeClr val="accent1"/>
              </a:buClr>
            </a:pPr>
            <a:r>
              <a:rPr lang="en-US" dirty="0"/>
              <a:t>In AML, immature myeloid blasts quickly accumulate in the blood and bone marrow, causing disease. This accumulation is due to genetic mutations in the DNA of blasts that affect their growth and differentiation</a:t>
            </a:r>
          </a:p>
          <a:p>
            <a:pPr>
              <a:buClr>
                <a:schemeClr val="accent1"/>
              </a:buClr>
            </a:pPr>
            <a:r>
              <a:rPr lang="en-US" dirty="0"/>
              <a:t>AML is a heterogeneous disease with numerous chromosomal and genetic mutations that can occur. Chromosomal and genetic abnormalities are common in patients and can be powerful prognostic factors</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3528662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53AD-F612-46F5-A1F9-0C81F5839400}"/>
              </a:ext>
            </a:extLst>
          </p:cNvPr>
          <p:cNvSpPr>
            <a:spLocks noGrp="1"/>
          </p:cNvSpPr>
          <p:nvPr>
            <p:ph type="body" sz="quarter" idx="14"/>
          </p:nvPr>
        </p:nvSpPr>
        <p:spPr/>
        <p:txBody>
          <a:bodyPr/>
          <a:lstStyle/>
          <a:p>
            <a:r>
              <a:rPr lang="en-US" dirty="0"/>
              <a:t>Myeloid progenitor cells can develop into which of the following mature</a:t>
            </a:r>
            <a:br>
              <a:rPr lang="en-US" dirty="0"/>
            </a:br>
            <a:r>
              <a:rPr lang="en-US" dirty="0"/>
              <a:t>blood cell types?</a:t>
            </a:r>
          </a:p>
          <a:p>
            <a:pPr marL="0" indent="0">
              <a:buNone/>
            </a:pPr>
            <a:endParaRPr lang="en-US" dirty="0"/>
          </a:p>
        </p:txBody>
      </p:sp>
      <p:sp>
        <p:nvSpPr>
          <p:cNvPr id="34" name="Oval 33">
            <a:extLst>
              <a:ext uri="{FF2B5EF4-FFF2-40B4-BE49-F238E27FC236}">
                <a16:creationId xmlns:a16="http://schemas.microsoft.com/office/drawing/2014/main" id="{133CAA71-BB58-4D8A-B1C7-032A258E44A0}"/>
              </a:ext>
            </a:extLst>
          </p:cNvPr>
          <p:cNvSpPr/>
          <p:nvPr/>
        </p:nvSpPr>
        <p:spPr>
          <a:xfrm>
            <a:off x="890397" y="2893165"/>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Oval 34">
            <a:extLst>
              <a:ext uri="{FF2B5EF4-FFF2-40B4-BE49-F238E27FC236}">
                <a16:creationId xmlns:a16="http://schemas.microsoft.com/office/drawing/2014/main" id="{53E31832-2398-49A9-B58F-DED752189815}"/>
              </a:ext>
            </a:extLst>
          </p:cNvPr>
          <p:cNvSpPr/>
          <p:nvPr/>
        </p:nvSpPr>
        <p:spPr>
          <a:xfrm>
            <a:off x="946653" y="4156700"/>
            <a:ext cx="172181" cy="1721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47FA63D1-3018-44A1-A97C-AF86CAC439B3}"/>
              </a:ext>
            </a:extLst>
          </p:cNvPr>
          <p:cNvSpPr/>
          <p:nvPr/>
        </p:nvSpPr>
        <p:spPr>
          <a:xfrm>
            <a:off x="890397" y="3495948"/>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E4A42B57-E6CD-4D65-A4AD-2DB2CB180223}"/>
              </a:ext>
            </a:extLst>
          </p:cNvPr>
          <p:cNvSpPr/>
          <p:nvPr/>
        </p:nvSpPr>
        <p:spPr>
          <a:xfrm>
            <a:off x="890397" y="4098732"/>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4EB333EC-B859-4B62-BEF4-1349D36BF687}"/>
              </a:ext>
            </a:extLst>
          </p:cNvPr>
          <p:cNvSpPr/>
          <p:nvPr/>
        </p:nvSpPr>
        <p:spPr>
          <a:xfrm>
            <a:off x="890397" y="2290382"/>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4AAEDA8C-B7E0-4E24-B0B8-F1DCA55C7DFF}"/>
              </a:ext>
            </a:extLst>
          </p:cNvPr>
          <p:cNvSpPr txBox="1"/>
          <p:nvPr/>
        </p:nvSpPr>
        <p:spPr>
          <a:xfrm>
            <a:off x="1360134" y="2327951"/>
            <a:ext cx="5205380" cy="184666"/>
          </a:xfrm>
          <a:prstGeom prst="rect">
            <a:avLst/>
          </a:prstGeom>
          <a:noFill/>
        </p:spPr>
        <p:txBody>
          <a:bodyPr wrap="square" lIns="0" tIns="0" rIns="0" bIns="0" rtlCol="0">
            <a:spAutoFit/>
          </a:bodyPr>
          <a:lstStyle>
            <a:defPPr>
              <a:defRPr lang="en-US"/>
            </a:defPPr>
            <a:lvl1pPr>
              <a:defRPr baseline="30000">
                <a:solidFill>
                  <a:srgbClr val="000000"/>
                </a:solidFill>
                <a:latin typeface="Antenna" panose="02000503000000020004" pitchFamily="2" charset="0"/>
              </a:defRPr>
            </a:lvl1pPr>
          </a:lstStyle>
          <a:p>
            <a:r>
              <a:rPr lang="en-US" sz="1200" baseline="0" dirty="0">
                <a:latin typeface="Open Sans" panose="020B0606030504020204" pitchFamily="34" charset="0"/>
                <a:ea typeface="Open Sans" panose="020B0606030504020204" pitchFamily="34" charset="0"/>
                <a:cs typeface="Open Sans" panose="020B0606030504020204" pitchFamily="34" charset="0"/>
              </a:rPr>
              <a:t>A. RBCs</a:t>
            </a:r>
          </a:p>
        </p:txBody>
      </p:sp>
      <p:sp>
        <p:nvSpPr>
          <p:cNvPr id="40" name="TextBox 39">
            <a:extLst>
              <a:ext uri="{FF2B5EF4-FFF2-40B4-BE49-F238E27FC236}">
                <a16:creationId xmlns:a16="http://schemas.microsoft.com/office/drawing/2014/main" id="{7DAD9203-292A-469F-AE27-462F0496EA4B}"/>
              </a:ext>
            </a:extLst>
          </p:cNvPr>
          <p:cNvSpPr txBox="1"/>
          <p:nvPr/>
        </p:nvSpPr>
        <p:spPr>
          <a:xfrm>
            <a:off x="1360134" y="2940802"/>
            <a:ext cx="5205380"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B. WBCs</a:t>
            </a:r>
          </a:p>
        </p:txBody>
      </p:sp>
      <p:sp>
        <p:nvSpPr>
          <p:cNvPr id="41" name="TextBox 40">
            <a:extLst>
              <a:ext uri="{FF2B5EF4-FFF2-40B4-BE49-F238E27FC236}">
                <a16:creationId xmlns:a16="http://schemas.microsoft.com/office/drawing/2014/main" id="{088181CF-6A4D-4DD1-BFAA-25ABDDC2FEC1}"/>
              </a:ext>
            </a:extLst>
          </p:cNvPr>
          <p:cNvSpPr txBox="1"/>
          <p:nvPr/>
        </p:nvSpPr>
        <p:spPr>
          <a:xfrm>
            <a:off x="1360134" y="3562119"/>
            <a:ext cx="5205380"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C. Platelets</a:t>
            </a:r>
          </a:p>
        </p:txBody>
      </p:sp>
      <p:sp>
        <p:nvSpPr>
          <p:cNvPr id="42" name="TextBox 41">
            <a:extLst>
              <a:ext uri="{FF2B5EF4-FFF2-40B4-BE49-F238E27FC236}">
                <a16:creationId xmlns:a16="http://schemas.microsoft.com/office/drawing/2014/main" id="{B6D5CDBA-D6AF-4C34-A12D-C40BC4344ADF}"/>
              </a:ext>
            </a:extLst>
          </p:cNvPr>
          <p:cNvSpPr txBox="1"/>
          <p:nvPr/>
        </p:nvSpPr>
        <p:spPr>
          <a:xfrm>
            <a:off x="1360134" y="4182074"/>
            <a:ext cx="5205380"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D. All of the above</a:t>
            </a:r>
          </a:p>
        </p:txBody>
      </p:sp>
    </p:spTree>
    <p:extLst>
      <p:ext uri="{BB962C8B-B14F-4D97-AF65-F5344CB8AC3E}">
        <p14:creationId xmlns:p14="http://schemas.microsoft.com/office/powerpoint/2010/main" val="857536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53AD-F612-46F5-A1F9-0C81F5839400}"/>
              </a:ext>
            </a:extLst>
          </p:cNvPr>
          <p:cNvSpPr>
            <a:spLocks noGrp="1"/>
          </p:cNvSpPr>
          <p:nvPr>
            <p:ph type="body" sz="quarter" idx="14"/>
          </p:nvPr>
        </p:nvSpPr>
        <p:spPr/>
        <p:txBody>
          <a:bodyPr/>
          <a:lstStyle/>
          <a:p>
            <a:pPr>
              <a:buFont typeface="+mj-lt"/>
              <a:buAutoNum type="arabicPeriod" startAt="2"/>
            </a:pPr>
            <a:r>
              <a:rPr lang="en-US" dirty="0"/>
              <a:t>True or False: AML is a heterogeneous disease with many chromosomal and molecular</a:t>
            </a:r>
            <a:br>
              <a:rPr lang="en-US" dirty="0"/>
            </a:br>
            <a:r>
              <a:rPr lang="en-US" dirty="0"/>
              <a:t>genetic abnormalities that can influence treatment options. </a:t>
            </a:r>
          </a:p>
        </p:txBody>
      </p:sp>
      <p:sp>
        <p:nvSpPr>
          <p:cNvPr id="17" name="Oval 16">
            <a:extLst>
              <a:ext uri="{FF2B5EF4-FFF2-40B4-BE49-F238E27FC236}">
                <a16:creationId xmlns:a16="http://schemas.microsoft.com/office/drawing/2014/main" id="{BB24F834-C2F3-43F7-A83A-AEBF59C3EC51}"/>
              </a:ext>
            </a:extLst>
          </p:cNvPr>
          <p:cNvSpPr/>
          <p:nvPr/>
        </p:nvSpPr>
        <p:spPr>
          <a:xfrm>
            <a:off x="890397" y="2893165"/>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Oval 17">
            <a:extLst>
              <a:ext uri="{FF2B5EF4-FFF2-40B4-BE49-F238E27FC236}">
                <a16:creationId xmlns:a16="http://schemas.microsoft.com/office/drawing/2014/main" id="{85665120-4965-4BBD-B0A4-CAAC8A9FC44D}"/>
              </a:ext>
            </a:extLst>
          </p:cNvPr>
          <p:cNvSpPr/>
          <p:nvPr/>
        </p:nvSpPr>
        <p:spPr>
          <a:xfrm>
            <a:off x="946653" y="2356475"/>
            <a:ext cx="172181" cy="1721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Oval 18">
            <a:extLst>
              <a:ext uri="{FF2B5EF4-FFF2-40B4-BE49-F238E27FC236}">
                <a16:creationId xmlns:a16="http://schemas.microsoft.com/office/drawing/2014/main" id="{0C69AFA9-8315-4E38-9D6A-4E4E2222BBD5}"/>
              </a:ext>
            </a:extLst>
          </p:cNvPr>
          <p:cNvSpPr/>
          <p:nvPr/>
        </p:nvSpPr>
        <p:spPr>
          <a:xfrm>
            <a:off x="890397" y="2290382"/>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6ADFF430-A209-4A0B-A1BD-955E82F4C5F6}"/>
              </a:ext>
            </a:extLst>
          </p:cNvPr>
          <p:cNvSpPr txBox="1"/>
          <p:nvPr/>
        </p:nvSpPr>
        <p:spPr>
          <a:xfrm>
            <a:off x="1360134" y="2327951"/>
            <a:ext cx="5205380" cy="184666"/>
          </a:xfrm>
          <a:prstGeom prst="rect">
            <a:avLst/>
          </a:prstGeom>
          <a:noFill/>
        </p:spPr>
        <p:txBody>
          <a:bodyPr wrap="square" lIns="0" tIns="0" rIns="0" bIns="0" rtlCol="0">
            <a:spAutoFit/>
          </a:bodyPr>
          <a:lstStyle>
            <a:defPPr>
              <a:defRPr lang="en-US"/>
            </a:defPPr>
            <a:lvl1pPr>
              <a:defRPr baseline="30000">
                <a:solidFill>
                  <a:srgbClr val="000000"/>
                </a:solidFill>
                <a:latin typeface="Antenna" panose="02000503000000020004" pitchFamily="2" charset="0"/>
              </a:defRPr>
            </a:lvl1pPr>
          </a:lstStyle>
          <a:p>
            <a:r>
              <a:rPr lang="en-US" sz="1200" baseline="0" dirty="0">
                <a:latin typeface="Open Sans" panose="020B0606030504020204" pitchFamily="34" charset="0"/>
                <a:ea typeface="Open Sans" panose="020B0606030504020204" pitchFamily="34" charset="0"/>
                <a:cs typeface="Open Sans" panose="020B0606030504020204" pitchFamily="34" charset="0"/>
              </a:rPr>
              <a:t>A. True</a:t>
            </a:r>
          </a:p>
        </p:txBody>
      </p:sp>
      <p:sp>
        <p:nvSpPr>
          <p:cNvPr id="21" name="TextBox 20">
            <a:extLst>
              <a:ext uri="{FF2B5EF4-FFF2-40B4-BE49-F238E27FC236}">
                <a16:creationId xmlns:a16="http://schemas.microsoft.com/office/drawing/2014/main" id="{3B06BD10-CAEA-42F4-BEAD-9050E82DF736}"/>
              </a:ext>
            </a:extLst>
          </p:cNvPr>
          <p:cNvSpPr txBox="1"/>
          <p:nvPr/>
        </p:nvSpPr>
        <p:spPr>
          <a:xfrm>
            <a:off x="1360134" y="2940802"/>
            <a:ext cx="5205380"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B. False</a:t>
            </a:r>
          </a:p>
        </p:txBody>
      </p:sp>
    </p:spTree>
    <p:extLst>
      <p:ext uri="{BB962C8B-B14F-4D97-AF65-F5344CB8AC3E}">
        <p14:creationId xmlns:p14="http://schemas.microsoft.com/office/powerpoint/2010/main" val="1304324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53AD-F612-46F5-A1F9-0C81F5839400}"/>
              </a:ext>
            </a:extLst>
          </p:cNvPr>
          <p:cNvSpPr>
            <a:spLocks noGrp="1"/>
          </p:cNvSpPr>
          <p:nvPr>
            <p:ph type="body" sz="quarter" idx="14"/>
          </p:nvPr>
        </p:nvSpPr>
        <p:spPr/>
        <p:txBody>
          <a:bodyPr/>
          <a:lstStyle/>
          <a:p>
            <a:pPr>
              <a:buFont typeface="+mj-lt"/>
              <a:buAutoNum type="arabicPeriod" startAt="3"/>
            </a:pPr>
            <a:r>
              <a:rPr lang="en-US" dirty="0"/>
              <a:t>Molecular genetic testing has become a standard part of the AML diagnostic work-up</a:t>
            </a:r>
            <a:br>
              <a:rPr lang="en-US" dirty="0"/>
            </a:br>
            <a:r>
              <a:rPr lang="en-US" dirty="0"/>
              <a:t>due to the prognostic impact of the mutated genes on patients. Select the commonly</a:t>
            </a:r>
            <a:br>
              <a:rPr lang="en-US" dirty="0"/>
            </a:br>
            <a:r>
              <a:rPr lang="en-US" dirty="0"/>
              <a:t>mutated genes in AML.</a:t>
            </a:r>
          </a:p>
        </p:txBody>
      </p:sp>
      <p:grpSp>
        <p:nvGrpSpPr>
          <p:cNvPr id="3" name="Group 2">
            <a:extLst>
              <a:ext uri="{FF2B5EF4-FFF2-40B4-BE49-F238E27FC236}">
                <a16:creationId xmlns:a16="http://schemas.microsoft.com/office/drawing/2014/main" id="{908F3537-2BB5-4066-8BA2-FADD5D0A8253}"/>
              </a:ext>
            </a:extLst>
          </p:cNvPr>
          <p:cNvGrpSpPr/>
          <p:nvPr/>
        </p:nvGrpSpPr>
        <p:grpSpPr>
          <a:xfrm>
            <a:off x="1859545" y="2633303"/>
            <a:ext cx="5474818" cy="1038944"/>
            <a:chOff x="1769465" y="2529740"/>
            <a:chExt cx="5474818" cy="1038944"/>
          </a:xfrm>
        </p:grpSpPr>
        <p:sp>
          <p:nvSpPr>
            <p:cNvPr id="4" name="Rectangle: Top Corners Rounded 3">
              <a:extLst>
                <a:ext uri="{FF2B5EF4-FFF2-40B4-BE49-F238E27FC236}">
                  <a16:creationId xmlns:a16="http://schemas.microsoft.com/office/drawing/2014/main" id="{8E59420E-660D-422E-BAEC-CFCA4AB51F8E}"/>
                </a:ext>
              </a:extLst>
            </p:cNvPr>
            <p:cNvSpPr/>
            <p:nvPr/>
          </p:nvSpPr>
          <p:spPr>
            <a:xfrm>
              <a:off x="1769465" y="2529740"/>
              <a:ext cx="1577655" cy="365760"/>
            </a:xfrm>
            <a:prstGeom prst="round2SameRect">
              <a:avLst>
                <a:gd name="adj1" fmla="val 50000"/>
                <a:gd name="adj2"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400"/>
                </a:spcAft>
              </a:pPr>
              <a:r>
                <a:rPr lang="en-US" sz="1000" i="1" dirty="0">
                  <a:solidFill>
                    <a:schemeClr val="bg1"/>
                  </a:solidFill>
                  <a:latin typeface="Open Sans" panose="020B0606030504020204" pitchFamily="34" charset="0"/>
                </a:rPr>
                <a:t>FLT3</a:t>
              </a:r>
            </a:p>
          </p:txBody>
        </p:sp>
        <p:sp>
          <p:nvSpPr>
            <p:cNvPr id="6" name="Rectangle: Top Corners Rounded 5">
              <a:extLst>
                <a:ext uri="{FF2B5EF4-FFF2-40B4-BE49-F238E27FC236}">
                  <a16:creationId xmlns:a16="http://schemas.microsoft.com/office/drawing/2014/main" id="{EF2B5046-F4F4-4394-9F5F-2D38E423E1D6}"/>
                </a:ext>
              </a:extLst>
            </p:cNvPr>
            <p:cNvSpPr/>
            <p:nvPr/>
          </p:nvSpPr>
          <p:spPr>
            <a:xfrm>
              <a:off x="3718047" y="2529740"/>
              <a:ext cx="1577655" cy="365760"/>
            </a:xfrm>
            <a:prstGeom prst="round2SameRect">
              <a:avLst>
                <a:gd name="adj1" fmla="val 50000"/>
                <a:gd name="adj2"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400"/>
                </a:spcAft>
              </a:pPr>
              <a:r>
                <a:rPr lang="en-US" sz="1000" i="1" dirty="0">
                  <a:solidFill>
                    <a:schemeClr val="bg1"/>
                  </a:solidFill>
                  <a:latin typeface="Open Sans" panose="020B0606030504020204" pitchFamily="34" charset="0"/>
                  <a:ea typeface="Open Sans" panose="020B0606030504020204" pitchFamily="34" charset="0"/>
                  <a:cs typeface="Open Sans" panose="020B0606030504020204" pitchFamily="34" charset="0"/>
                </a:rPr>
                <a:t>TP53</a:t>
              </a:r>
            </a:p>
          </p:txBody>
        </p:sp>
        <p:sp>
          <p:nvSpPr>
            <p:cNvPr id="7" name="Rectangle: Top Corners Rounded 6">
              <a:extLst>
                <a:ext uri="{FF2B5EF4-FFF2-40B4-BE49-F238E27FC236}">
                  <a16:creationId xmlns:a16="http://schemas.microsoft.com/office/drawing/2014/main" id="{535888F2-C9CD-414C-ACE7-18C0E92E202D}"/>
                </a:ext>
              </a:extLst>
            </p:cNvPr>
            <p:cNvSpPr/>
            <p:nvPr/>
          </p:nvSpPr>
          <p:spPr>
            <a:xfrm>
              <a:off x="5666628" y="2529740"/>
              <a:ext cx="1577655" cy="365760"/>
            </a:xfrm>
            <a:prstGeom prst="round2SameRect">
              <a:avLst>
                <a:gd name="adj1" fmla="val 50000"/>
                <a:gd name="adj2"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400"/>
                </a:spcAft>
              </a:pPr>
              <a:r>
                <a:rPr lang="en-US" sz="1000" i="1" dirty="0">
                  <a:solidFill>
                    <a:srgbClr val="002060"/>
                  </a:solidFill>
                  <a:latin typeface="Open Sans" panose="020B0606030504020204" pitchFamily="34" charset="0"/>
                  <a:ea typeface="Open Sans" panose="020B0606030504020204" pitchFamily="34" charset="0"/>
                  <a:cs typeface="Open Sans" panose="020B0606030504020204" pitchFamily="34" charset="0"/>
                </a:rPr>
                <a:t>BCR-ABL</a:t>
              </a:r>
            </a:p>
          </p:txBody>
        </p:sp>
        <p:sp>
          <p:nvSpPr>
            <p:cNvPr id="8" name="Rectangle: Top Corners Rounded 7">
              <a:extLst>
                <a:ext uri="{FF2B5EF4-FFF2-40B4-BE49-F238E27FC236}">
                  <a16:creationId xmlns:a16="http://schemas.microsoft.com/office/drawing/2014/main" id="{04182072-59DC-4209-8586-C74CAB02F888}"/>
                </a:ext>
              </a:extLst>
            </p:cNvPr>
            <p:cNvSpPr/>
            <p:nvPr/>
          </p:nvSpPr>
          <p:spPr>
            <a:xfrm>
              <a:off x="1769465" y="3202924"/>
              <a:ext cx="1577655" cy="365760"/>
            </a:xfrm>
            <a:prstGeom prst="round2SameRect">
              <a:avLst>
                <a:gd name="adj1" fmla="val 50000"/>
                <a:gd name="adj2"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400"/>
                </a:spcAft>
              </a:pPr>
              <a:r>
                <a:rPr lang="en-US" sz="1000" i="1" dirty="0">
                  <a:solidFill>
                    <a:srgbClr val="002060"/>
                  </a:solidFill>
                  <a:latin typeface="Open Sans" panose="020B0606030504020204" pitchFamily="34" charset="0"/>
                </a:rPr>
                <a:t>BTK</a:t>
              </a:r>
            </a:p>
          </p:txBody>
        </p:sp>
        <p:sp>
          <p:nvSpPr>
            <p:cNvPr id="9" name="Rectangle: Top Corners Rounded 8">
              <a:extLst>
                <a:ext uri="{FF2B5EF4-FFF2-40B4-BE49-F238E27FC236}">
                  <a16:creationId xmlns:a16="http://schemas.microsoft.com/office/drawing/2014/main" id="{2F2C2B8E-137D-45D5-B618-1738D3A5E3C5}"/>
                </a:ext>
              </a:extLst>
            </p:cNvPr>
            <p:cNvSpPr/>
            <p:nvPr/>
          </p:nvSpPr>
          <p:spPr>
            <a:xfrm>
              <a:off x="3718047" y="3202924"/>
              <a:ext cx="1577655" cy="365760"/>
            </a:xfrm>
            <a:prstGeom prst="round2SameRect">
              <a:avLst>
                <a:gd name="adj1" fmla="val 50000"/>
                <a:gd name="adj2"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400"/>
                </a:spcAft>
              </a:pPr>
              <a:r>
                <a:rPr lang="en-US" sz="1000" i="1" dirty="0">
                  <a:solidFill>
                    <a:srgbClr val="002060"/>
                  </a:solidFill>
                  <a:latin typeface="Open Sans" panose="020B0606030504020204" pitchFamily="34" charset="0"/>
                </a:rPr>
                <a:t>PI3K</a:t>
              </a:r>
            </a:p>
          </p:txBody>
        </p:sp>
        <p:sp>
          <p:nvSpPr>
            <p:cNvPr id="10" name="Rectangle: Top Corners Rounded 9">
              <a:extLst>
                <a:ext uri="{FF2B5EF4-FFF2-40B4-BE49-F238E27FC236}">
                  <a16:creationId xmlns:a16="http://schemas.microsoft.com/office/drawing/2014/main" id="{47D6796E-4E59-4631-9303-698F71818D35}"/>
                </a:ext>
              </a:extLst>
            </p:cNvPr>
            <p:cNvSpPr/>
            <p:nvPr/>
          </p:nvSpPr>
          <p:spPr>
            <a:xfrm>
              <a:off x="5666628" y="3198990"/>
              <a:ext cx="1577655" cy="365760"/>
            </a:xfrm>
            <a:prstGeom prst="round2SameRect">
              <a:avLst>
                <a:gd name="adj1" fmla="val 50000"/>
                <a:gd name="adj2"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400"/>
                </a:spcAft>
              </a:pPr>
              <a:r>
                <a:rPr lang="en-US" sz="1000" i="1" dirty="0">
                  <a:solidFill>
                    <a:schemeClr val="bg1"/>
                  </a:solidFill>
                  <a:latin typeface="Open Sans" panose="020B0606030504020204" pitchFamily="34" charset="0"/>
                </a:rPr>
                <a:t>IDH1/2</a:t>
              </a:r>
            </a:p>
          </p:txBody>
        </p:sp>
      </p:grpSp>
    </p:spTree>
    <p:extLst>
      <p:ext uri="{BB962C8B-B14F-4D97-AF65-F5344CB8AC3E}">
        <p14:creationId xmlns:p14="http://schemas.microsoft.com/office/powerpoint/2010/main" val="3021028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65DE62-E258-4056-9306-18F71ADE91A8}"/>
              </a:ext>
            </a:extLst>
          </p:cNvPr>
          <p:cNvSpPr>
            <a:spLocks noGrp="1"/>
          </p:cNvSpPr>
          <p:nvPr>
            <p:ph type="title"/>
          </p:nvPr>
        </p:nvSpPr>
        <p:spPr/>
        <p:txBody>
          <a:bodyPr/>
          <a:lstStyle/>
          <a:p>
            <a:pPr>
              <a:lnSpc>
                <a:spcPct val="110000"/>
              </a:lnSpc>
              <a:spcBef>
                <a:spcPts val="0"/>
              </a:spcBef>
              <a:spcAft>
                <a:spcPts val="600"/>
              </a:spcAft>
            </a:pPr>
            <a:r>
              <a:rPr lang="en-US" sz="1200" b="1" cap="all" dirty="0"/>
              <a:t>Chapter 3</a:t>
            </a:r>
            <a:br>
              <a:rPr lang="en-US" dirty="0"/>
            </a:br>
            <a:r>
              <a:rPr lang="en-US" dirty="0"/>
              <a:t>Diagnosis of AML</a:t>
            </a:r>
          </a:p>
        </p:txBody>
      </p:sp>
      <p:sp>
        <p:nvSpPr>
          <p:cNvPr id="3" name="Content Placeholder 2">
            <a:extLst>
              <a:ext uri="{FF2B5EF4-FFF2-40B4-BE49-F238E27FC236}">
                <a16:creationId xmlns:a16="http://schemas.microsoft.com/office/drawing/2014/main" id="{3D2060AB-B427-49C0-A832-B0BCD059FC41}"/>
              </a:ext>
            </a:extLst>
          </p:cNvPr>
          <p:cNvSpPr>
            <a:spLocks noGrp="1"/>
          </p:cNvSpPr>
          <p:nvPr>
            <p:ph idx="1"/>
          </p:nvPr>
        </p:nvSpPr>
        <p:spPr>
          <a:xfrm>
            <a:off x="626982" y="1463040"/>
            <a:ext cx="3840480" cy="1072110"/>
          </a:xfrm>
        </p:spPr>
        <p:txBody>
          <a:bodyPr/>
          <a:lstStyle/>
          <a:p>
            <a:r>
              <a:rPr lang="en-US" dirty="0"/>
              <a:t>Since AML progresses rapidly, patients often feel unwell for a short period before their diagnosis. This chapter describes the signs and symptoms of the disease and the techniques used for diagnosing AML. </a:t>
            </a:r>
          </a:p>
          <a:p>
            <a:endParaRPr lang="en-US" dirty="0"/>
          </a:p>
          <a:p>
            <a:r>
              <a:rPr lang="en-US" b="1" dirty="0">
                <a:solidFill>
                  <a:schemeClr val="accent2"/>
                </a:solidFill>
              </a:rPr>
              <a:t>After completing this chapter, you will be able to:</a:t>
            </a:r>
          </a:p>
          <a:p>
            <a:pPr marL="171450" indent="-171450">
              <a:spcBef>
                <a:spcPts val="0"/>
              </a:spcBef>
              <a:spcAft>
                <a:spcPts val="600"/>
              </a:spcAft>
              <a:buClr>
                <a:schemeClr val="tx1"/>
              </a:buClr>
              <a:buFont typeface="Arial" panose="020B0604020202020204" pitchFamily="34" charset="0"/>
              <a:buChar char="•"/>
            </a:pPr>
            <a:r>
              <a:rPr lang="en-US" dirty="0"/>
              <a:t>Recall the signs and symptoms of AML</a:t>
            </a:r>
          </a:p>
          <a:p>
            <a:pPr marL="171450" indent="-171450">
              <a:spcBef>
                <a:spcPts val="0"/>
              </a:spcBef>
              <a:spcAft>
                <a:spcPts val="600"/>
              </a:spcAft>
              <a:buClr>
                <a:schemeClr val="tx1"/>
              </a:buClr>
              <a:buFont typeface="Arial" panose="020B0604020202020204" pitchFamily="34" charset="0"/>
              <a:buChar char="•"/>
            </a:pPr>
            <a:r>
              <a:rPr lang="en-US" dirty="0"/>
              <a:t>Explain the steps for evaluating the patient’s disease</a:t>
            </a:r>
          </a:p>
          <a:p>
            <a:pPr marL="171450" indent="-171450">
              <a:spcBef>
                <a:spcPts val="0"/>
              </a:spcBef>
              <a:spcAft>
                <a:spcPts val="600"/>
              </a:spcAft>
              <a:buClr>
                <a:schemeClr val="tx1"/>
              </a:buClr>
              <a:buFont typeface="Arial" panose="020B0604020202020204" pitchFamily="34" charset="0"/>
              <a:buChar char="•"/>
            </a:pPr>
            <a:r>
              <a:rPr lang="en-US" dirty="0"/>
              <a:t>Identify how AML is diagnosed</a:t>
            </a:r>
          </a:p>
        </p:txBody>
      </p:sp>
      <p:pic>
        <p:nvPicPr>
          <p:cNvPr id="48" name="Picture 47">
            <a:extLst>
              <a:ext uri="{FF2B5EF4-FFF2-40B4-BE49-F238E27FC236}">
                <a16:creationId xmlns:a16="http://schemas.microsoft.com/office/drawing/2014/main" id="{B56995DB-0A5E-44B9-87B8-0D8F1CE8C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239" y="2806932"/>
            <a:ext cx="2032575" cy="1837236"/>
          </a:xfrm>
          <a:prstGeom prst="rect">
            <a:avLst/>
          </a:prstGeom>
        </p:spPr>
      </p:pic>
      <p:pic>
        <p:nvPicPr>
          <p:cNvPr id="52" name="Picture 51">
            <a:extLst>
              <a:ext uri="{FF2B5EF4-FFF2-40B4-BE49-F238E27FC236}">
                <a16:creationId xmlns:a16="http://schemas.microsoft.com/office/drawing/2014/main" id="{21C7AC7B-AB8B-4BCA-8E4E-9CEB4060D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650" y="1888314"/>
            <a:ext cx="2032575" cy="1837236"/>
          </a:xfrm>
          <a:prstGeom prst="rect">
            <a:avLst/>
          </a:prstGeom>
        </p:spPr>
      </p:pic>
      <p:sp>
        <p:nvSpPr>
          <p:cNvPr id="53" name="TextBox 12">
            <a:extLst>
              <a:ext uri="{FF2B5EF4-FFF2-40B4-BE49-F238E27FC236}">
                <a16:creationId xmlns:a16="http://schemas.microsoft.com/office/drawing/2014/main" id="{1469C105-1DF4-4898-BF5D-F874AB1FB51E}"/>
              </a:ext>
            </a:extLst>
          </p:cNvPr>
          <p:cNvSpPr txBox="1"/>
          <p:nvPr/>
        </p:nvSpPr>
        <p:spPr>
          <a:xfrm>
            <a:off x="5264053" y="3626176"/>
            <a:ext cx="109831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Patient Evaluation</a:t>
            </a:r>
          </a:p>
        </p:txBody>
      </p:sp>
      <p:sp>
        <p:nvSpPr>
          <p:cNvPr id="54" name="TextBox 13">
            <a:extLst>
              <a:ext uri="{FF2B5EF4-FFF2-40B4-BE49-F238E27FC236}">
                <a16:creationId xmlns:a16="http://schemas.microsoft.com/office/drawing/2014/main" id="{BBBCA187-8BF4-41B9-9E12-E8F07E3E1C45}"/>
              </a:ext>
            </a:extLst>
          </p:cNvPr>
          <p:cNvSpPr txBox="1"/>
          <p:nvPr/>
        </p:nvSpPr>
        <p:spPr>
          <a:xfrm>
            <a:off x="6752711" y="2707142"/>
            <a:ext cx="109831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Signs and Symptoms</a:t>
            </a:r>
          </a:p>
        </p:txBody>
      </p:sp>
      <p:pic>
        <p:nvPicPr>
          <p:cNvPr id="55" name="Picture 54">
            <a:extLst>
              <a:ext uri="{FF2B5EF4-FFF2-40B4-BE49-F238E27FC236}">
                <a16:creationId xmlns:a16="http://schemas.microsoft.com/office/drawing/2014/main" id="{60473F5C-E3B1-4876-83D1-A02AEFC7146A}"/>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5043805" y="1185420"/>
            <a:ext cx="1708906" cy="1544673"/>
          </a:xfrm>
          <a:prstGeom prst="rect">
            <a:avLst/>
          </a:prstGeom>
        </p:spPr>
      </p:pic>
      <p:pic>
        <p:nvPicPr>
          <p:cNvPr id="56" name="Picture 55">
            <a:extLst>
              <a:ext uri="{FF2B5EF4-FFF2-40B4-BE49-F238E27FC236}">
                <a16:creationId xmlns:a16="http://schemas.microsoft.com/office/drawing/2014/main" id="{F887FC90-C345-436C-9405-47E6691FF33A}"/>
              </a:ext>
            </a:extLst>
          </p:cNvPr>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5328020" y="4567329"/>
            <a:ext cx="1336286" cy="1207864"/>
          </a:xfrm>
          <a:prstGeom prst="rect">
            <a:avLst/>
          </a:prstGeom>
        </p:spPr>
      </p:pic>
      <p:pic>
        <p:nvPicPr>
          <p:cNvPr id="57" name="Picture 56">
            <a:extLst>
              <a:ext uri="{FF2B5EF4-FFF2-40B4-BE49-F238E27FC236}">
                <a16:creationId xmlns:a16="http://schemas.microsoft.com/office/drawing/2014/main" id="{63F02E7E-62D3-431F-9299-A81439FB7751}"/>
              </a:ext>
            </a:extLst>
          </p:cNvPr>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7662154" y="1066800"/>
            <a:ext cx="853686" cy="771644"/>
          </a:xfrm>
          <a:prstGeom prst="rect">
            <a:avLst/>
          </a:prstGeom>
        </p:spPr>
      </p:pic>
      <p:pic>
        <p:nvPicPr>
          <p:cNvPr id="58" name="Picture 57">
            <a:extLst>
              <a:ext uri="{FF2B5EF4-FFF2-40B4-BE49-F238E27FC236}">
                <a16:creationId xmlns:a16="http://schemas.microsoft.com/office/drawing/2014/main" id="{F1651E6B-2D41-4C7B-B77C-9106FCCB6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767" y="3725550"/>
            <a:ext cx="2032575" cy="1837236"/>
          </a:xfrm>
          <a:prstGeom prst="rect">
            <a:avLst/>
          </a:prstGeom>
        </p:spPr>
      </p:pic>
      <p:sp>
        <p:nvSpPr>
          <p:cNvPr id="59" name="TextBox 58">
            <a:extLst>
              <a:ext uri="{FF2B5EF4-FFF2-40B4-BE49-F238E27FC236}">
                <a16:creationId xmlns:a16="http://schemas.microsoft.com/office/drawing/2014/main" id="{5AE0A518-8238-4918-9046-228F6C46B9C5}"/>
              </a:ext>
            </a:extLst>
          </p:cNvPr>
          <p:cNvSpPr txBox="1"/>
          <p:nvPr/>
        </p:nvSpPr>
        <p:spPr>
          <a:xfrm>
            <a:off x="6765415" y="4533156"/>
            <a:ext cx="109831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Diagnostic Testing</a:t>
            </a:r>
          </a:p>
        </p:txBody>
      </p:sp>
      <p:grpSp>
        <p:nvGrpSpPr>
          <p:cNvPr id="18" name="Graphic 16">
            <a:extLst>
              <a:ext uri="{FF2B5EF4-FFF2-40B4-BE49-F238E27FC236}">
                <a16:creationId xmlns:a16="http://schemas.microsoft.com/office/drawing/2014/main" id="{537C85C8-6FFC-4CBD-BF6D-ABF1B47970AF}"/>
              </a:ext>
            </a:extLst>
          </p:cNvPr>
          <p:cNvGrpSpPr/>
          <p:nvPr/>
        </p:nvGrpSpPr>
        <p:grpSpPr>
          <a:xfrm>
            <a:off x="7117051" y="2251760"/>
            <a:ext cx="369637" cy="401489"/>
            <a:chOff x="5861760" y="1497755"/>
            <a:chExt cx="394621" cy="428625"/>
          </a:xfrm>
          <a:solidFill>
            <a:schemeClr val="accent2"/>
          </a:solidFill>
        </p:grpSpPr>
        <p:grpSp>
          <p:nvGrpSpPr>
            <p:cNvPr id="19" name="Graphic 16">
              <a:extLst>
                <a:ext uri="{FF2B5EF4-FFF2-40B4-BE49-F238E27FC236}">
                  <a16:creationId xmlns:a16="http://schemas.microsoft.com/office/drawing/2014/main" id="{537C85C8-6FFC-4CBD-BF6D-ABF1B47970AF}"/>
                </a:ext>
              </a:extLst>
            </p:cNvPr>
            <p:cNvGrpSpPr/>
            <p:nvPr/>
          </p:nvGrpSpPr>
          <p:grpSpPr>
            <a:xfrm>
              <a:off x="5861760" y="1497755"/>
              <a:ext cx="161925" cy="428625"/>
              <a:chOff x="5861760" y="1497755"/>
              <a:chExt cx="161925" cy="428625"/>
            </a:xfrm>
            <a:grpFill/>
          </p:grpSpPr>
          <p:sp>
            <p:nvSpPr>
              <p:cNvPr id="20" name="Freeform: Shape 19">
                <a:extLst>
                  <a:ext uri="{FF2B5EF4-FFF2-40B4-BE49-F238E27FC236}">
                    <a16:creationId xmlns:a16="http://schemas.microsoft.com/office/drawing/2014/main" id="{4BC1F48D-C13B-4F23-B107-623A696BB53C}"/>
                  </a:ext>
                </a:extLst>
              </p:cNvPr>
              <p:cNvSpPr/>
              <p:nvPr/>
            </p:nvSpPr>
            <p:spPr>
              <a:xfrm>
                <a:off x="5893002" y="1756835"/>
                <a:ext cx="104775" cy="171450"/>
              </a:xfrm>
              <a:custGeom>
                <a:avLst/>
                <a:gdLst>
                  <a:gd name="connsiteX0" fmla="*/ 106299 w 104775"/>
                  <a:gd name="connsiteY0" fmla="*/ 178308 h 171450"/>
                  <a:gd name="connsiteX1" fmla="*/ 0 w 104775"/>
                  <a:gd name="connsiteY1" fmla="*/ 178308 h 171450"/>
                  <a:gd name="connsiteX2" fmla="*/ 0 w 104775"/>
                  <a:gd name="connsiteY2" fmla="*/ 0 h 171450"/>
                  <a:gd name="connsiteX3" fmla="*/ 9525 w 104775"/>
                  <a:gd name="connsiteY3" fmla="*/ 0 h 171450"/>
                  <a:gd name="connsiteX4" fmla="*/ 9525 w 104775"/>
                  <a:gd name="connsiteY4" fmla="*/ 168783 h 171450"/>
                  <a:gd name="connsiteX5" fmla="*/ 96774 w 104775"/>
                  <a:gd name="connsiteY5" fmla="*/ 168783 h 171450"/>
                  <a:gd name="connsiteX6" fmla="*/ 96774 w 104775"/>
                  <a:gd name="connsiteY6" fmla="*/ 0 h 171450"/>
                  <a:gd name="connsiteX7" fmla="*/ 106299 w 104775"/>
                  <a:gd name="connsiteY7"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71450">
                    <a:moveTo>
                      <a:pt x="106299" y="178308"/>
                    </a:moveTo>
                    <a:lnTo>
                      <a:pt x="0" y="178308"/>
                    </a:lnTo>
                    <a:lnTo>
                      <a:pt x="0" y="0"/>
                    </a:lnTo>
                    <a:lnTo>
                      <a:pt x="9525" y="0"/>
                    </a:lnTo>
                    <a:lnTo>
                      <a:pt x="9525" y="168783"/>
                    </a:lnTo>
                    <a:lnTo>
                      <a:pt x="96774" y="168783"/>
                    </a:lnTo>
                    <a:lnTo>
                      <a:pt x="96774" y="0"/>
                    </a:lnTo>
                    <a:lnTo>
                      <a:pt x="106299" y="0"/>
                    </a:lnTo>
                    <a:close/>
                  </a:path>
                </a:pathLst>
              </a:custGeom>
              <a:grpFill/>
              <a:ln w="3175" cap="flat">
                <a:solidFill>
                  <a:schemeClr val="accent2"/>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F668F15A-F17E-4DBC-824D-61E353E192C1}"/>
                  </a:ext>
                </a:extLst>
              </p:cNvPr>
              <p:cNvSpPr/>
              <p:nvPr/>
            </p:nvSpPr>
            <p:spPr>
              <a:xfrm>
                <a:off x="5941389" y="1796745"/>
                <a:ext cx="9525" cy="133350"/>
              </a:xfrm>
              <a:custGeom>
                <a:avLst/>
                <a:gdLst>
                  <a:gd name="connsiteX0" fmla="*/ 0 w 9525"/>
                  <a:gd name="connsiteY0" fmla="*/ 0 h 133350"/>
                  <a:gd name="connsiteX1" fmla="*/ 9525 w 9525"/>
                  <a:gd name="connsiteY1" fmla="*/ 0 h 133350"/>
                  <a:gd name="connsiteX2" fmla="*/ 9525 w 9525"/>
                  <a:gd name="connsiteY2" fmla="*/ 138398 h 133350"/>
                  <a:gd name="connsiteX3" fmla="*/ 0 w 9525"/>
                  <a:gd name="connsiteY3" fmla="*/ 138398 h 133350"/>
                </a:gdLst>
                <a:ahLst/>
                <a:cxnLst>
                  <a:cxn ang="0">
                    <a:pos x="connsiteX0" y="connsiteY0"/>
                  </a:cxn>
                  <a:cxn ang="0">
                    <a:pos x="connsiteX1" y="connsiteY1"/>
                  </a:cxn>
                  <a:cxn ang="0">
                    <a:pos x="connsiteX2" y="connsiteY2"/>
                  </a:cxn>
                  <a:cxn ang="0">
                    <a:pos x="connsiteX3" y="connsiteY3"/>
                  </a:cxn>
                </a:cxnLst>
                <a:rect l="l" t="t" r="r" b="b"/>
                <a:pathLst>
                  <a:path w="9525" h="133350">
                    <a:moveTo>
                      <a:pt x="0" y="0"/>
                    </a:moveTo>
                    <a:lnTo>
                      <a:pt x="9525" y="0"/>
                    </a:lnTo>
                    <a:lnTo>
                      <a:pt x="9525" y="138398"/>
                    </a:lnTo>
                    <a:lnTo>
                      <a:pt x="0" y="138398"/>
                    </a:lnTo>
                    <a:close/>
                  </a:path>
                </a:pathLst>
              </a:custGeom>
              <a:grpFill/>
              <a:ln w="3175" cap="flat">
                <a:solidFill>
                  <a:schemeClr val="accent2"/>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8109183E-E687-49CF-94A6-CBFE4F8EFE99}"/>
                  </a:ext>
                </a:extLst>
              </p:cNvPr>
              <p:cNvSpPr/>
              <p:nvPr/>
            </p:nvSpPr>
            <p:spPr>
              <a:xfrm>
                <a:off x="5861760" y="1601768"/>
                <a:ext cx="114300" cy="180975"/>
              </a:xfrm>
              <a:custGeom>
                <a:avLst/>
                <a:gdLst>
                  <a:gd name="connsiteX0" fmla="*/ 37243 w 114300"/>
                  <a:gd name="connsiteY0" fmla="*/ 182690 h 180975"/>
                  <a:gd name="connsiteX1" fmla="*/ 0 w 114300"/>
                  <a:gd name="connsiteY1" fmla="*/ 182690 h 180975"/>
                  <a:gd name="connsiteX2" fmla="*/ 0 w 114300"/>
                  <a:gd name="connsiteY2" fmla="*/ 42386 h 180975"/>
                  <a:gd name="connsiteX3" fmla="*/ 42386 w 114300"/>
                  <a:gd name="connsiteY3" fmla="*/ 0 h 180975"/>
                  <a:gd name="connsiteX4" fmla="*/ 116586 w 114300"/>
                  <a:gd name="connsiteY4" fmla="*/ 0 h 180975"/>
                  <a:gd name="connsiteX5" fmla="*/ 116586 w 114300"/>
                  <a:gd name="connsiteY5" fmla="*/ 9525 h 180975"/>
                  <a:gd name="connsiteX6" fmla="*/ 42386 w 114300"/>
                  <a:gd name="connsiteY6" fmla="*/ 9525 h 180975"/>
                  <a:gd name="connsiteX7" fmla="*/ 9525 w 114300"/>
                  <a:gd name="connsiteY7" fmla="*/ 42386 h 180975"/>
                  <a:gd name="connsiteX8" fmla="*/ 9525 w 114300"/>
                  <a:gd name="connsiteY8" fmla="*/ 173165 h 180975"/>
                  <a:gd name="connsiteX9" fmla="*/ 37243 w 114300"/>
                  <a:gd name="connsiteY9" fmla="*/ 173165 h 180975"/>
                  <a:gd name="connsiteX10" fmla="*/ 37243 w 114300"/>
                  <a:gd name="connsiteY10" fmla="*/ 1826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80975">
                    <a:moveTo>
                      <a:pt x="37243" y="182690"/>
                    </a:moveTo>
                    <a:lnTo>
                      <a:pt x="0" y="182690"/>
                    </a:lnTo>
                    <a:lnTo>
                      <a:pt x="0" y="42386"/>
                    </a:lnTo>
                    <a:cubicBezTo>
                      <a:pt x="0" y="19050"/>
                      <a:pt x="19050" y="0"/>
                      <a:pt x="42386" y="0"/>
                    </a:cubicBezTo>
                    <a:lnTo>
                      <a:pt x="116586" y="0"/>
                    </a:lnTo>
                    <a:lnTo>
                      <a:pt x="116586" y="9525"/>
                    </a:lnTo>
                    <a:lnTo>
                      <a:pt x="42386" y="9525"/>
                    </a:lnTo>
                    <a:cubicBezTo>
                      <a:pt x="24289" y="9525"/>
                      <a:pt x="9525" y="24289"/>
                      <a:pt x="9525" y="42386"/>
                    </a:cubicBezTo>
                    <a:lnTo>
                      <a:pt x="9525" y="173165"/>
                    </a:lnTo>
                    <a:lnTo>
                      <a:pt x="37243" y="173165"/>
                    </a:lnTo>
                    <a:lnTo>
                      <a:pt x="37243" y="182690"/>
                    </a:lnTo>
                    <a:close/>
                  </a:path>
                </a:pathLst>
              </a:custGeom>
              <a:grpFill/>
              <a:ln w="3175" cap="flat">
                <a:solidFill>
                  <a:schemeClr val="accent2"/>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1140E437-B860-4A1F-84B1-BC9A0BB9B28F}"/>
                  </a:ext>
                </a:extLst>
              </p:cNvPr>
              <p:cNvSpPr/>
              <p:nvPr/>
            </p:nvSpPr>
            <p:spPr>
              <a:xfrm>
                <a:off x="5911385" y="1601768"/>
                <a:ext cx="114300" cy="180975"/>
              </a:xfrm>
              <a:custGeom>
                <a:avLst/>
                <a:gdLst>
                  <a:gd name="connsiteX0" fmla="*/ 119062 w 114300"/>
                  <a:gd name="connsiteY0" fmla="*/ 182690 h 180975"/>
                  <a:gd name="connsiteX1" fmla="*/ 81820 w 114300"/>
                  <a:gd name="connsiteY1" fmla="*/ 182690 h 180975"/>
                  <a:gd name="connsiteX2" fmla="*/ 81820 w 114300"/>
                  <a:gd name="connsiteY2" fmla="*/ 173165 h 180975"/>
                  <a:gd name="connsiteX3" fmla="*/ 109537 w 114300"/>
                  <a:gd name="connsiteY3" fmla="*/ 173165 h 180975"/>
                  <a:gd name="connsiteX4" fmla="*/ 109537 w 114300"/>
                  <a:gd name="connsiteY4" fmla="*/ 42386 h 180975"/>
                  <a:gd name="connsiteX5" fmla="*/ 76676 w 114300"/>
                  <a:gd name="connsiteY5" fmla="*/ 9525 h 180975"/>
                  <a:gd name="connsiteX6" fmla="*/ 0 w 114300"/>
                  <a:gd name="connsiteY6" fmla="*/ 9525 h 180975"/>
                  <a:gd name="connsiteX7" fmla="*/ 0 w 114300"/>
                  <a:gd name="connsiteY7" fmla="*/ 0 h 180975"/>
                  <a:gd name="connsiteX8" fmla="*/ 76676 w 114300"/>
                  <a:gd name="connsiteY8" fmla="*/ 0 h 180975"/>
                  <a:gd name="connsiteX9" fmla="*/ 119062 w 114300"/>
                  <a:gd name="connsiteY9" fmla="*/ 42386 h 180975"/>
                  <a:gd name="connsiteX10" fmla="*/ 119062 w 114300"/>
                  <a:gd name="connsiteY10" fmla="*/ 18269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80975">
                    <a:moveTo>
                      <a:pt x="119062" y="182690"/>
                    </a:moveTo>
                    <a:lnTo>
                      <a:pt x="81820" y="182690"/>
                    </a:lnTo>
                    <a:lnTo>
                      <a:pt x="81820" y="173165"/>
                    </a:lnTo>
                    <a:lnTo>
                      <a:pt x="109537" y="173165"/>
                    </a:lnTo>
                    <a:lnTo>
                      <a:pt x="109537" y="42386"/>
                    </a:lnTo>
                    <a:cubicBezTo>
                      <a:pt x="109537" y="24289"/>
                      <a:pt x="94774" y="9525"/>
                      <a:pt x="76676" y="9525"/>
                    </a:cubicBezTo>
                    <a:lnTo>
                      <a:pt x="0" y="9525"/>
                    </a:lnTo>
                    <a:lnTo>
                      <a:pt x="0" y="0"/>
                    </a:lnTo>
                    <a:lnTo>
                      <a:pt x="76676" y="0"/>
                    </a:lnTo>
                    <a:cubicBezTo>
                      <a:pt x="100013" y="0"/>
                      <a:pt x="119062" y="19050"/>
                      <a:pt x="119062" y="42386"/>
                    </a:cubicBezTo>
                    <a:lnTo>
                      <a:pt x="119062" y="182690"/>
                    </a:lnTo>
                    <a:close/>
                  </a:path>
                </a:pathLst>
              </a:custGeom>
              <a:grpFill/>
              <a:ln w="3175" cap="flat">
                <a:solidFill>
                  <a:schemeClr val="accent2"/>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DCAA4D6-1551-4713-960A-848BB0B9F310}"/>
                  </a:ext>
                </a:extLst>
              </p:cNvPr>
              <p:cNvSpPr/>
              <p:nvPr/>
            </p:nvSpPr>
            <p:spPr>
              <a:xfrm>
                <a:off x="5901479" y="1497755"/>
                <a:ext cx="85725" cy="85725"/>
              </a:xfrm>
              <a:custGeom>
                <a:avLst/>
                <a:gdLst>
                  <a:gd name="connsiteX0" fmla="*/ 44672 w 85725"/>
                  <a:gd name="connsiteY0" fmla="*/ 89345 h 85725"/>
                  <a:gd name="connsiteX1" fmla="*/ 0 w 85725"/>
                  <a:gd name="connsiteY1" fmla="*/ 44672 h 85725"/>
                  <a:gd name="connsiteX2" fmla="*/ 44672 w 85725"/>
                  <a:gd name="connsiteY2" fmla="*/ 0 h 85725"/>
                  <a:gd name="connsiteX3" fmla="*/ 89345 w 85725"/>
                  <a:gd name="connsiteY3" fmla="*/ 44672 h 85725"/>
                  <a:gd name="connsiteX4" fmla="*/ 44672 w 85725"/>
                  <a:gd name="connsiteY4" fmla="*/ 89345 h 85725"/>
                  <a:gd name="connsiteX5" fmla="*/ 44672 w 85725"/>
                  <a:gd name="connsiteY5" fmla="*/ 9525 h 85725"/>
                  <a:gd name="connsiteX6" fmla="*/ 9525 w 85725"/>
                  <a:gd name="connsiteY6" fmla="*/ 44672 h 85725"/>
                  <a:gd name="connsiteX7" fmla="*/ 44672 w 85725"/>
                  <a:gd name="connsiteY7" fmla="*/ 79820 h 85725"/>
                  <a:gd name="connsiteX8" fmla="*/ 79820 w 85725"/>
                  <a:gd name="connsiteY8" fmla="*/ 44672 h 85725"/>
                  <a:gd name="connsiteX9" fmla="*/ 44672 w 85725"/>
                  <a:gd name="connsiteY9" fmla="*/ 95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4672" y="89345"/>
                    </a:moveTo>
                    <a:cubicBezTo>
                      <a:pt x="20003" y="89345"/>
                      <a:pt x="0" y="69342"/>
                      <a:pt x="0" y="44672"/>
                    </a:cubicBezTo>
                    <a:cubicBezTo>
                      <a:pt x="0" y="20003"/>
                      <a:pt x="20003" y="0"/>
                      <a:pt x="44672" y="0"/>
                    </a:cubicBezTo>
                    <a:cubicBezTo>
                      <a:pt x="69342" y="0"/>
                      <a:pt x="89345" y="20003"/>
                      <a:pt x="89345" y="44672"/>
                    </a:cubicBezTo>
                    <a:cubicBezTo>
                      <a:pt x="89345" y="69342"/>
                      <a:pt x="69247" y="89345"/>
                      <a:pt x="44672" y="89345"/>
                    </a:cubicBezTo>
                    <a:close/>
                    <a:moveTo>
                      <a:pt x="44672" y="9525"/>
                    </a:moveTo>
                    <a:cubicBezTo>
                      <a:pt x="25241" y="9525"/>
                      <a:pt x="9525" y="25337"/>
                      <a:pt x="9525" y="44672"/>
                    </a:cubicBezTo>
                    <a:cubicBezTo>
                      <a:pt x="9525" y="64103"/>
                      <a:pt x="25336" y="79820"/>
                      <a:pt x="44672" y="79820"/>
                    </a:cubicBezTo>
                    <a:cubicBezTo>
                      <a:pt x="64103" y="79820"/>
                      <a:pt x="79820" y="64008"/>
                      <a:pt x="79820" y="44672"/>
                    </a:cubicBezTo>
                    <a:cubicBezTo>
                      <a:pt x="79820" y="25337"/>
                      <a:pt x="64008" y="9525"/>
                      <a:pt x="44672" y="9525"/>
                    </a:cubicBezTo>
                    <a:close/>
                  </a:path>
                </a:pathLst>
              </a:custGeom>
              <a:grpFill/>
              <a:ln w="3175" cap="flat">
                <a:solidFill>
                  <a:schemeClr val="accent2"/>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C7F56FA-6EBC-452A-95A9-D8F3D261C4D0}"/>
                  </a:ext>
                </a:extLst>
              </p:cNvPr>
              <p:cNvSpPr/>
              <p:nvPr/>
            </p:nvSpPr>
            <p:spPr>
              <a:xfrm>
                <a:off x="5941389" y="1641868"/>
                <a:ext cx="9525" cy="9525"/>
              </a:xfrm>
              <a:custGeom>
                <a:avLst/>
                <a:gdLst>
                  <a:gd name="connsiteX0" fmla="*/ 0 w 9525"/>
                  <a:gd name="connsiteY0" fmla="*/ 0 h 9525"/>
                  <a:gd name="connsiteX1" fmla="*/ 9525 w 9525"/>
                  <a:gd name="connsiteY1" fmla="*/ 0 h 9525"/>
                  <a:gd name="connsiteX2" fmla="*/ 9525 w 9525"/>
                  <a:gd name="connsiteY2" fmla="*/ 11906 h 9525"/>
                  <a:gd name="connsiteX3" fmla="*/ 0 w 9525"/>
                  <a:gd name="connsiteY3" fmla="*/ 11906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9525" y="0"/>
                    </a:lnTo>
                    <a:lnTo>
                      <a:pt x="9525" y="11906"/>
                    </a:lnTo>
                    <a:lnTo>
                      <a:pt x="0" y="11906"/>
                    </a:lnTo>
                    <a:close/>
                  </a:path>
                </a:pathLst>
              </a:custGeom>
              <a:grpFill/>
              <a:ln w="3175" cap="flat">
                <a:solidFill>
                  <a:schemeClr val="accent2"/>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7A2C18F-E564-4793-B267-24090EB9C7B6}"/>
                  </a:ext>
                </a:extLst>
              </p:cNvPr>
              <p:cNvSpPr/>
              <p:nvPr/>
            </p:nvSpPr>
            <p:spPr>
              <a:xfrm>
                <a:off x="5941389" y="1668253"/>
                <a:ext cx="9525" cy="9525"/>
              </a:xfrm>
              <a:custGeom>
                <a:avLst/>
                <a:gdLst>
                  <a:gd name="connsiteX0" fmla="*/ 0 w 9525"/>
                  <a:gd name="connsiteY0" fmla="*/ 0 h 9525"/>
                  <a:gd name="connsiteX1" fmla="*/ 9525 w 9525"/>
                  <a:gd name="connsiteY1" fmla="*/ 0 h 9525"/>
                  <a:gd name="connsiteX2" fmla="*/ 9525 w 9525"/>
                  <a:gd name="connsiteY2" fmla="*/ 11906 h 9525"/>
                  <a:gd name="connsiteX3" fmla="*/ 0 w 9525"/>
                  <a:gd name="connsiteY3" fmla="*/ 11906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9525" y="0"/>
                    </a:lnTo>
                    <a:lnTo>
                      <a:pt x="9525" y="11906"/>
                    </a:lnTo>
                    <a:lnTo>
                      <a:pt x="0" y="11906"/>
                    </a:lnTo>
                    <a:close/>
                  </a:path>
                </a:pathLst>
              </a:custGeom>
              <a:grpFill/>
              <a:ln w="3175" cap="flat">
                <a:solidFill>
                  <a:schemeClr val="accent2"/>
                </a:solid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7EF171-D725-4F43-95EE-17C598CD0CAA}"/>
                  </a:ext>
                </a:extLst>
              </p:cNvPr>
              <p:cNvSpPr/>
              <p:nvPr/>
            </p:nvSpPr>
            <p:spPr>
              <a:xfrm>
                <a:off x="5941389" y="1694637"/>
                <a:ext cx="9525" cy="9525"/>
              </a:xfrm>
              <a:custGeom>
                <a:avLst/>
                <a:gdLst>
                  <a:gd name="connsiteX0" fmla="*/ 0 w 9525"/>
                  <a:gd name="connsiteY0" fmla="*/ 0 h 9525"/>
                  <a:gd name="connsiteX1" fmla="*/ 9525 w 9525"/>
                  <a:gd name="connsiteY1" fmla="*/ 0 h 9525"/>
                  <a:gd name="connsiteX2" fmla="*/ 9525 w 9525"/>
                  <a:gd name="connsiteY2" fmla="*/ 11906 h 9525"/>
                  <a:gd name="connsiteX3" fmla="*/ 0 w 9525"/>
                  <a:gd name="connsiteY3" fmla="*/ 11906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9525" y="0"/>
                    </a:lnTo>
                    <a:lnTo>
                      <a:pt x="9525" y="11906"/>
                    </a:lnTo>
                    <a:lnTo>
                      <a:pt x="0" y="11906"/>
                    </a:lnTo>
                    <a:close/>
                  </a:path>
                </a:pathLst>
              </a:custGeom>
              <a:grpFill/>
              <a:ln w="3175" cap="flat">
                <a:solidFill>
                  <a:schemeClr val="accent2"/>
                </a:solidFill>
                <a:prstDash val="solid"/>
                <a:miter/>
              </a:ln>
            </p:spPr>
            <p:txBody>
              <a:bodyPr rtlCol="0" anchor="ctr"/>
              <a:lstStyle/>
              <a:p>
                <a:endParaRPr lang="en-US" dirty="0"/>
              </a:p>
            </p:txBody>
          </p:sp>
        </p:grpSp>
        <p:grpSp>
          <p:nvGrpSpPr>
            <p:cNvPr id="28" name="Graphic 16">
              <a:extLst>
                <a:ext uri="{FF2B5EF4-FFF2-40B4-BE49-F238E27FC236}">
                  <a16:creationId xmlns:a16="http://schemas.microsoft.com/office/drawing/2014/main" id="{537C85C8-6FFC-4CBD-BF6D-ABF1B47970AF}"/>
                </a:ext>
              </a:extLst>
            </p:cNvPr>
            <p:cNvGrpSpPr/>
            <p:nvPr/>
          </p:nvGrpSpPr>
          <p:grpSpPr>
            <a:xfrm>
              <a:off x="6170656" y="1540808"/>
              <a:ext cx="85725" cy="342900"/>
              <a:chOff x="6170656" y="1540808"/>
              <a:chExt cx="85725" cy="342900"/>
            </a:xfrm>
            <a:grpFill/>
          </p:grpSpPr>
          <p:sp>
            <p:nvSpPr>
              <p:cNvPr id="29" name="Freeform: Shape 28">
                <a:extLst>
                  <a:ext uri="{FF2B5EF4-FFF2-40B4-BE49-F238E27FC236}">
                    <a16:creationId xmlns:a16="http://schemas.microsoft.com/office/drawing/2014/main" id="{6CFB4B7C-2E85-44A7-9315-1F9E368353BF}"/>
                  </a:ext>
                </a:extLst>
              </p:cNvPr>
              <p:cNvSpPr/>
              <p:nvPr/>
            </p:nvSpPr>
            <p:spPr>
              <a:xfrm>
                <a:off x="6170656" y="1540808"/>
                <a:ext cx="85725" cy="85725"/>
              </a:xfrm>
              <a:custGeom>
                <a:avLst/>
                <a:gdLst>
                  <a:gd name="connsiteX0" fmla="*/ 43720 w 85725"/>
                  <a:gd name="connsiteY0" fmla="*/ 87440 h 85725"/>
                  <a:gd name="connsiteX1" fmla="*/ 0 w 85725"/>
                  <a:gd name="connsiteY1" fmla="*/ 43720 h 85725"/>
                  <a:gd name="connsiteX2" fmla="*/ 43720 w 85725"/>
                  <a:gd name="connsiteY2" fmla="*/ 0 h 85725"/>
                  <a:gd name="connsiteX3" fmla="*/ 87440 w 85725"/>
                  <a:gd name="connsiteY3" fmla="*/ 43720 h 85725"/>
                  <a:gd name="connsiteX4" fmla="*/ 43720 w 85725"/>
                  <a:gd name="connsiteY4" fmla="*/ 87440 h 85725"/>
                  <a:gd name="connsiteX5" fmla="*/ 43720 w 85725"/>
                  <a:gd name="connsiteY5" fmla="*/ 9525 h 85725"/>
                  <a:gd name="connsiteX6" fmla="*/ 9525 w 85725"/>
                  <a:gd name="connsiteY6" fmla="*/ 43720 h 85725"/>
                  <a:gd name="connsiteX7" fmla="*/ 43720 w 85725"/>
                  <a:gd name="connsiteY7" fmla="*/ 77915 h 85725"/>
                  <a:gd name="connsiteX8" fmla="*/ 77915 w 85725"/>
                  <a:gd name="connsiteY8" fmla="*/ 43720 h 85725"/>
                  <a:gd name="connsiteX9" fmla="*/ 43720 w 85725"/>
                  <a:gd name="connsiteY9" fmla="*/ 95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3720" y="87440"/>
                    </a:moveTo>
                    <a:cubicBezTo>
                      <a:pt x="19622" y="87440"/>
                      <a:pt x="0" y="67818"/>
                      <a:pt x="0" y="43720"/>
                    </a:cubicBezTo>
                    <a:cubicBezTo>
                      <a:pt x="0" y="19622"/>
                      <a:pt x="19622" y="0"/>
                      <a:pt x="43720" y="0"/>
                    </a:cubicBezTo>
                    <a:cubicBezTo>
                      <a:pt x="67818" y="0"/>
                      <a:pt x="87440" y="19622"/>
                      <a:pt x="87440" y="43720"/>
                    </a:cubicBezTo>
                    <a:cubicBezTo>
                      <a:pt x="87440" y="67818"/>
                      <a:pt x="67818" y="87440"/>
                      <a:pt x="43720" y="87440"/>
                    </a:cubicBezTo>
                    <a:close/>
                    <a:moveTo>
                      <a:pt x="43720" y="9525"/>
                    </a:moveTo>
                    <a:cubicBezTo>
                      <a:pt x="24860" y="9525"/>
                      <a:pt x="9525" y="24860"/>
                      <a:pt x="9525" y="43720"/>
                    </a:cubicBezTo>
                    <a:cubicBezTo>
                      <a:pt x="9525" y="62579"/>
                      <a:pt x="24860" y="77915"/>
                      <a:pt x="43720" y="77915"/>
                    </a:cubicBezTo>
                    <a:cubicBezTo>
                      <a:pt x="62579" y="77915"/>
                      <a:pt x="77915" y="62579"/>
                      <a:pt x="77915" y="43720"/>
                    </a:cubicBezTo>
                    <a:cubicBezTo>
                      <a:pt x="77915" y="24860"/>
                      <a:pt x="62579" y="9525"/>
                      <a:pt x="43720" y="9525"/>
                    </a:cubicBezTo>
                    <a:close/>
                  </a:path>
                </a:pathLst>
              </a:custGeom>
              <a:grpFill/>
              <a:ln w="3175" cap="flat">
                <a:solidFill>
                  <a:schemeClr val="accent2"/>
                </a:solid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EDFB75A-3386-438E-9471-36FEFD78D92F}"/>
                  </a:ext>
                </a:extLst>
              </p:cNvPr>
              <p:cNvSpPr/>
              <p:nvPr/>
            </p:nvSpPr>
            <p:spPr>
              <a:xfrm>
                <a:off x="6170656" y="1672729"/>
                <a:ext cx="85725" cy="85725"/>
              </a:xfrm>
              <a:custGeom>
                <a:avLst/>
                <a:gdLst>
                  <a:gd name="connsiteX0" fmla="*/ 43720 w 85725"/>
                  <a:gd name="connsiteY0" fmla="*/ 87439 h 85725"/>
                  <a:gd name="connsiteX1" fmla="*/ 0 w 85725"/>
                  <a:gd name="connsiteY1" fmla="*/ 43720 h 85725"/>
                  <a:gd name="connsiteX2" fmla="*/ 43720 w 85725"/>
                  <a:gd name="connsiteY2" fmla="*/ 0 h 85725"/>
                  <a:gd name="connsiteX3" fmla="*/ 87440 w 85725"/>
                  <a:gd name="connsiteY3" fmla="*/ 43720 h 85725"/>
                  <a:gd name="connsiteX4" fmla="*/ 43720 w 85725"/>
                  <a:gd name="connsiteY4" fmla="*/ 87439 h 85725"/>
                  <a:gd name="connsiteX5" fmla="*/ 43720 w 85725"/>
                  <a:gd name="connsiteY5" fmla="*/ 9525 h 85725"/>
                  <a:gd name="connsiteX6" fmla="*/ 9525 w 85725"/>
                  <a:gd name="connsiteY6" fmla="*/ 43720 h 85725"/>
                  <a:gd name="connsiteX7" fmla="*/ 43720 w 85725"/>
                  <a:gd name="connsiteY7" fmla="*/ 77914 h 85725"/>
                  <a:gd name="connsiteX8" fmla="*/ 77915 w 85725"/>
                  <a:gd name="connsiteY8" fmla="*/ 43720 h 85725"/>
                  <a:gd name="connsiteX9" fmla="*/ 43720 w 85725"/>
                  <a:gd name="connsiteY9" fmla="*/ 95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3720" y="87439"/>
                    </a:moveTo>
                    <a:cubicBezTo>
                      <a:pt x="19622" y="87439"/>
                      <a:pt x="0" y="67818"/>
                      <a:pt x="0" y="43720"/>
                    </a:cubicBezTo>
                    <a:cubicBezTo>
                      <a:pt x="0" y="19621"/>
                      <a:pt x="19622" y="0"/>
                      <a:pt x="43720" y="0"/>
                    </a:cubicBezTo>
                    <a:cubicBezTo>
                      <a:pt x="67818" y="0"/>
                      <a:pt x="87440" y="19621"/>
                      <a:pt x="87440" y="43720"/>
                    </a:cubicBezTo>
                    <a:cubicBezTo>
                      <a:pt x="87440" y="67818"/>
                      <a:pt x="67818" y="87439"/>
                      <a:pt x="43720" y="87439"/>
                    </a:cubicBezTo>
                    <a:close/>
                    <a:moveTo>
                      <a:pt x="43720" y="9525"/>
                    </a:moveTo>
                    <a:cubicBezTo>
                      <a:pt x="24860" y="9525"/>
                      <a:pt x="9525" y="24860"/>
                      <a:pt x="9525" y="43720"/>
                    </a:cubicBezTo>
                    <a:cubicBezTo>
                      <a:pt x="9525" y="62579"/>
                      <a:pt x="24860" y="77914"/>
                      <a:pt x="43720" y="77914"/>
                    </a:cubicBezTo>
                    <a:cubicBezTo>
                      <a:pt x="62579" y="77914"/>
                      <a:pt x="77915" y="62579"/>
                      <a:pt x="77915" y="43720"/>
                    </a:cubicBezTo>
                    <a:cubicBezTo>
                      <a:pt x="77915" y="24860"/>
                      <a:pt x="62579" y="9525"/>
                      <a:pt x="43720" y="9525"/>
                    </a:cubicBezTo>
                    <a:close/>
                  </a:path>
                </a:pathLst>
              </a:custGeom>
              <a:grpFill/>
              <a:ln w="3175" cap="flat">
                <a:solidFill>
                  <a:schemeClr val="accent2"/>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176D67D-D508-4792-9BC4-6E13F6484FF4}"/>
                  </a:ext>
                </a:extLst>
              </p:cNvPr>
              <p:cNvSpPr/>
              <p:nvPr/>
            </p:nvSpPr>
            <p:spPr>
              <a:xfrm>
                <a:off x="6170656" y="1804651"/>
                <a:ext cx="85725" cy="85725"/>
              </a:xfrm>
              <a:custGeom>
                <a:avLst/>
                <a:gdLst>
                  <a:gd name="connsiteX0" fmla="*/ 43720 w 85725"/>
                  <a:gd name="connsiteY0" fmla="*/ 87440 h 85725"/>
                  <a:gd name="connsiteX1" fmla="*/ 0 w 85725"/>
                  <a:gd name="connsiteY1" fmla="*/ 43720 h 85725"/>
                  <a:gd name="connsiteX2" fmla="*/ 43720 w 85725"/>
                  <a:gd name="connsiteY2" fmla="*/ 0 h 85725"/>
                  <a:gd name="connsiteX3" fmla="*/ 87440 w 85725"/>
                  <a:gd name="connsiteY3" fmla="*/ 43720 h 85725"/>
                  <a:gd name="connsiteX4" fmla="*/ 43720 w 85725"/>
                  <a:gd name="connsiteY4" fmla="*/ 87440 h 85725"/>
                  <a:gd name="connsiteX5" fmla="*/ 43720 w 85725"/>
                  <a:gd name="connsiteY5" fmla="*/ 9525 h 85725"/>
                  <a:gd name="connsiteX6" fmla="*/ 9525 w 85725"/>
                  <a:gd name="connsiteY6" fmla="*/ 43720 h 85725"/>
                  <a:gd name="connsiteX7" fmla="*/ 43720 w 85725"/>
                  <a:gd name="connsiteY7" fmla="*/ 77915 h 85725"/>
                  <a:gd name="connsiteX8" fmla="*/ 77915 w 85725"/>
                  <a:gd name="connsiteY8" fmla="*/ 43720 h 85725"/>
                  <a:gd name="connsiteX9" fmla="*/ 43720 w 85725"/>
                  <a:gd name="connsiteY9" fmla="*/ 95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85725">
                    <a:moveTo>
                      <a:pt x="43720" y="87440"/>
                    </a:moveTo>
                    <a:cubicBezTo>
                      <a:pt x="19622" y="87440"/>
                      <a:pt x="0" y="67818"/>
                      <a:pt x="0" y="43720"/>
                    </a:cubicBezTo>
                    <a:cubicBezTo>
                      <a:pt x="0" y="19621"/>
                      <a:pt x="19622" y="0"/>
                      <a:pt x="43720" y="0"/>
                    </a:cubicBezTo>
                    <a:cubicBezTo>
                      <a:pt x="67818" y="0"/>
                      <a:pt x="87440" y="19621"/>
                      <a:pt x="87440" y="43720"/>
                    </a:cubicBezTo>
                    <a:cubicBezTo>
                      <a:pt x="87440" y="67818"/>
                      <a:pt x="67818" y="87440"/>
                      <a:pt x="43720" y="87440"/>
                    </a:cubicBezTo>
                    <a:close/>
                    <a:moveTo>
                      <a:pt x="43720" y="9525"/>
                    </a:moveTo>
                    <a:cubicBezTo>
                      <a:pt x="24860" y="9525"/>
                      <a:pt x="9525" y="24860"/>
                      <a:pt x="9525" y="43720"/>
                    </a:cubicBezTo>
                    <a:cubicBezTo>
                      <a:pt x="9525" y="62579"/>
                      <a:pt x="24860" y="77915"/>
                      <a:pt x="43720" y="77915"/>
                    </a:cubicBezTo>
                    <a:cubicBezTo>
                      <a:pt x="62579" y="77915"/>
                      <a:pt x="77915" y="62579"/>
                      <a:pt x="77915" y="43720"/>
                    </a:cubicBezTo>
                    <a:cubicBezTo>
                      <a:pt x="77915" y="24860"/>
                      <a:pt x="62579" y="9525"/>
                      <a:pt x="43720" y="9525"/>
                    </a:cubicBezTo>
                    <a:close/>
                  </a:path>
                </a:pathLst>
              </a:custGeom>
              <a:grpFill/>
              <a:ln w="3175" cap="flat">
                <a:solidFill>
                  <a:schemeClr val="accent2"/>
                </a:solidFill>
                <a:prstDash val="solid"/>
                <a:miter/>
              </a:ln>
            </p:spPr>
            <p:txBody>
              <a:bodyPr rtlCol="0" anchor="ctr"/>
              <a:lstStyle/>
              <a:p>
                <a:endParaRPr lang="en-US" dirty="0"/>
              </a:p>
            </p:txBody>
          </p:sp>
        </p:grpSp>
        <p:sp>
          <p:nvSpPr>
            <p:cNvPr id="32" name="Freeform: Shape 31">
              <a:extLst>
                <a:ext uri="{FF2B5EF4-FFF2-40B4-BE49-F238E27FC236}">
                  <a16:creationId xmlns:a16="http://schemas.microsoft.com/office/drawing/2014/main" id="{B0CBB7EE-D54D-4722-B43C-6D6BB28CED20}"/>
                </a:ext>
              </a:extLst>
            </p:cNvPr>
            <p:cNvSpPr/>
            <p:nvPr/>
          </p:nvSpPr>
          <p:spPr>
            <a:xfrm>
              <a:off x="6100076" y="1579765"/>
              <a:ext cx="76200" cy="266700"/>
            </a:xfrm>
            <a:custGeom>
              <a:avLst/>
              <a:gdLst>
                <a:gd name="connsiteX0" fmla="*/ 80010 w 76200"/>
                <a:gd name="connsiteY0" fmla="*/ 273368 h 266700"/>
                <a:gd name="connsiteX1" fmla="*/ 0 w 76200"/>
                <a:gd name="connsiteY1" fmla="*/ 273368 h 266700"/>
                <a:gd name="connsiteX2" fmla="*/ 0 w 76200"/>
                <a:gd name="connsiteY2" fmla="*/ 0 h 266700"/>
                <a:gd name="connsiteX3" fmla="*/ 80010 w 76200"/>
                <a:gd name="connsiteY3" fmla="*/ 0 h 266700"/>
                <a:gd name="connsiteX4" fmla="*/ 80010 w 76200"/>
                <a:gd name="connsiteY4" fmla="*/ 9525 h 266700"/>
                <a:gd name="connsiteX5" fmla="*/ 9525 w 76200"/>
                <a:gd name="connsiteY5" fmla="*/ 9525 h 266700"/>
                <a:gd name="connsiteX6" fmla="*/ 9525 w 76200"/>
                <a:gd name="connsiteY6" fmla="*/ 263843 h 266700"/>
                <a:gd name="connsiteX7" fmla="*/ 80010 w 76200"/>
                <a:gd name="connsiteY7" fmla="*/ 263843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66700">
                  <a:moveTo>
                    <a:pt x="80010" y="273368"/>
                  </a:moveTo>
                  <a:lnTo>
                    <a:pt x="0" y="273368"/>
                  </a:lnTo>
                  <a:lnTo>
                    <a:pt x="0" y="0"/>
                  </a:lnTo>
                  <a:lnTo>
                    <a:pt x="80010" y="0"/>
                  </a:lnTo>
                  <a:lnTo>
                    <a:pt x="80010" y="9525"/>
                  </a:lnTo>
                  <a:lnTo>
                    <a:pt x="9525" y="9525"/>
                  </a:lnTo>
                  <a:lnTo>
                    <a:pt x="9525" y="263843"/>
                  </a:lnTo>
                  <a:lnTo>
                    <a:pt x="80010" y="263843"/>
                  </a:lnTo>
                  <a:close/>
                </a:path>
              </a:pathLst>
            </a:custGeom>
            <a:grpFill/>
            <a:ln w="3175" cap="flat">
              <a:solidFill>
                <a:schemeClr val="accent2"/>
              </a:solid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CD14197-B7A5-4618-864A-AFCD948EE3D6}"/>
                </a:ext>
              </a:extLst>
            </p:cNvPr>
            <p:cNvSpPr/>
            <p:nvPr/>
          </p:nvSpPr>
          <p:spPr>
            <a:xfrm>
              <a:off x="6040640" y="1711687"/>
              <a:ext cx="133350" cy="9525"/>
            </a:xfrm>
            <a:custGeom>
              <a:avLst/>
              <a:gdLst>
                <a:gd name="connsiteX0" fmla="*/ 0 w 133350"/>
                <a:gd name="connsiteY0" fmla="*/ 0 h 9525"/>
                <a:gd name="connsiteX1" fmla="*/ 139541 w 133350"/>
                <a:gd name="connsiteY1" fmla="*/ 0 h 9525"/>
                <a:gd name="connsiteX2" fmla="*/ 139541 w 133350"/>
                <a:gd name="connsiteY2" fmla="*/ 9525 h 9525"/>
                <a:gd name="connsiteX3" fmla="*/ 0 w 133350"/>
                <a:gd name="connsiteY3" fmla="*/ 9525 h 9525"/>
              </a:gdLst>
              <a:ahLst/>
              <a:cxnLst>
                <a:cxn ang="0">
                  <a:pos x="connsiteX0" y="connsiteY0"/>
                </a:cxn>
                <a:cxn ang="0">
                  <a:pos x="connsiteX1" y="connsiteY1"/>
                </a:cxn>
                <a:cxn ang="0">
                  <a:pos x="connsiteX2" y="connsiteY2"/>
                </a:cxn>
                <a:cxn ang="0">
                  <a:pos x="connsiteX3" y="connsiteY3"/>
                </a:cxn>
              </a:cxnLst>
              <a:rect l="l" t="t" r="r" b="b"/>
              <a:pathLst>
                <a:path w="133350" h="9525">
                  <a:moveTo>
                    <a:pt x="0" y="0"/>
                  </a:moveTo>
                  <a:lnTo>
                    <a:pt x="139541" y="0"/>
                  </a:lnTo>
                  <a:lnTo>
                    <a:pt x="139541" y="9525"/>
                  </a:lnTo>
                  <a:lnTo>
                    <a:pt x="0" y="9525"/>
                  </a:lnTo>
                  <a:close/>
                </a:path>
              </a:pathLst>
            </a:custGeom>
            <a:grpFill/>
            <a:ln w="3175" cap="flat">
              <a:solidFill>
                <a:schemeClr val="accent2"/>
              </a:solid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323AB8C-A299-4A10-AC53-302255D07E63}"/>
              </a:ext>
            </a:extLst>
          </p:cNvPr>
          <p:cNvGrpSpPr/>
          <p:nvPr/>
        </p:nvGrpSpPr>
        <p:grpSpPr>
          <a:xfrm>
            <a:off x="7146285" y="4085228"/>
            <a:ext cx="373152" cy="407042"/>
            <a:chOff x="4727701" y="2867478"/>
            <a:chExt cx="373152" cy="407042"/>
          </a:xfrm>
        </p:grpSpPr>
        <p:sp>
          <p:nvSpPr>
            <p:cNvPr id="5" name="Freeform: Shape 4">
              <a:extLst>
                <a:ext uri="{FF2B5EF4-FFF2-40B4-BE49-F238E27FC236}">
                  <a16:creationId xmlns:a16="http://schemas.microsoft.com/office/drawing/2014/main" id="{C2D78025-6A14-4757-A05D-AE2F048BF8C1}"/>
                </a:ext>
              </a:extLst>
            </p:cNvPr>
            <p:cNvSpPr/>
            <p:nvPr/>
          </p:nvSpPr>
          <p:spPr>
            <a:xfrm>
              <a:off x="4727701" y="2908965"/>
              <a:ext cx="313332" cy="365555"/>
            </a:xfrm>
            <a:custGeom>
              <a:avLst/>
              <a:gdLst>
                <a:gd name="connsiteX0" fmla="*/ 313623 w 313332"/>
                <a:gd name="connsiteY0" fmla="*/ 297492 h 365555"/>
                <a:gd name="connsiteX1" fmla="*/ 313623 w 313332"/>
                <a:gd name="connsiteY1" fmla="*/ 355749 h 365555"/>
                <a:gd name="connsiteX2" fmla="*/ 300567 w 313332"/>
                <a:gd name="connsiteY2" fmla="*/ 368805 h 365555"/>
                <a:gd name="connsiteX3" fmla="*/ 13114 w 313332"/>
                <a:gd name="connsiteY3" fmla="*/ 368805 h 365555"/>
                <a:gd name="connsiteX4" fmla="*/ 0 w 313332"/>
                <a:gd name="connsiteY4" fmla="*/ 355749 h 365555"/>
                <a:gd name="connsiteX5" fmla="*/ 0 w 313332"/>
                <a:gd name="connsiteY5" fmla="*/ 13114 h 365555"/>
                <a:gd name="connsiteX6" fmla="*/ 13114 w 313332"/>
                <a:gd name="connsiteY6" fmla="*/ 0 h 365555"/>
                <a:gd name="connsiteX7" fmla="*/ 198386 w 313332"/>
                <a:gd name="connsiteY7" fmla="*/ 0 h 36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32" h="365555">
                  <a:moveTo>
                    <a:pt x="313623" y="297492"/>
                  </a:moveTo>
                  <a:lnTo>
                    <a:pt x="313623" y="355749"/>
                  </a:lnTo>
                  <a:cubicBezTo>
                    <a:pt x="313623" y="363002"/>
                    <a:pt x="307762" y="368805"/>
                    <a:pt x="300567" y="368805"/>
                  </a:cubicBezTo>
                  <a:lnTo>
                    <a:pt x="13114" y="368805"/>
                  </a:lnTo>
                  <a:cubicBezTo>
                    <a:pt x="5860" y="368805"/>
                    <a:pt x="0" y="362944"/>
                    <a:pt x="0" y="355749"/>
                  </a:cubicBezTo>
                  <a:lnTo>
                    <a:pt x="0" y="13114"/>
                  </a:lnTo>
                  <a:cubicBezTo>
                    <a:pt x="0" y="5860"/>
                    <a:pt x="5860" y="0"/>
                    <a:pt x="13114" y="0"/>
                  </a:cubicBezTo>
                  <a:lnTo>
                    <a:pt x="198386" y="0"/>
                  </a:lnTo>
                </a:path>
              </a:pathLst>
            </a:custGeom>
            <a:noFill/>
            <a:ln w="12442" cap="rnd">
              <a:solidFill>
                <a:schemeClr val="accent2"/>
              </a:solidFill>
              <a:prstDash val="solid"/>
              <a:round/>
            </a:ln>
          </p:spPr>
          <p:txBody>
            <a:bodyPr rtlCol="0" anchor="ctr"/>
            <a:lstStyle/>
            <a:p>
              <a:endParaRPr lang="en-US" dirty="0"/>
            </a:p>
          </p:txBody>
        </p:sp>
        <p:sp>
          <p:nvSpPr>
            <p:cNvPr id="7" name="Freeform: Shape 6">
              <a:extLst>
                <a:ext uri="{FF2B5EF4-FFF2-40B4-BE49-F238E27FC236}">
                  <a16:creationId xmlns:a16="http://schemas.microsoft.com/office/drawing/2014/main" id="{2E19C1D5-34DD-4A3A-85D6-833B84EDBC0A}"/>
                </a:ext>
              </a:extLst>
            </p:cNvPr>
            <p:cNvSpPr/>
            <p:nvPr/>
          </p:nvSpPr>
          <p:spPr>
            <a:xfrm>
              <a:off x="4926029" y="2909023"/>
              <a:ext cx="110247" cy="81235"/>
            </a:xfrm>
            <a:custGeom>
              <a:avLst/>
              <a:gdLst>
                <a:gd name="connsiteX0" fmla="*/ 0 w 110246"/>
                <a:gd name="connsiteY0" fmla="*/ 0 h 81234"/>
                <a:gd name="connsiteX1" fmla="*/ 102239 w 110246"/>
                <a:gd name="connsiteY1" fmla="*/ 0 h 81234"/>
                <a:gd name="connsiteX2" fmla="*/ 115295 w 110246"/>
                <a:gd name="connsiteY2" fmla="*/ 13114 h 81234"/>
                <a:gd name="connsiteX3" fmla="*/ 115295 w 110246"/>
                <a:gd name="connsiteY3" fmla="*/ 81931 h 81234"/>
              </a:gdLst>
              <a:ahLst/>
              <a:cxnLst>
                <a:cxn ang="0">
                  <a:pos x="connsiteX0" y="connsiteY0"/>
                </a:cxn>
                <a:cxn ang="0">
                  <a:pos x="connsiteX1" y="connsiteY1"/>
                </a:cxn>
                <a:cxn ang="0">
                  <a:pos x="connsiteX2" y="connsiteY2"/>
                </a:cxn>
                <a:cxn ang="0">
                  <a:pos x="connsiteX3" y="connsiteY3"/>
                </a:cxn>
              </a:cxnLst>
              <a:rect l="l" t="t" r="r" b="b"/>
              <a:pathLst>
                <a:path w="110246" h="81234">
                  <a:moveTo>
                    <a:pt x="0" y="0"/>
                  </a:moveTo>
                  <a:lnTo>
                    <a:pt x="102239" y="0"/>
                  </a:lnTo>
                  <a:cubicBezTo>
                    <a:pt x="109492" y="0"/>
                    <a:pt x="115295" y="5860"/>
                    <a:pt x="115295" y="13114"/>
                  </a:cubicBezTo>
                  <a:lnTo>
                    <a:pt x="115295" y="81931"/>
                  </a:lnTo>
                </a:path>
              </a:pathLst>
            </a:custGeom>
            <a:noFill/>
            <a:ln w="12442" cap="rnd">
              <a:solidFill>
                <a:schemeClr val="accent2"/>
              </a:solidFill>
              <a:prstDash val="solid"/>
              <a:round/>
            </a:ln>
          </p:spPr>
          <p:txBody>
            <a:bodyPr rtlCol="0" anchor="ctr"/>
            <a:lstStyle/>
            <a:p>
              <a:endParaRPr lang="en-US" dirty="0"/>
            </a:p>
          </p:txBody>
        </p:sp>
        <p:sp>
          <p:nvSpPr>
            <p:cNvPr id="8" name="Freeform: Shape 7">
              <a:extLst>
                <a:ext uri="{FF2B5EF4-FFF2-40B4-BE49-F238E27FC236}">
                  <a16:creationId xmlns:a16="http://schemas.microsoft.com/office/drawing/2014/main" id="{6D331850-D54F-436C-8C59-4E2CDAD45929}"/>
                </a:ext>
              </a:extLst>
            </p:cNvPr>
            <p:cNvSpPr/>
            <p:nvPr/>
          </p:nvSpPr>
          <p:spPr>
            <a:xfrm>
              <a:off x="4842937" y="2867478"/>
              <a:ext cx="81234" cy="40617"/>
            </a:xfrm>
            <a:custGeom>
              <a:avLst/>
              <a:gdLst>
                <a:gd name="connsiteX0" fmla="*/ 83091 w 81234"/>
                <a:gd name="connsiteY0" fmla="*/ 41546 h 40617"/>
                <a:gd name="connsiteX1" fmla="*/ 41546 w 81234"/>
                <a:gd name="connsiteY1" fmla="*/ 0 h 40617"/>
                <a:gd name="connsiteX2" fmla="*/ 0 w 81234"/>
                <a:gd name="connsiteY2" fmla="*/ 41546 h 40617"/>
              </a:gdLst>
              <a:ahLst/>
              <a:cxnLst>
                <a:cxn ang="0">
                  <a:pos x="connsiteX0" y="connsiteY0"/>
                </a:cxn>
                <a:cxn ang="0">
                  <a:pos x="connsiteX1" y="connsiteY1"/>
                </a:cxn>
                <a:cxn ang="0">
                  <a:pos x="connsiteX2" y="connsiteY2"/>
                </a:cxn>
              </a:cxnLst>
              <a:rect l="l" t="t" r="r" b="b"/>
              <a:pathLst>
                <a:path w="81234" h="40617">
                  <a:moveTo>
                    <a:pt x="83091" y="41546"/>
                  </a:moveTo>
                  <a:cubicBezTo>
                    <a:pt x="83091" y="18626"/>
                    <a:pt x="64465" y="0"/>
                    <a:pt x="41546" y="0"/>
                  </a:cubicBezTo>
                  <a:cubicBezTo>
                    <a:pt x="18626" y="0"/>
                    <a:pt x="0" y="18626"/>
                    <a:pt x="0" y="41546"/>
                  </a:cubicBezTo>
                </a:path>
              </a:pathLst>
            </a:custGeom>
            <a:noFill/>
            <a:ln w="12442" cap="rnd">
              <a:solidFill>
                <a:schemeClr val="accent2"/>
              </a:solidFill>
              <a:prstDash val="solid"/>
              <a:round/>
            </a:ln>
          </p:spPr>
          <p:txBody>
            <a:bodyPr rtlCol="0" anchor="ctr"/>
            <a:lstStyle/>
            <a:p>
              <a:endParaRPr lang="en-US" dirty="0"/>
            </a:p>
          </p:txBody>
        </p:sp>
        <p:sp>
          <p:nvSpPr>
            <p:cNvPr id="9" name="Freeform: Shape 8">
              <a:extLst>
                <a:ext uri="{FF2B5EF4-FFF2-40B4-BE49-F238E27FC236}">
                  <a16:creationId xmlns:a16="http://schemas.microsoft.com/office/drawing/2014/main" id="{C5313B53-B0C6-4590-9C4D-797F7DDFCDBB}"/>
                </a:ext>
              </a:extLst>
            </p:cNvPr>
            <p:cNvSpPr/>
            <p:nvPr/>
          </p:nvSpPr>
          <p:spPr>
            <a:xfrm>
              <a:off x="4891965" y="2992991"/>
              <a:ext cx="208888" cy="208889"/>
            </a:xfrm>
            <a:custGeom>
              <a:avLst/>
              <a:gdLst>
                <a:gd name="connsiteX0" fmla="*/ 126804 w 208888"/>
                <a:gd name="connsiteY0" fmla="*/ 20241 h 208888"/>
                <a:gd name="connsiteX1" fmla="*/ 192883 w 208888"/>
                <a:gd name="connsiteY1" fmla="*/ 126804 h 208888"/>
                <a:gd name="connsiteX2" fmla="*/ 86321 w 208888"/>
                <a:gd name="connsiteY2" fmla="*/ 192883 h 208888"/>
                <a:gd name="connsiteX3" fmla="*/ 20241 w 208888"/>
                <a:gd name="connsiteY3" fmla="*/ 86321 h 208888"/>
                <a:gd name="connsiteX4" fmla="*/ 126804 w 208888"/>
                <a:gd name="connsiteY4" fmla="*/ 20241 h 208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88" h="208888">
                  <a:moveTo>
                    <a:pt x="126804" y="20241"/>
                  </a:moveTo>
                  <a:cubicBezTo>
                    <a:pt x="174477" y="31421"/>
                    <a:pt x="204062" y="79130"/>
                    <a:pt x="192883" y="126804"/>
                  </a:cubicBezTo>
                  <a:cubicBezTo>
                    <a:pt x="181704" y="174478"/>
                    <a:pt x="133995" y="204063"/>
                    <a:pt x="86321" y="192883"/>
                  </a:cubicBezTo>
                  <a:cubicBezTo>
                    <a:pt x="38647" y="181704"/>
                    <a:pt x="9062" y="133995"/>
                    <a:pt x="20241" y="86321"/>
                  </a:cubicBezTo>
                  <a:cubicBezTo>
                    <a:pt x="31420" y="38647"/>
                    <a:pt x="79130" y="9062"/>
                    <a:pt x="126804" y="20241"/>
                  </a:cubicBezTo>
                  <a:close/>
                </a:path>
              </a:pathLst>
            </a:custGeom>
            <a:noFill/>
            <a:ln w="12442" cap="rnd">
              <a:solidFill>
                <a:schemeClr val="accent2"/>
              </a:solidFill>
              <a:prstDash val="solid"/>
              <a:round/>
            </a:ln>
          </p:spPr>
          <p:txBody>
            <a:bodyPr rtlCol="0" anchor="ctr"/>
            <a:lstStyle/>
            <a:p>
              <a:endParaRPr lang="en-US" dirty="0"/>
            </a:p>
          </p:txBody>
        </p:sp>
        <p:sp>
          <p:nvSpPr>
            <p:cNvPr id="10" name="Freeform: Shape 9">
              <a:extLst>
                <a:ext uri="{FF2B5EF4-FFF2-40B4-BE49-F238E27FC236}">
                  <a16:creationId xmlns:a16="http://schemas.microsoft.com/office/drawing/2014/main" id="{2632982F-5F6E-44D3-8D02-37366438ED42}"/>
                </a:ext>
              </a:extLst>
            </p:cNvPr>
            <p:cNvSpPr/>
            <p:nvPr/>
          </p:nvSpPr>
          <p:spPr>
            <a:xfrm>
              <a:off x="4810096" y="2909023"/>
              <a:ext cx="145061" cy="40617"/>
            </a:xfrm>
            <a:custGeom>
              <a:avLst/>
              <a:gdLst>
                <a:gd name="connsiteX0" fmla="*/ 148833 w 145061"/>
                <a:gd name="connsiteY0" fmla="*/ 0 h 40617"/>
                <a:gd name="connsiteX1" fmla="*/ 148833 w 145061"/>
                <a:gd name="connsiteY1" fmla="*/ 44215 h 40617"/>
                <a:gd name="connsiteX2" fmla="*/ 0 w 145061"/>
                <a:gd name="connsiteY2" fmla="*/ 44215 h 40617"/>
                <a:gd name="connsiteX3" fmla="*/ 0 w 145061"/>
                <a:gd name="connsiteY3" fmla="*/ 0 h 40617"/>
              </a:gdLst>
              <a:ahLst/>
              <a:cxnLst>
                <a:cxn ang="0">
                  <a:pos x="connsiteX0" y="connsiteY0"/>
                </a:cxn>
                <a:cxn ang="0">
                  <a:pos x="connsiteX1" y="connsiteY1"/>
                </a:cxn>
                <a:cxn ang="0">
                  <a:pos x="connsiteX2" y="connsiteY2"/>
                </a:cxn>
                <a:cxn ang="0">
                  <a:pos x="connsiteX3" y="connsiteY3"/>
                </a:cxn>
              </a:cxnLst>
              <a:rect l="l" t="t" r="r" b="b"/>
              <a:pathLst>
                <a:path w="145061" h="40617">
                  <a:moveTo>
                    <a:pt x="148833" y="0"/>
                  </a:moveTo>
                  <a:lnTo>
                    <a:pt x="148833" y="44215"/>
                  </a:lnTo>
                  <a:lnTo>
                    <a:pt x="0" y="44215"/>
                  </a:lnTo>
                  <a:lnTo>
                    <a:pt x="0" y="0"/>
                  </a:lnTo>
                </a:path>
              </a:pathLst>
            </a:custGeom>
            <a:noFill/>
            <a:ln w="12442" cap="rnd">
              <a:solidFill>
                <a:schemeClr val="accent2"/>
              </a:solidFill>
              <a:prstDash val="solid"/>
              <a:round/>
            </a:ln>
          </p:spPr>
          <p:txBody>
            <a:bodyPr rtlCol="0" anchor="ctr"/>
            <a:lstStyle/>
            <a:p>
              <a:endParaRPr lang="en-US" dirty="0"/>
            </a:p>
          </p:txBody>
        </p:sp>
        <p:sp>
          <p:nvSpPr>
            <p:cNvPr id="11" name="Freeform: Shape 10">
              <a:extLst>
                <a:ext uri="{FF2B5EF4-FFF2-40B4-BE49-F238E27FC236}">
                  <a16:creationId xmlns:a16="http://schemas.microsoft.com/office/drawing/2014/main" id="{FE5D3DEF-4C9A-477A-BDAC-9AFD9A6A4B68}"/>
                </a:ext>
              </a:extLst>
            </p:cNvPr>
            <p:cNvSpPr/>
            <p:nvPr/>
          </p:nvSpPr>
          <p:spPr>
            <a:xfrm>
              <a:off x="4793791" y="3027626"/>
              <a:ext cx="69629" cy="5802"/>
            </a:xfrm>
            <a:custGeom>
              <a:avLst/>
              <a:gdLst>
                <a:gd name="connsiteX0" fmla="*/ 0 w 69629"/>
                <a:gd name="connsiteY0" fmla="*/ 0 h 0"/>
                <a:gd name="connsiteX1" fmla="*/ 70326 w 69629"/>
                <a:gd name="connsiteY1" fmla="*/ 0 h 0"/>
              </a:gdLst>
              <a:ahLst/>
              <a:cxnLst>
                <a:cxn ang="0">
                  <a:pos x="connsiteX0" y="connsiteY0"/>
                </a:cxn>
                <a:cxn ang="0">
                  <a:pos x="connsiteX1" y="connsiteY1"/>
                </a:cxn>
              </a:cxnLst>
              <a:rect l="l" t="t" r="r" b="b"/>
              <a:pathLst>
                <a:path w="69629">
                  <a:moveTo>
                    <a:pt x="0" y="0"/>
                  </a:moveTo>
                  <a:lnTo>
                    <a:pt x="70326" y="0"/>
                  </a:lnTo>
                </a:path>
              </a:pathLst>
            </a:custGeom>
            <a:ln w="12442" cap="rnd">
              <a:solidFill>
                <a:schemeClr val="accent2"/>
              </a:soli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5C34964D-3D4B-4EA0-9D91-39F126CCDEDA}"/>
                </a:ext>
              </a:extLst>
            </p:cNvPr>
            <p:cNvSpPr/>
            <p:nvPr/>
          </p:nvSpPr>
          <p:spPr>
            <a:xfrm>
              <a:off x="4793791" y="3114257"/>
              <a:ext cx="69629" cy="5802"/>
            </a:xfrm>
            <a:custGeom>
              <a:avLst/>
              <a:gdLst>
                <a:gd name="connsiteX0" fmla="*/ 0 w 69629"/>
                <a:gd name="connsiteY0" fmla="*/ 0 h 0"/>
                <a:gd name="connsiteX1" fmla="*/ 70326 w 69629"/>
                <a:gd name="connsiteY1" fmla="*/ 0 h 0"/>
              </a:gdLst>
              <a:ahLst/>
              <a:cxnLst>
                <a:cxn ang="0">
                  <a:pos x="connsiteX0" y="connsiteY0"/>
                </a:cxn>
                <a:cxn ang="0">
                  <a:pos x="connsiteX1" y="connsiteY1"/>
                </a:cxn>
              </a:cxnLst>
              <a:rect l="l" t="t" r="r" b="b"/>
              <a:pathLst>
                <a:path w="69629">
                  <a:moveTo>
                    <a:pt x="0" y="0"/>
                  </a:moveTo>
                  <a:lnTo>
                    <a:pt x="70326" y="0"/>
                  </a:lnTo>
                </a:path>
              </a:pathLst>
            </a:custGeom>
            <a:ln w="12442" cap="rnd">
              <a:solidFill>
                <a:schemeClr val="accent2"/>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35D6F446-3420-49CA-99D2-1480872843F4}"/>
                </a:ext>
              </a:extLst>
            </p:cNvPr>
            <p:cNvSpPr/>
            <p:nvPr/>
          </p:nvSpPr>
          <p:spPr>
            <a:xfrm>
              <a:off x="4793791" y="3200829"/>
              <a:ext cx="69629" cy="5802"/>
            </a:xfrm>
            <a:custGeom>
              <a:avLst/>
              <a:gdLst>
                <a:gd name="connsiteX0" fmla="*/ 0 w 69629"/>
                <a:gd name="connsiteY0" fmla="*/ 0 h 0"/>
                <a:gd name="connsiteX1" fmla="*/ 70326 w 69629"/>
                <a:gd name="connsiteY1" fmla="*/ 0 h 0"/>
              </a:gdLst>
              <a:ahLst/>
              <a:cxnLst>
                <a:cxn ang="0">
                  <a:pos x="connsiteX0" y="connsiteY0"/>
                </a:cxn>
                <a:cxn ang="0">
                  <a:pos x="connsiteX1" y="connsiteY1"/>
                </a:cxn>
              </a:cxnLst>
              <a:rect l="l" t="t" r="r" b="b"/>
              <a:pathLst>
                <a:path w="69629">
                  <a:moveTo>
                    <a:pt x="0" y="0"/>
                  </a:moveTo>
                  <a:lnTo>
                    <a:pt x="70326" y="0"/>
                  </a:lnTo>
                </a:path>
              </a:pathLst>
            </a:custGeom>
            <a:ln w="12442" cap="rnd">
              <a:solidFill>
                <a:schemeClr val="accent2"/>
              </a:solidFill>
              <a:prstDash val="solid"/>
              <a:round/>
            </a:ln>
          </p:spPr>
          <p:txBody>
            <a:bodyPr rtlCol="0" anchor="ctr"/>
            <a:lstStyle/>
            <a:p>
              <a:endParaRPr lang="en-US" dirty="0"/>
            </a:p>
          </p:txBody>
        </p:sp>
        <p:grpSp>
          <p:nvGrpSpPr>
            <p:cNvPr id="14" name="Graphic 1">
              <a:extLst>
                <a:ext uri="{FF2B5EF4-FFF2-40B4-BE49-F238E27FC236}">
                  <a16:creationId xmlns:a16="http://schemas.microsoft.com/office/drawing/2014/main" id="{A8861559-5379-4458-89E2-005AC93C68C8}"/>
                </a:ext>
              </a:extLst>
            </p:cNvPr>
            <p:cNvGrpSpPr/>
            <p:nvPr/>
          </p:nvGrpSpPr>
          <p:grpSpPr>
            <a:xfrm>
              <a:off x="4956956" y="3057915"/>
              <a:ext cx="81234" cy="81235"/>
              <a:chOff x="7699995" y="2643425"/>
              <a:chExt cx="81234" cy="81235"/>
            </a:xfrm>
            <a:solidFill>
              <a:schemeClr val="accent2"/>
            </a:solidFill>
          </p:grpSpPr>
          <p:sp>
            <p:nvSpPr>
              <p:cNvPr id="15" name="Freeform: Shape 14">
                <a:extLst>
                  <a:ext uri="{FF2B5EF4-FFF2-40B4-BE49-F238E27FC236}">
                    <a16:creationId xmlns:a16="http://schemas.microsoft.com/office/drawing/2014/main" id="{5ADD9DC0-7A83-4DF0-916A-403BB833B065}"/>
                  </a:ext>
                </a:extLst>
              </p:cNvPr>
              <p:cNvSpPr/>
              <p:nvPr/>
            </p:nvSpPr>
            <p:spPr>
              <a:xfrm>
                <a:off x="7699995" y="2676325"/>
                <a:ext cx="81234" cy="17407"/>
              </a:xfrm>
              <a:custGeom>
                <a:avLst/>
                <a:gdLst>
                  <a:gd name="connsiteX0" fmla="*/ 74445 w 81234"/>
                  <a:gd name="connsiteY0" fmla="*/ 17407 h 17407"/>
                  <a:gd name="connsiteX1" fmla="*/ 8704 w 81234"/>
                  <a:gd name="connsiteY1" fmla="*/ 17407 h 17407"/>
                  <a:gd name="connsiteX2" fmla="*/ 0 w 81234"/>
                  <a:gd name="connsiteY2" fmla="*/ 8704 h 17407"/>
                  <a:gd name="connsiteX3" fmla="*/ 8704 w 81234"/>
                  <a:gd name="connsiteY3" fmla="*/ 0 h 17407"/>
                  <a:gd name="connsiteX4" fmla="*/ 74504 w 81234"/>
                  <a:gd name="connsiteY4" fmla="*/ 0 h 17407"/>
                  <a:gd name="connsiteX5" fmla="*/ 83207 w 81234"/>
                  <a:gd name="connsiteY5" fmla="*/ 8704 h 17407"/>
                  <a:gd name="connsiteX6" fmla="*/ 74445 w 81234"/>
                  <a:gd name="connsiteY6" fmla="*/ 17407 h 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34" h="17407">
                    <a:moveTo>
                      <a:pt x="74445" y="17407"/>
                    </a:moveTo>
                    <a:lnTo>
                      <a:pt x="8704" y="17407"/>
                    </a:lnTo>
                    <a:cubicBezTo>
                      <a:pt x="3888" y="17407"/>
                      <a:pt x="0" y="13520"/>
                      <a:pt x="0" y="8704"/>
                    </a:cubicBezTo>
                    <a:cubicBezTo>
                      <a:pt x="0" y="3888"/>
                      <a:pt x="3888" y="0"/>
                      <a:pt x="8704" y="0"/>
                    </a:cubicBezTo>
                    <a:lnTo>
                      <a:pt x="74504" y="0"/>
                    </a:lnTo>
                    <a:cubicBezTo>
                      <a:pt x="79320" y="0"/>
                      <a:pt x="83207" y="3888"/>
                      <a:pt x="83207" y="8704"/>
                    </a:cubicBezTo>
                    <a:cubicBezTo>
                      <a:pt x="83149" y="13520"/>
                      <a:pt x="79262" y="17407"/>
                      <a:pt x="74445" y="17407"/>
                    </a:cubicBezTo>
                    <a:close/>
                  </a:path>
                </a:pathLst>
              </a:custGeom>
              <a:grpFill/>
              <a:ln w="5655" cap="flat">
                <a:solidFill>
                  <a:schemeClr val="accent2"/>
                </a:soli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11D60629-4D17-4195-BFD0-20CDBB5F9245}"/>
                  </a:ext>
                </a:extLst>
              </p:cNvPr>
              <p:cNvSpPr/>
              <p:nvPr/>
            </p:nvSpPr>
            <p:spPr>
              <a:xfrm>
                <a:off x="7732837" y="2643425"/>
                <a:ext cx="17407" cy="81235"/>
              </a:xfrm>
              <a:custGeom>
                <a:avLst/>
                <a:gdLst>
                  <a:gd name="connsiteX0" fmla="*/ 8704 w 17407"/>
                  <a:gd name="connsiteY0" fmla="*/ 83207 h 81234"/>
                  <a:gd name="connsiteX1" fmla="*/ 0 w 17407"/>
                  <a:gd name="connsiteY1" fmla="*/ 74504 h 81234"/>
                  <a:gd name="connsiteX2" fmla="*/ 0 w 17407"/>
                  <a:gd name="connsiteY2" fmla="*/ 8704 h 81234"/>
                  <a:gd name="connsiteX3" fmla="*/ 8704 w 17407"/>
                  <a:gd name="connsiteY3" fmla="*/ 0 h 81234"/>
                  <a:gd name="connsiteX4" fmla="*/ 17407 w 17407"/>
                  <a:gd name="connsiteY4" fmla="*/ 8704 h 81234"/>
                  <a:gd name="connsiteX5" fmla="*/ 17407 w 17407"/>
                  <a:gd name="connsiteY5" fmla="*/ 74504 h 81234"/>
                  <a:gd name="connsiteX6" fmla="*/ 8704 w 17407"/>
                  <a:gd name="connsiteY6" fmla="*/ 83207 h 81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7" h="81234">
                    <a:moveTo>
                      <a:pt x="8704" y="83207"/>
                    </a:moveTo>
                    <a:cubicBezTo>
                      <a:pt x="3888" y="83207"/>
                      <a:pt x="0" y="79320"/>
                      <a:pt x="0" y="74504"/>
                    </a:cubicBezTo>
                    <a:lnTo>
                      <a:pt x="0" y="8704"/>
                    </a:lnTo>
                    <a:cubicBezTo>
                      <a:pt x="0" y="3888"/>
                      <a:pt x="3888" y="0"/>
                      <a:pt x="8704" y="0"/>
                    </a:cubicBezTo>
                    <a:cubicBezTo>
                      <a:pt x="13520" y="0"/>
                      <a:pt x="17407" y="3888"/>
                      <a:pt x="17407" y="8704"/>
                    </a:cubicBezTo>
                    <a:lnTo>
                      <a:pt x="17407" y="74504"/>
                    </a:lnTo>
                    <a:cubicBezTo>
                      <a:pt x="17407" y="79320"/>
                      <a:pt x="13520" y="83207"/>
                      <a:pt x="8704" y="83207"/>
                    </a:cubicBezTo>
                    <a:close/>
                  </a:path>
                </a:pathLst>
              </a:custGeom>
              <a:grpFill/>
              <a:ln w="5655" cap="flat">
                <a:solidFill>
                  <a:schemeClr val="accent2"/>
                </a:solidFill>
                <a:prstDash val="solid"/>
                <a:miter/>
              </a:ln>
            </p:spPr>
            <p:txBody>
              <a:bodyPr rtlCol="0" anchor="ctr"/>
              <a:lstStyle/>
              <a:p>
                <a:endParaRPr lang="en-US" dirty="0"/>
              </a:p>
            </p:txBody>
          </p:sp>
        </p:grpSp>
      </p:grpSp>
      <p:pic>
        <p:nvPicPr>
          <p:cNvPr id="74" name="Graphic 73">
            <a:extLst>
              <a:ext uri="{FF2B5EF4-FFF2-40B4-BE49-F238E27FC236}">
                <a16:creationId xmlns:a16="http://schemas.microsoft.com/office/drawing/2014/main" id="{C20395AF-4FD2-4219-ADB6-97D53B9F32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3274" y="3145696"/>
            <a:ext cx="397792" cy="397792"/>
          </a:xfrm>
          <a:prstGeom prst="rect">
            <a:avLst/>
          </a:prstGeom>
        </p:spPr>
      </p:pic>
    </p:spTree>
    <p:extLst>
      <p:ext uri="{BB962C8B-B14F-4D97-AF65-F5344CB8AC3E}">
        <p14:creationId xmlns:p14="http://schemas.microsoft.com/office/powerpoint/2010/main" val="3304670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1D5D-69E9-4029-8435-A8CC7CFDA131}"/>
              </a:ext>
            </a:extLst>
          </p:cNvPr>
          <p:cNvSpPr>
            <a:spLocks noGrp="1"/>
          </p:cNvSpPr>
          <p:nvPr>
            <p:ph type="title"/>
          </p:nvPr>
        </p:nvSpPr>
        <p:spPr/>
        <p:txBody>
          <a:bodyPr/>
          <a:lstStyle/>
          <a:p>
            <a:r>
              <a:rPr lang="en-US" dirty="0"/>
              <a:t>Signs and Symptoms</a:t>
            </a:r>
          </a:p>
        </p:txBody>
      </p:sp>
      <p:sp>
        <p:nvSpPr>
          <p:cNvPr id="3" name="Text Placeholder 2">
            <a:extLst>
              <a:ext uri="{FF2B5EF4-FFF2-40B4-BE49-F238E27FC236}">
                <a16:creationId xmlns:a16="http://schemas.microsoft.com/office/drawing/2014/main" id="{D11E2390-A679-4AE1-96F0-4989A656BC65}"/>
              </a:ext>
            </a:extLst>
          </p:cNvPr>
          <p:cNvSpPr>
            <a:spLocks noGrp="1"/>
          </p:cNvSpPr>
          <p:nvPr>
            <p:ph type="body" sz="quarter" idx="13"/>
          </p:nvPr>
        </p:nvSpPr>
        <p:spPr/>
        <p:txBody>
          <a:bodyPr/>
          <a:lstStyle/>
          <a:p>
            <a:pPr>
              <a:lnSpc>
                <a:spcPct val="110000"/>
              </a:lnSpc>
            </a:pPr>
            <a:r>
              <a:rPr lang="en-US" sz="1050" dirty="0"/>
              <a:t>Many signs and symptoms of AML occur because there is an overproduction of myeloid blasts and a shortage of healthy blood cells. The resulting low blood counts can lead to signs and symptoms that make patients feel unwell. Since AML progresses quickly, patients often feel ill for a relatively short time before receiving a diagnosis. The signs and symptoms of AML can be non-specific and associated with other diseases, so patients rarely suspect something as severe as cancer. These include:</a:t>
            </a:r>
          </a:p>
          <a:p>
            <a:endParaRPr lang="en-US" dirty="0"/>
          </a:p>
          <a:p>
            <a:endParaRPr lang="en-US" dirty="0"/>
          </a:p>
          <a:p>
            <a:endParaRPr lang="en-US" dirty="0"/>
          </a:p>
          <a:p>
            <a:endParaRPr lang="en-US" dirty="0"/>
          </a:p>
          <a:p>
            <a:r>
              <a:rPr lang="en-US" sz="1050" spc="-10" dirty="0"/>
              <a:t>The underproduction of healthy blood cells can also cause patients to experience specific symptoms related to low blood counts. </a:t>
            </a:r>
          </a:p>
          <a:p>
            <a:r>
              <a:rPr lang="en-US" sz="1050" i="1" dirty="0"/>
              <a:t>Tap each blood cell type to learn the symptoms of low cell counts.</a:t>
            </a:r>
          </a:p>
          <a:p>
            <a:endParaRPr lang="en-US" dirty="0"/>
          </a:p>
          <a:p>
            <a:endParaRPr lang="en-US" dirty="0"/>
          </a:p>
        </p:txBody>
      </p:sp>
      <p:sp>
        <p:nvSpPr>
          <p:cNvPr id="27" name="Rectangle: Top Corners Rounded 34">
            <a:extLst>
              <a:ext uri="{FF2B5EF4-FFF2-40B4-BE49-F238E27FC236}">
                <a16:creationId xmlns:a16="http://schemas.microsoft.com/office/drawing/2014/main" id="{37B9808F-174D-4025-BE86-5C4255B108F5}"/>
              </a:ext>
            </a:extLst>
          </p:cNvPr>
          <p:cNvSpPr/>
          <p:nvPr/>
        </p:nvSpPr>
        <p:spPr>
          <a:xfrm>
            <a:off x="3024559" y="3968380"/>
            <a:ext cx="5538416" cy="1920240"/>
          </a:xfrm>
          <a:prstGeom prst="roundRect">
            <a:avLst>
              <a:gd name="adj" fmla="val 3320"/>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182880" numCol="1" spcCol="548640" rtlCol="0" anchor="t" anchorCtr="0"/>
          <a:lstStyle/>
          <a:p>
            <a:pPr marL="171450" indent="-171450">
              <a:spcAft>
                <a:spcPts val="300"/>
              </a:spcAft>
              <a:buClr>
                <a:schemeClr val="accent1"/>
              </a:buClr>
              <a:buFont typeface="Arial" panose="020B0604020202020204" pitchFamily="34" charset="0"/>
              <a:buChar char="•"/>
            </a:pPr>
            <a:r>
              <a:rPr lang="en-US" sz="1100" dirty="0">
                <a:solidFill>
                  <a:schemeClr val="tx1"/>
                </a:solidFill>
              </a:rPr>
              <a:t>Tiredness (fatigue)</a:t>
            </a:r>
          </a:p>
          <a:p>
            <a:pPr marL="171450" indent="-171450">
              <a:spcAft>
                <a:spcPts val="300"/>
              </a:spcAft>
              <a:buClr>
                <a:schemeClr val="accent1"/>
              </a:buClr>
              <a:buFont typeface="Arial" panose="020B0604020202020204" pitchFamily="34" charset="0"/>
              <a:buChar char="•"/>
            </a:pPr>
            <a:r>
              <a:rPr lang="en-US" sz="1100" dirty="0">
                <a:solidFill>
                  <a:schemeClr val="tx1"/>
                </a:solidFill>
              </a:rPr>
              <a:t>Weakness</a:t>
            </a:r>
          </a:p>
          <a:p>
            <a:pPr marL="171450" indent="-171450">
              <a:spcAft>
                <a:spcPts val="300"/>
              </a:spcAft>
              <a:buClr>
                <a:schemeClr val="accent1"/>
              </a:buClr>
              <a:buFont typeface="Arial" panose="020B0604020202020204" pitchFamily="34" charset="0"/>
              <a:buChar char="•"/>
            </a:pPr>
            <a:r>
              <a:rPr lang="en-US" sz="1100" dirty="0">
                <a:solidFill>
                  <a:schemeClr val="tx1"/>
                </a:solidFill>
              </a:rPr>
              <a:t>Feeling cold</a:t>
            </a:r>
          </a:p>
          <a:p>
            <a:pPr marL="171450" indent="-171450">
              <a:spcAft>
                <a:spcPts val="300"/>
              </a:spcAft>
              <a:buClr>
                <a:schemeClr val="accent1"/>
              </a:buClr>
              <a:buFont typeface="Arial" panose="020B0604020202020204" pitchFamily="34" charset="0"/>
              <a:buChar char="•"/>
            </a:pPr>
            <a:r>
              <a:rPr lang="en-US" sz="1100" dirty="0">
                <a:solidFill>
                  <a:schemeClr val="tx1"/>
                </a:solidFill>
              </a:rPr>
              <a:t>Feeling dizzy or lightheaded</a:t>
            </a:r>
          </a:p>
          <a:p>
            <a:pPr marL="171450" indent="-171450">
              <a:spcAft>
                <a:spcPts val="300"/>
              </a:spcAft>
              <a:buClr>
                <a:schemeClr val="accent1"/>
              </a:buClr>
              <a:buFont typeface="Arial" panose="020B0604020202020204" pitchFamily="34" charset="0"/>
              <a:buChar char="•"/>
            </a:pPr>
            <a:r>
              <a:rPr lang="en-US" sz="1100" dirty="0">
                <a:solidFill>
                  <a:schemeClr val="tx1"/>
                </a:solidFill>
              </a:rPr>
              <a:t>Headaches</a:t>
            </a:r>
          </a:p>
          <a:p>
            <a:pPr marL="171450" indent="-171450">
              <a:spcAft>
                <a:spcPts val="300"/>
              </a:spcAft>
              <a:buClr>
                <a:schemeClr val="accent1"/>
              </a:buClr>
              <a:buFont typeface="Arial" panose="020B0604020202020204" pitchFamily="34" charset="0"/>
              <a:buChar char="•"/>
            </a:pPr>
            <a:r>
              <a:rPr lang="en-US" sz="1100" dirty="0">
                <a:solidFill>
                  <a:schemeClr val="tx1"/>
                </a:solidFill>
              </a:rPr>
              <a:t>Pale skin</a:t>
            </a:r>
          </a:p>
          <a:p>
            <a:pPr marL="171450" indent="-171450">
              <a:spcAft>
                <a:spcPts val="300"/>
              </a:spcAft>
              <a:buClr>
                <a:schemeClr val="accent1"/>
              </a:buClr>
              <a:buFont typeface="Arial" panose="020B0604020202020204" pitchFamily="34" charset="0"/>
              <a:buChar char="•"/>
            </a:pPr>
            <a:r>
              <a:rPr lang="en-US" sz="1100" dirty="0">
                <a:solidFill>
                  <a:schemeClr val="tx1"/>
                </a:solidFill>
              </a:rPr>
              <a:t>Shortness of breath</a:t>
            </a:r>
          </a:p>
        </p:txBody>
      </p:sp>
      <p:sp>
        <p:nvSpPr>
          <p:cNvPr id="28" name="Rectangle: Top Corners Rounded 27">
            <a:extLst>
              <a:ext uri="{FF2B5EF4-FFF2-40B4-BE49-F238E27FC236}">
                <a16:creationId xmlns:a16="http://schemas.microsoft.com/office/drawing/2014/main" id="{5AC1D01D-7A3E-4759-8FD3-91FDC816377F}"/>
              </a:ext>
            </a:extLst>
          </p:cNvPr>
          <p:cNvSpPr/>
          <p:nvPr/>
        </p:nvSpPr>
        <p:spPr>
          <a:xfrm>
            <a:off x="1312109" y="3968380"/>
            <a:ext cx="1469294" cy="522279"/>
          </a:xfrm>
          <a:prstGeom prst="round2SameRect">
            <a:avLst>
              <a:gd name="adj1" fmla="val 9626"/>
              <a:gd name="adj2" fmla="val 11553"/>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b="1" dirty="0">
                <a:latin typeface="Open Sans" panose="020B0606030504020204" pitchFamily="34" charset="0"/>
              </a:rPr>
              <a:t>Anemia</a:t>
            </a:r>
          </a:p>
          <a:p>
            <a:pPr algn="ctr"/>
            <a:r>
              <a:rPr lang="en-US" sz="1000" i="1" dirty="0">
                <a:latin typeface="Open Sans" panose="020B0606030504020204" pitchFamily="34" charset="0"/>
              </a:rPr>
              <a:t>low RBCs</a:t>
            </a:r>
          </a:p>
        </p:txBody>
      </p:sp>
      <p:sp>
        <p:nvSpPr>
          <p:cNvPr id="29" name="Rectangle: Top Corners Rounded 28">
            <a:extLst>
              <a:ext uri="{FF2B5EF4-FFF2-40B4-BE49-F238E27FC236}">
                <a16:creationId xmlns:a16="http://schemas.microsoft.com/office/drawing/2014/main" id="{9C895413-526A-4528-B42F-C30B87ECAF73}"/>
              </a:ext>
            </a:extLst>
          </p:cNvPr>
          <p:cNvSpPr/>
          <p:nvPr/>
        </p:nvSpPr>
        <p:spPr>
          <a:xfrm>
            <a:off x="1312109" y="4667360"/>
            <a:ext cx="1469294" cy="522280"/>
          </a:xfrm>
          <a:prstGeom prst="round2SameRect">
            <a:avLst>
              <a:gd name="adj1" fmla="val 10812"/>
              <a:gd name="adj2" fmla="val 10558"/>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Thrombocytopenia</a:t>
            </a:r>
          </a:p>
          <a:p>
            <a:pPr algn="ctr"/>
            <a:r>
              <a:rPr lang="en-US" sz="1000" i="1" dirty="0">
                <a:solidFill>
                  <a:schemeClr val="tx2"/>
                </a:solidFill>
                <a:latin typeface="Open Sans" panose="020B0606030504020204" pitchFamily="34" charset="0"/>
                <a:ea typeface="Open Sans" panose="020B0606030504020204" pitchFamily="34" charset="0"/>
                <a:cs typeface="Open Sans" panose="020B0606030504020204" pitchFamily="34" charset="0"/>
              </a:rPr>
              <a:t>low platelets</a:t>
            </a:r>
          </a:p>
        </p:txBody>
      </p:sp>
      <p:sp>
        <p:nvSpPr>
          <p:cNvPr id="30" name="Rectangle: Top Corners Rounded 29">
            <a:extLst>
              <a:ext uri="{FF2B5EF4-FFF2-40B4-BE49-F238E27FC236}">
                <a16:creationId xmlns:a16="http://schemas.microsoft.com/office/drawing/2014/main" id="{A987AC86-DC91-4CC8-9EA0-9302CE897B18}"/>
              </a:ext>
            </a:extLst>
          </p:cNvPr>
          <p:cNvSpPr/>
          <p:nvPr/>
        </p:nvSpPr>
        <p:spPr>
          <a:xfrm>
            <a:off x="1312109" y="5366340"/>
            <a:ext cx="1469294" cy="522280"/>
          </a:xfrm>
          <a:prstGeom prst="round2SameRect">
            <a:avLst>
              <a:gd name="adj1" fmla="val 8694"/>
              <a:gd name="adj2" fmla="val 7105"/>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Neutropenia</a:t>
            </a:r>
          </a:p>
          <a:p>
            <a:pPr algn="ctr"/>
            <a:r>
              <a:rPr lang="en-US" sz="1000" i="1" dirty="0">
                <a:solidFill>
                  <a:schemeClr val="tx2"/>
                </a:solidFill>
                <a:latin typeface="Open Sans" panose="020B0606030504020204" pitchFamily="34" charset="0"/>
                <a:ea typeface="Open Sans" panose="020B0606030504020204" pitchFamily="34" charset="0"/>
                <a:cs typeface="Open Sans" panose="020B0606030504020204" pitchFamily="34" charset="0"/>
              </a:rPr>
              <a:t>low neutrophils</a:t>
            </a:r>
          </a:p>
        </p:txBody>
      </p:sp>
      <p:pic>
        <p:nvPicPr>
          <p:cNvPr id="35" name="Picture 34">
            <a:extLst>
              <a:ext uri="{FF2B5EF4-FFF2-40B4-BE49-F238E27FC236}">
                <a16:creationId xmlns:a16="http://schemas.microsoft.com/office/drawing/2014/main" id="{63768777-91D5-4431-9947-2511AE0383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670" t="8881" r="15105" b="52808"/>
          <a:stretch/>
        </p:blipFill>
        <p:spPr>
          <a:xfrm>
            <a:off x="732101" y="4718542"/>
            <a:ext cx="368214" cy="427662"/>
          </a:xfrm>
          <a:prstGeom prst="rect">
            <a:avLst/>
          </a:prstGeom>
        </p:spPr>
      </p:pic>
      <p:pic>
        <p:nvPicPr>
          <p:cNvPr id="37" name="Picture 36">
            <a:extLst>
              <a:ext uri="{FF2B5EF4-FFF2-40B4-BE49-F238E27FC236}">
                <a16:creationId xmlns:a16="http://schemas.microsoft.com/office/drawing/2014/main" id="{38AC9861-3515-4E38-9154-D6C211613427}"/>
              </a:ext>
            </a:extLst>
          </p:cNvPr>
          <p:cNvPicPr>
            <a:picLocks noChangeAspect="1"/>
          </p:cNvPicPr>
          <p:nvPr/>
        </p:nvPicPr>
        <p:blipFill>
          <a:blip r:embed="rId4"/>
          <a:stretch>
            <a:fillRect/>
          </a:stretch>
        </p:blipFill>
        <p:spPr>
          <a:xfrm>
            <a:off x="701450" y="5412028"/>
            <a:ext cx="429516" cy="429516"/>
          </a:xfrm>
          <a:prstGeom prst="rect">
            <a:avLst/>
          </a:prstGeom>
        </p:spPr>
      </p:pic>
      <p:pic>
        <p:nvPicPr>
          <p:cNvPr id="39" name="Picture 38" descr="A picture containing doughnut, sitting, table, red&#10;&#10;Description automatically generated">
            <a:extLst>
              <a:ext uri="{FF2B5EF4-FFF2-40B4-BE49-F238E27FC236}">
                <a16:creationId xmlns:a16="http://schemas.microsoft.com/office/drawing/2014/main" id="{296655B5-8DF1-4ECA-A151-DAFA9D70F0EB}"/>
              </a:ext>
            </a:extLst>
          </p:cNvPr>
          <p:cNvPicPr>
            <a:picLocks noChangeAspect="1"/>
          </p:cNvPicPr>
          <p:nvPr/>
        </p:nvPicPr>
        <p:blipFill>
          <a:blip r:embed="rId5"/>
          <a:stretch>
            <a:fillRect/>
          </a:stretch>
        </p:blipFill>
        <p:spPr>
          <a:xfrm>
            <a:off x="713186" y="4032605"/>
            <a:ext cx="406044" cy="395216"/>
          </a:xfrm>
          <a:prstGeom prst="rect">
            <a:avLst/>
          </a:prstGeom>
        </p:spPr>
      </p:pic>
      <p:sp>
        <p:nvSpPr>
          <p:cNvPr id="33" name="Rectangle: Rounded Corners 32">
            <a:extLst>
              <a:ext uri="{FF2B5EF4-FFF2-40B4-BE49-F238E27FC236}">
                <a16:creationId xmlns:a16="http://schemas.microsoft.com/office/drawing/2014/main" id="{2E056B0F-D6F3-48C6-A9AC-9A7E1107B66A}"/>
              </a:ext>
            </a:extLst>
          </p:cNvPr>
          <p:cNvSpPr>
            <a:spLocks noChangeAspect="1"/>
          </p:cNvSpPr>
          <p:nvPr/>
        </p:nvSpPr>
        <p:spPr>
          <a:xfrm>
            <a:off x="809877" y="2320367"/>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75E42431-2D72-4510-8D6E-B597C254570A}"/>
              </a:ext>
            </a:extLst>
          </p:cNvPr>
          <p:cNvSpPr>
            <a:spLocks noChangeAspect="1"/>
          </p:cNvSpPr>
          <p:nvPr/>
        </p:nvSpPr>
        <p:spPr>
          <a:xfrm>
            <a:off x="2515208" y="2320366"/>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36" name="Rectangle: Rounded Corners 35">
            <a:extLst>
              <a:ext uri="{FF2B5EF4-FFF2-40B4-BE49-F238E27FC236}">
                <a16:creationId xmlns:a16="http://schemas.microsoft.com/office/drawing/2014/main" id="{7B0440CD-4B6C-4768-BD6E-A3B07EF3D652}"/>
              </a:ext>
            </a:extLst>
          </p:cNvPr>
          <p:cNvSpPr>
            <a:spLocks noChangeAspect="1"/>
          </p:cNvSpPr>
          <p:nvPr/>
        </p:nvSpPr>
        <p:spPr>
          <a:xfrm>
            <a:off x="4220539" y="2327057"/>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38" name="Rectangle: Rounded Corners 37">
            <a:extLst>
              <a:ext uri="{FF2B5EF4-FFF2-40B4-BE49-F238E27FC236}">
                <a16:creationId xmlns:a16="http://schemas.microsoft.com/office/drawing/2014/main" id="{0114076E-1C1B-42C3-B75D-D185275C4D02}"/>
              </a:ext>
            </a:extLst>
          </p:cNvPr>
          <p:cNvSpPr>
            <a:spLocks noChangeAspect="1"/>
          </p:cNvSpPr>
          <p:nvPr/>
        </p:nvSpPr>
        <p:spPr>
          <a:xfrm>
            <a:off x="5925932" y="2320366"/>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4420E753-17FB-4E94-BFC6-679E24273CA7}"/>
              </a:ext>
            </a:extLst>
          </p:cNvPr>
          <p:cNvSpPr txBox="1"/>
          <p:nvPr/>
        </p:nvSpPr>
        <p:spPr>
          <a:xfrm>
            <a:off x="839700" y="3044684"/>
            <a:ext cx="619080" cy="246221"/>
          </a:xfrm>
          <a:prstGeom prst="rect">
            <a:avLst/>
          </a:prstGeom>
          <a:noFill/>
        </p:spPr>
        <p:txBody>
          <a:bodyPr wrap="none" rtlCol="0">
            <a:spAutoFit/>
          </a:bodyPr>
          <a:lstStyle/>
          <a:p>
            <a:r>
              <a:rPr lang="en-US" sz="1000" dirty="0">
                <a:latin typeface="+mj-lt"/>
              </a:rPr>
              <a:t>Fatigue</a:t>
            </a:r>
          </a:p>
        </p:txBody>
      </p:sp>
      <p:sp>
        <p:nvSpPr>
          <p:cNvPr id="41" name="TextBox 40">
            <a:extLst>
              <a:ext uri="{FF2B5EF4-FFF2-40B4-BE49-F238E27FC236}">
                <a16:creationId xmlns:a16="http://schemas.microsoft.com/office/drawing/2014/main" id="{F167138C-91D0-4D47-93EC-450FD77C3C24}"/>
              </a:ext>
            </a:extLst>
          </p:cNvPr>
          <p:cNvSpPr txBox="1"/>
          <p:nvPr/>
        </p:nvSpPr>
        <p:spPr>
          <a:xfrm>
            <a:off x="2602096" y="3039375"/>
            <a:ext cx="511679" cy="246221"/>
          </a:xfrm>
          <a:prstGeom prst="rect">
            <a:avLst/>
          </a:prstGeom>
          <a:noFill/>
        </p:spPr>
        <p:txBody>
          <a:bodyPr wrap="none" rtlCol="0">
            <a:spAutoFit/>
          </a:bodyPr>
          <a:lstStyle/>
          <a:p>
            <a:r>
              <a:rPr lang="en-US" sz="1000" dirty="0">
                <a:latin typeface="+mj-lt"/>
              </a:rPr>
              <a:t>Fever</a:t>
            </a:r>
          </a:p>
        </p:txBody>
      </p:sp>
      <p:sp>
        <p:nvSpPr>
          <p:cNvPr id="42" name="TextBox 41">
            <a:extLst>
              <a:ext uri="{FF2B5EF4-FFF2-40B4-BE49-F238E27FC236}">
                <a16:creationId xmlns:a16="http://schemas.microsoft.com/office/drawing/2014/main" id="{9A7E8B1E-ED8C-42AE-987A-9051D62E2E90}"/>
              </a:ext>
            </a:extLst>
          </p:cNvPr>
          <p:cNvSpPr txBox="1"/>
          <p:nvPr/>
        </p:nvSpPr>
        <p:spPr>
          <a:xfrm>
            <a:off x="4088617" y="3039375"/>
            <a:ext cx="949299" cy="246221"/>
          </a:xfrm>
          <a:prstGeom prst="rect">
            <a:avLst/>
          </a:prstGeom>
          <a:noFill/>
        </p:spPr>
        <p:txBody>
          <a:bodyPr wrap="none" rtlCol="0">
            <a:spAutoFit/>
          </a:bodyPr>
          <a:lstStyle/>
          <a:p>
            <a:r>
              <a:rPr lang="en-US" sz="1000" dirty="0">
                <a:latin typeface="+mj-lt"/>
              </a:rPr>
              <a:t>Night sweats</a:t>
            </a:r>
          </a:p>
        </p:txBody>
      </p:sp>
      <p:sp>
        <p:nvSpPr>
          <p:cNvPr id="43" name="TextBox 42">
            <a:extLst>
              <a:ext uri="{FF2B5EF4-FFF2-40B4-BE49-F238E27FC236}">
                <a16:creationId xmlns:a16="http://schemas.microsoft.com/office/drawing/2014/main" id="{20144552-57C5-40DF-8A4C-9FD3AB7EA310}"/>
              </a:ext>
            </a:extLst>
          </p:cNvPr>
          <p:cNvSpPr txBox="1"/>
          <p:nvPr/>
        </p:nvSpPr>
        <p:spPr>
          <a:xfrm>
            <a:off x="5840189" y="3021885"/>
            <a:ext cx="865943" cy="246221"/>
          </a:xfrm>
          <a:prstGeom prst="rect">
            <a:avLst/>
          </a:prstGeom>
          <a:noFill/>
        </p:spPr>
        <p:txBody>
          <a:bodyPr wrap="none" rtlCol="0">
            <a:spAutoFit/>
          </a:bodyPr>
          <a:lstStyle/>
          <a:p>
            <a:r>
              <a:rPr lang="en-US" sz="1000" dirty="0">
                <a:latin typeface="+mj-lt"/>
              </a:rPr>
              <a:t>Weight loss</a:t>
            </a:r>
          </a:p>
        </p:txBody>
      </p:sp>
      <p:grpSp>
        <p:nvGrpSpPr>
          <p:cNvPr id="44" name="Group 43">
            <a:extLst>
              <a:ext uri="{FF2B5EF4-FFF2-40B4-BE49-F238E27FC236}">
                <a16:creationId xmlns:a16="http://schemas.microsoft.com/office/drawing/2014/main" id="{B0254439-6335-4987-AD20-96B367023A1E}"/>
              </a:ext>
            </a:extLst>
          </p:cNvPr>
          <p:cNvGrpSpPr/>
          <p:nvPr/>
        </p:nvGrpSpPr>
        <p:grpSpPr>
          <a:xfrm>
            <a:off x="955896" y="2452760"/>
            <a:ext cx="386689" cy="428916"/>
            <a:chOff x="888340" y="2395645"/>
            <a:chExt cx="386689" cy="428916"/>
          </a:xfrm>
          <a:solidFill>
            <a:schemeClr val="accent2"/>
          </a:solidFill>
        </p:grpSpPr>
        <p:sp>
          <p:nvSpPr>
            <p:cNvPr id="45" name="Freeform: Shape 44">
              <a:extLst>
                <a:ext uri="{FF2B5EF4-FFF2-40B4-BE49-F238E27FC236}">
                  <a16:creationId xmlns:a16="http://schemas.microsoft.com/office/drawing/2014/main" id="{5AE1B84B-53C5-4850-93EE-056F48F9567C}"/>
                </a:ext>
              </a:extLst>
            </p:cNvPr>
            <p:cNvSpPr/>
            <p:nvPr/>
          </p:nvSpPr>
          <p:spPr>
            <a:xfrm>
              <a:off x="981453" y="2395645"/>
              <a:ext cx="201078" cy="201078"/>
            </a:xfrm>
            <a:custGeom>
              <a:avLst/>
              <a:gdLst>
                <a:gd name="connsiteX0" fmla="*/ 127254 w 123825"/>
                <a:gd name="connsiteY0" fmla="*/ 64579 h 123825"/>
                <a:gd name="connsiteX1" fmla="*/ 65532 w 123825"/>
                <a:gd name="connsiteY1" fmla="*/ 129064 h 123825"/>
                <a:gd name="connsiteX2" fmla="*/ 63627 w 123825"/>
                <a:gd name="connsiteY2" fmla="*/ 129159 h 123825"/>
                <a:gd name="connsiteX3" fmla="*/ 61722 w 123825"/>
                <a:gd name="connsiteY3" fmla="*/ 129064 h 123825"/>
                <a:gd name="connsiteX4" fmla="*/ 0 w 123825"/>
                <a:gd name="connsiteY4" fmla="*/ 64579 h 123825"/>
                <a:gd name="connsiteX5" fmla="*/ 61722 w 123825"/>
                <a:gd name="connsiteY5" fmla="*/ 95 h 123825"/>
                <a:gd name="connsiteX6" fmla="*/ 63627 w 123825"/>
                <a:gd name="connsiteY6" fmla="*/ 0 h 123825"/>
                <a:gd name="connsiteX7" fmla="*/ 65532 w 123825"/>
                <a:gd name="connsiteY7" fmla="*/ 95 h 123825"/>
                <a:gd name="connsiteX8" fmla="*/ 127254 w 123825"/>
                <a:gd name="connsiteY8" fmla="*/ 645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127254" y="64579"/>
                  </a:moveTo>
                  <a:cubicBezTo>
                    <a:pt x="127254" y="98965"/>
                    <a:pt x="100013" y="127064"/>
                    <a:pt x="65532" y="129064"/>
                  </a:cubicBezTo>
                  <a:cubicBezTo>
                    <a:pt x="64865" y="129159"/>
                    <a:pt x="64294" y="129159"/>
                    <a:pt x="63627" y="129159"/>
                  </a:cubicBezTo>
                  <a:cubicBezTo>
                    <a:pt x="62960" y="129159"/>
                    <a:pt x="62294" y="129159"/>
                    <a:pt x="61722" y="129064"/>
                  </a:cubicBezTo>
                  <a:cubicBezTo>
                    <a:pt x="27242" y="127064"/>
                    <a:pt x="0" y="98965"/>
                    <a:pt x="0" y="64579"/>
                  </a:cubicBezTo>
                  <a:cubicBezTo>
                    <a:pt x="0" y="30194"/>
                    <a:pt x="27242" y="2096"/>
                    <a:pt x="61722" y="95"/>
                  </a:cubicBezTo>
                  <a:cubicBezTo>
                    <a:pt x="62389" y="0"/>
                    <a:pt x="63056" y="0"/>
                    <a:pt x="63627" y="0"/>
                  </a:cubicBezTo>
                  <a:cubicBezTo>
                    <a:pt x="64294" y="0"/>
                    <a:pt x="64865" y="95"/>
                    <a:pt x="65532" y="95"/>
                  </a:cubicBezTo>
                  <a:cubicBezTo>
                    <a:pt x="100013" y="2191"/>
                    <a:pt x="127254" y="30194"/>
                    <a:pt x="127254" y="64579"/>
                  </a:cubicBezTo>
                  <a:close/>
                </a:path>
              </a:pathLst>
            </a:custGeom>
            <a:grpFill/>
            <a:ln w="1587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dirty="0"/>
            </a:p>
          </p:txBody>
        </p:sp>
        <p:sp>
          <p:nvSpPr>
            <p:cNvPr id="46" name="Freeform: Shape 45">
              <a:extLst>
                <a:ext uri="{FF2B5EF4-FFF2-40B4-BE49-F238E27FC236}">
                  <a16:creationId xmlns:a16="http://schemas.microsoft.com/office/drawing/2014/main" id="{B8ED04F3-1A58-4D91-A534-785D797ABAAC}"/>
                </a:ext>
              </a:extLst>
            </p:cNvPr>
            <p:cNvSpPr/>
            <p:nvPr/>
          </p:nvSpPr>
          <p:spPr>
            <a:xfrm>
              <a:off x="888340" y="2561612"/>
              <a:ext cx="386689" cy="262949"/>
            </a:xfrm>
            <a:custGeom>
              <a:avLst/>
              <a:gdLst>
                <a:gd name="connsiteX0" fmla="*/ 241840 w 238125"/>
                <a:gd name="connsiteY0" fmla="*/ 70390 h 161925"/>
                <a:gd name="connsiteX1" fmla="*/ 241840 w 238125"/>
                <a:gd name="connsiteY1" fmla="*/ 164211 h 161925"/>
                <a:gd name="connsiteX2" fmla="*/ 197072 w 238125"/>
                <a:gd name="connsiteY2" fmla="*/ 164211 h 161925"/>
                <a:gd name="connsiteX3" fmla="*/ 194405 w 238125"/>
                <a:gd name="connsiteY3" fmla="*/ 78010 h 161925"/>
                <a:gd name="connsiteX4" fmla="*/ 180023 w 238125"/>
                <a:gd name="connsiteY4" fmla="*/ 78010 h 161925"/>
                <a:gd name="connsiteX5" fmla="*/ 180023 w 238125"/>
                <a:gd name="connsiteY5" fmla="*/ 164211 h 161925"/>
                <a:gd name="connsiteX6" fmla="*/ 61913 w 238125"/>
                <a:gd name="connsiteY6" fmla="*/ 164211 h 161925"/>
                <a:gd name="connsiteX7" fmla="*/ 61913 w 238125"/>
                <a:gd name="connsiteY7" fmla="*/ 78010 h 161925"/>
                <a:gd name="connsiteX8" fmla="*/ 47435 w 238125"/>
                <a:gd name="connsiteY8" fmla="*/ 78010 h 161925"/>
                <a:gd name="connsiteX9" fmla="*/ 44768 w 238125"/>
                <a:gd name="connsiteY9" fmla="*/ 164211 h 161925"/>
                <a:gd name="connsiteX10" fmla="*/ 0 w 238125"/>
                <a:gd name="connsiteY10" fmla="*/ 164211 h 161925"/>
                <a:gd name="connsiteX11" fmla="*/ 0 w 238125"/>
                <a:gd name="connsiteY11" fmla="*/ 70390 h 161925"/>
                <a:gd name="connsiteX12" fmla="*/ 47720 w 238125"/>
                <a:gd name="connsiteY12" fmla="*/ 0 h 161925"/>
                <a:gd name="connsiteX13" fmla="*/ 120968 w 238125"/>
                <a:gd name="connsiteY13" fmla="*/ 45434 h 161925"/>
                <a:gd name="connsiteX14" fmla="*/ 194119 w 238125"/>
                <a:gd name="connsiteY14" fmla="*/ 0 h 161925"/>
                <a:gd name="connsiteX15" fmla="*/ 241840 w 238125"/>
                <a:gd name="connsiteY15" fmla="*/ 7039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161925">
                  <a:moveTo>
                    <a:pt x="241840" y="70390"/>
                  </a:moveTo>
                  <a:lnTo>
                    <a:pt x="241840" y="164211"/>
                  </a:lnTo>
                  <a:lnTo>
                    <a:pt x="197072" y="164211"/>
                  </a:lnTo>
                  <a:lnTo>
                    <a:pt x="194405" y="78010"/>
                  </a:lnTo>
                  <a:lnTo>
                    <a:pt x="180023" y="78010"/>
                  </a:lnTo>
                  <a:lnTo>
                    <a:pt x="180023" y="164211"/>
                  </a:lnTo>
                  <a:lnTo>
                    <a:pt x="61913" y="164211"/>
                  </a:lnTo>
                  <a:lnTo>
                    <a:pt x="61913" y="78010"/>
                  </a:lnTo>
                  <a:lnTo>
                    <a:pt x="47435" y="78010"/>
                  </a:lnTo>
                  <a:lnTo>
                    <a:pt x="44768" y="164211"/>
                  </a:lnTo>
                  <a:lnTo>
                    <a:pt x="0" y="164211"/>
                  </a:lnTo>
                  <a:lnTo>
                    <a:pt x="0" y="70390"/>
                  </a:lnTo>
                  <a:cubicBezTo>
                    <a:pt x="0" y="40386"/>
                    <a:pt x="15526" y="14859"/>
                    <a:pt x="47720" y="0"/>
                  </a:cubicBezTo>
                  <a:cubicBezTo>
                    <a:pt x="61341" y="26480"/>
                    <a:pt x="88964" y="44672"/>
                    <a:pt x="120968" y="45434"/>
                  </a:cubicBezTo>
                  <a:cubicBezTo>
                    <a:pt x="152876" y="44672"/>
                    <a:pt x="180499" y="26384"/>
                    <a:pt x="194119" y="0"/>
                  </a:cubicBezTo>
                  <a:cubicBezTo>
                    <a:pt x="226314" y="14859"/>
                    <a:pt x="241840" y="40481"/>
                    <a:pt x="241840" y="70390"/>
                  </a:cubicBezTo>
                  <a:close/>
                </a:path>
              </a:pathLst>
            </a:custGeom>
            <a:grpFill/>
            <a:ln w="1587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dirty="0"/>
            </a:p>
          </p:txBody>
        </p:sp>
      </p:grpSp>
      <p:pic>
        <p:nvPicPr>
          <p:cNvPr id="47" name="Graphic 46" descr="Thermometer">
            <a:extLst>
              <a:ext uri="{FF2B5EF4-FFF2-40B4-BE49-F238E27FC236}">
                <a16:creationId xmlns:a16="http://schemas.microsoft.com/office/drawing/2014/main" id="{EDF29D6C-0754-4A89-B686-4D5F6315A9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65364" y="2371971"/>
            <a:ext cx="585144" cy="585144"/>
          </a:xfrm>
          <a:prstGeom prst="rect">
            <a:avLst/>
          </a:prstGeom>
        </p:spPr>
      </p:pic>
      <p:pic>
        <p:nvPicPr>
          <p:cNvPr id="48" name="Graphic 47" descr="Sleep">
            <a:extLst>
              <a:ext uri="{FF2B5EF4-FFF2-40B4-BE49-F238E27FC236}">
                <a16:creationId xmlns:a16="http://schemas.microsoft.com/office/drawing/2014/main" id="{5042F1DA-2A36-4032-99BA-4E7DD78077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92670" y="2410368"/>
            <a:ext cx="541195" cy="541195"/>
          </a:xfrm>
          <a:prstGeom prst="rect">
            <a:avLst/>
          </a:prstGeom>
        </p:spPr>
      </p:pic>
      <p:pic>
        <p:nvPicPr>
          <p:cNvPr id="49" name="Graphic 48" descr="Scale">
            <a:extLst>
              <a:ext uri="{FF2B5EF4-FFF2-40B4-BE49-F238E27FC236}">
                <a16:creationId xmlns:a16="http://schemas.microsoft.com/office/drawing/2014/main" id="{8F8139A1-4A83-433B-B656-78754A60C2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21645" y="2416079"/>
            <a:ext cx="494031" cy="494031"/>
          </a:xfrm>
          <a:prstGeom prst="rect">
            <a:avLst/>
          </a:prstGeom>
        </p:spPr>
      </p:pic>
      <p:sp>
        <p:nvSpPr>
          <p:cNvPr id="50" name="Rectangle: Rounded Corners 49">
            <a:extLst>
              <a:ext uri="{FF2B5EF4-FFF2-40B4-BE49-F238E27FC236}">
                <a16:creationId xmlns:a16="http://schemas.microsoft.com/office/drawing/2014/main" id="{3D722631-B5D4-4B84-90A4-13571CB43A67}"/>
              </a:ext>
            </a:extLst>
          </p:cNvPr>
          <p:cNvSpPr>
            <a:spLocks noChangeAspect="1"/>
          </p:cNvSpPr>
          <p:nvPr/>
        </p:nvSpPr>
        <p:spPr>
          <a:xfrm>
            <a:off x="7747709" y="2320366"/>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71FE417C-F98F-4B02-8E4B-C67E94B78C79}"/>
              </a:ext>
            </a:extLst>
          </p:cNvPr>
          <p:cNvSpPr txBox="1"/>
          <p:nvPr/>
        </p:nvSpPr>
        <p:spPr>
          <a:xfrm>
            <a:off x="7524416" y="3021885"/>
            <a:ext cx="1132041" cy="246221"/>
          </a:xfrm>
          <a:prstGeom prst="rect">
            <a:avLst/>
          </a:prstGeom>
          <a:noFill/>
        </p:spPr>
        <p:txBody>
          <a:bodyPr wrap="none" rtlCol="0">
            <a:spAutoFit/>
          </a:bodyPr>
          <a:lstStyle/>
          <a:p>
            <a:r>
              <a:rPr lang="en-US" sz="1000" dirty="0">
                <a:latin typeface="+mj-lt"/>
              </a:rPr>
              <a:t>Loss of appetite</a:t>
            </a:r>
          </a:p>
        </p:txBody>
      </p:sp>
      <p:pic>
        <p:nvPicPr>
          <p:cNvPr id="5" name="Graphic 4">
            <a:extLst>
              <a:ext uri="{FF2B5EF4-FFF2-40B4-BE49-F238E27FC236}">
                <a16:creationId xmlns:a16="http://schemas.microsoft.com/office/drawing/2014/main" id="{FDBA46AF-85DC-4F46-969E-6D7ABE822B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91184" y="2460329"/>
            <a:ext cx="433270" cy="413118"/>
          </a:xfrm>
          <a:prstGeom prst="rect">
            <a:avLst/>
          </a:prstGeom>
        </p:spPr>
      </p:pic>
    </p:spTree>
    <p:extLst>
      <p:ext uri="{BB962C8B-B14F-4D97-AF65-F5344CB8AC3E}">
        <p14:creationId xmlns:p14="http://schemas.microsoft.com/office/powerpoint/2010/main" val="42691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1D5D-69E9-4029-8435-A8CC7CFDA131}"/>
              </a:ext>
            </a:extLst>
          </p:cNvPr>
          <p:cNvSpPr>
            <a:spLocks noGrp="1"/>
          </p:cNvSpPr>
          <p:nvPr>
            <p:ph type="title"/>
          </p:nvPr>
        </p:nvSpPr>
        <p:spPr/>
        <p:txBody>
          <a:bodyPr/>
          <a:lstStyle/>
          <a:p>
            <a:r>
              <a:rPr lang="en-US" dirty="0"/>
              <a:t>Signs and Symptoms</a:t>
            </a:r>
          </a:p>
        </p:txBody>
      </p:sp>
      <p:sp>
        <p:nvSpPr>
          <p:cNvPr id="3" name="Text Placeholder 2">
            <a:extLst>
              <a:ext uri="{FF2B5EF4-FFF2-40B4-BE49-F238E27FC236}">
                <a16:creationId xmlns:a16="http://schemas.microsoft.com/office/drawing/2014/main" id="{D11E2390-A679-4AE1-96F0-4989A656BC65}"/>
              </a:ext>
            </a:extLst>
          </p:cNvPr>
          <p:cNvSpPr>
            <a:spLocks noGrp="1"/>
          </p:cNvSpPr>
          <p:nvPr>
            <p:ph type="body" sz="quarter" idx="13"/>
          </p:nvPr>
        </p:nvSpPr>
        <p:spPr/>
        <p:txBody>
          <a:bodyPr/>
          <a:lstStyle/>
          <a:p>
            <a:pPr>
              <a:lnSpc>
                <a:spcPct val="110000"/>
              </a:lnSpc>
            </a:pPr>
            <a:r>
              <a:rPr lang="en-US" sz="1050" dirty="0"/>
              <a:t>Many signs and symptoms of AML occur because there is an overproduction of myeloid blasts and a shortage of healthy blood cells. The resulting low blood counts can lead to signs and symptoms that make patients feel unwell. Since AML progresses quickly, patients often feel ill for a relatively short time before receiving a diagnosis. The signs and symptoms of AML can be non-specific and associated with other diseases, so patients rarely suspect something as severe as cancer. These include:</a:t>
            </a:r>
          </a:p>
          <a:p>
            <a:endParaRPr lang="en-US" dirty="0"/>
          </a:p>
          <a:p>
            <a:endParaRPr lang="en-US" dirty="0"/>
          </a:p>
          <a:p>
            <a:endParaRPr lang="en-US" dirty="0"/>
          </a:p>
          <a:p>
            <a:endParaRPr lang="en-US" dirty="0"/>
          </a:p>
          <a:p>
            <a:r>
              <a:rPr lang="en-US" sz="1050" spc="-10" dirty="0"/>
              <a:t>The underproduction of healthy blood cells can also cause patients to experience specific symptoms related to low blood counts. </a:t>
            </a:r>
          </a:p>
          <a:p>
            <a:r>
              <a:rPr lang="en-US" sz="1050" i="1" dirty="0"/>
              <a:t>Tap each blood cell type to learn the symptoms of low cell counts.</a:t>
            </a:r>
          </a:p>
          <a:p>
            <a:endParaRPr lang="en-US" dirty="0"/>
          </a:p>
          <a:p>
            <a:endParaRPr lang="en-US" dirty="0"/>
          </a:p>
        </p:txBody>
      </p:sp>
      <p:sp>
        <p:nvSpPr>
          <p:cNvPr id="27" name="Rectangle: Top Corners Rounded 34">
            <a:extLst>
              <a:ext uri="{FF2B5EF4-FFF2-40B4-BE49-F238E27FC236}">
                <a16:creationId xmlns:a16="http://schemas.microsoft.com/office/drawing/2014/main" id="{37B9808F-174D-4025-BE86-5C4255B108F5}"/>
              </a:ext>
            </a:extLst>
          </p:cNvPr>
          <p:cNvSpPr/>
          <p:nvPr/>
        </p:nvSpPr>
        <p:spPr>
          <a:xfrm>
            <a:off x="3024559" y="3968380"/>
            <a:ext cx="5538416" cy="1920240"/>
          </a:xfrm>
          <a:prstGeom prst="roundRect">
            <a:avLst>
              <a:gd name="adj" fmla="val 3320"/>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182880" numCol="1" spcCol="548640" rtlCol="0" anchor="t" anchorCtr="0"/>
          <a:lstStyle/>
          <a:p>
            <a:pPr marL="171450" indent="-171450">
              <a:spcAft>
                <a:spcPts val="300"/>
              </a:spcAft>
              <a:buClr>
                <a:schemeClr val="accent1"/>
              </a:buClr>
              <a:buFont typeface="Arial" panose="020B0604020202020204" pitchFamily="34" charset="0"/>
              <a:buChar char="•"/>
            </a:pPr>
            <a:r>
              <a:rPr lang="en-US" sz="1100" dirty="0">
                <a:solidFill>
                  <a:schemeClr val="tx1"/>
                </a:solidFill>
              </a:rPr>
              <a:t>Bruises </a:t>
            </a:r>
          </a:p>
          <a:p>
            <a:pPr marL="171450" indent="-171450">
              <a:spcAft>
                <a:spcPts val="300"/>
              </a:spcAft>
              <a:buClr>
                <a:schemeClr val="accent1"/>
              </a:buClr>
              <a:buFont typeface="Arial" panose="020B0604020202020204" pitchFamily="34" charset="0"/>
              <a:buChar char="•"/>
            </a:pPr>
            <a:r>
              <a:rPr lang="en-US" sz="1100" b="1" dirty="0">
                <a:solidFill>
                  <a:schemeClr val="tx1"/>
                </a:solidFill>
              </a:rPr>
              <a:t>Petechiae</a:t>
            </a:r>
          </a:p>
          <a:p>
            <a:pPr marL="171450" indent="-171450">
              <a:spcAft>
                <a:spcPts val="300"/>
              </a:spcAft>
              <a:buClr>
                <a:schemeClr val="accent1"/>
              </a:buClr>
              <a:buFont typeface="Arial" panose="020B0604020202020204" pitchFamily="34" charset="0"/>
              <a:buChar char="•"/>
            </a:pPr>
            <a:r>
              <a:rPr lang="en-US" sz="1100" dirty="0">
                <a:solidFill>
                  <a:schemeClr val="tx1"/>
                </a:solidFill>
              </a:rPr>
              <a:t>Excess bleeding</a:t>
            </a:r>
          </a:p>
          <a:p>
            <a:pPr marL="171450" indent="-171450">
              <a:spcAft>
                <a:spcPts val="300"/>
              </a:spcAft>
              <a:buClr>
                <a:schemeClr val="accent1"/>
              </a:buClr>
              <a:buFont typeface="Arial" panose="020B0604020202020204" pitchFamily="34" charset="0"/>
              <a:buChar char="•"/>
            </a:pPr>
            <a:r>
              <a:rPr lang="en-US" sz="1100" dirty="0">
                <a:solidFill>
                  <a:schemeClr val="tx1"/>
                </a:solidFill>
              </a:rPr>
              <a:t>Frequent or severe nosebleeds</a:t>
            </a:r>
          </a:p>
          <a:p>
            <a:pPr marL="171450" indent="-171450">
              <a:spcAft>
                <a:spcPts val="300"/>
              </a:spcAft>
              <a:buClr>
                <a:schemeClr val="accent1"/>
              </a:buClr>
              <a:buFont typeface="Arial" panose="020B0604020202020204" pitchFamily="34" charset="0"/>
              <a:buChar char="•"/>
            </a:pPr>
            <a:r>
              <a:rPr lang="en-US" sz="1100" dirty="0">
                <a:solidFill>
                  <a:schemeClr val="tx1"/>
                </a:solidFill>
              </a:rPr>
              <a:t>Bleeding gums</a:t>
            </a:r>
          </a:p>
          <a:p>
            <a:pPr marL="171450" indent="-171450">
              <a:spcAft>
                <a:spcPts val="300"/>
              </a:spcAft>
              <a:buClr>
                <a:schemeClr val="accent1"/>
              </a:buClr>
              <a:buFont typeface="Arial" panose="020B0604020202020204" pitchFamily="34" charset="0"/>
              <a:buChar char="•"/>
            </a:pPr>
            <a:r>
              <a:rPr lang="en-US" sz="1100" dirty="0">
                <a:solidFill>
                  <a:schemeClr val="tx1"/>
                </a:solidFill>
              </a:rPr>
              <a:t>Heavy menstrual bleeding in women</a:t>
            </a:r>
          </a:p>
        </p:txBody>
      </p:sp>
      <p:sp>
        <p:nvSpPr>
          <p:cNvPr id="28" name="Rectangle: Top Corners Rounded 27">
            <a:extLst>
              <a:ext uri="{FF2B5EF4-FFF2-40B4-BE49-F238E27FC236}">
                <a16:creationId xmlns:a16="http://schemas.microsoft.com/office/drawing/2014/main" id="{5AC1D01D-7A3E-4759-8FD3-91FDC816377F}"/>
              </a:ext>
            </a:extLst>
          </p:cNvPr>
          <p:cNvSpPr/>
          <p:nvPr/>
        </p:nvSpPr>
        <p:spPr>
          <a:xfrm>
            <a:off x="1312109" y="3968380"/>
            <a:ext cx="1469294" cy="522279"/>
          </a:xfrm>
          <a:prstGeom prst="round2SameRect">
            <a:avLst>
              <a:gd name="adj1" fmla="val 9626"/>
              <a:gd name="adj2" fmla="val 11553"/>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Anemia</a:t>
            </a:r>
          </a:p>
          <a:p>
            <a:pPr algn="ctr"/>
            <a:r>
              <a:rPr lang="en-US" sz="1000" i="1" dirty="0">
                <a:solidFill>
                  <a:schemeClr val="tx2"/>
                </a:solidFill>
                <a:latin typeface="Open Sans" panose="020B0606030504020204" pitchFamily="34" charset="0"/>
                <a:ea typeface="Open Sans" panose="020B0606030504020204" pitchFamily="34" charset="0"/>
                <a:cs typeface="Open Sans" panose="020B0606030504020204" pitchFamily="34" charset="0"/>
              </a:rPr>
              <a:t>low RBCs</a:t>
            </a:r>
          </a:p>
        </p:txBody>
      </p:sp>
      <p:sp>
        <p:nvSpPr>
          <p:cNvPr id="29" name="Rectangle: Top Corners Rounded 28">
            <a:extLst>
              <a:ext uri="{FF2B5EF4-FFF2-40B4-BE49-F238E27FC236}">
                <a16:creationId xmlns:a16="http://schemas.microsoft.com/office/drawing/2014/main" id="{9C895413-526A-4528-B42F-C30B87ECAF73}"/>
              </a:ext>
            </a:extLst>
          </p:cNvPr>
          <p:cNvSpPr/>
          <p:nvPr/>
        </p:nvSpPr>
        <p:spPr>
          <a:xfrm>
            <a:off x="1312109" y="4667360"/>
            <a:ext cx="1469294" cy="522280"/>
          </a:xfrm>
          <a:prstGeom prst="round2SameRect">
            <a:avLst>
              <a:gd name="adj1" fmla="val 10812"/>
              <a:gd name="adj2" fmla="val 10558"/>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b="1" dirty="0">
                <a:latin typeface="Open Sans" panose="020B0606030504020204" pitchFamily="34" charset="0"/>
              </a:rPr>
              <a:t>Thrombocytopenia</a:t>
            </a:r>
          </a:p>
          <a:p>
            <a:pPr algn="ctr"/>
            <a:r>
              <a:rPr lang="en-US" sz="1000" i="1" dirty="0">
                <a:latin typeface="Open Sans" panose="020B0606030504020204" pitchFamily="34" charset="0"/>
              </a:rPr>
              <a:t>low platelets</a:t>
            </a:r>
          </a:p>
        </p:txBody>
      </p:sp>
      <p:sp>
        <p:nvSpPr>
          <p:cNvPr id="30" name="Rectangle: Top Corners Rounded 29">
            <a:extLst>
              <a:ext uri="{FF2B5EF4-FFF2-40B4-BE49-F238E27FC236}">
                <a16:creationId xmlns:a16="http://schemas.microsoft.com/office/drawing/2014/main" id="{A987AC86-DC91-4CC8-9EA0-9302CE897B18}"/>
              </a:ext>
            </a:extLst>
          </p:cNvPr>
          <p:cNvSpPr/>
          <p:nvPr/>
        </p:nvSpPr>
        <p:spPr>
          <a:xfrm>
            <a:off x="1312109" y="5366340"/>
            <a:ext cx="1469294" cy="522280"/>
          </a:xfrm>
          <a:prstGeom prst="round2SameRect">
            <a:avLst>
              <a:gd name="adj1" fmla="val 8694"/>
              <a:gd name="adj2" fmla="val 7105"/>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Neutropenia</a:t>
            </a:r>
          </a:p>
          <a:p>
            <a:pPr algn="ctr"/>
            <a:r>
              <a:rPr lang="en-US" sz="1000" i="1" dirty="0">
                <a:solidFill>
                  <a:schemeClr val="tx2"/>
                </a:solidFill>
                <a:latin typeface="Open Sans" panose="020B0606030504020204" pitchFamily="34" charset="0"/>
                <a:ea typeface="Open Sans" panose="020B0606030504020204" pitchFamily="34" charset="0"/>
                <a:cs typeface="Open Sans" panose="020B0606030504020204" pitchFamily="34" charset="0"/>
              </a:rPr>
              <a:t>low neutrophils</a:t>
            </a:r>
          </a:p>
        </p:txBody>
      </p:sp>
      <p:pic>
        <p:nvPicPr>
          <p:cNvPr id="35" name="Picture 34">
            <a:extLst>
              <a:ext uri="{FF2B5EF4-FFF2-40B4-BE49-F238E27FC236}">
                <a16:creationId xmlns:a16="http://schemas.microsoft.com/office/drawing/2014/main" id="{63768777-91D5-4431-9947-2511AE0383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670" t="8881" r="15105" b="52808"/>
          <a:stretch/>
        </p:blipFill>
        <p:spPr>
          <a:xfrm>
            <a:off x="732101" y="4718542"/>
            <a:ext cx="368214" cy="427662"/>
          </a:xfrm>
          <a:prstGeom prst="rect">
            <a:avLst/>
          </a:prstGeom>
        </p:spPr>
      </p:pic>
      <p:pic>
        <p:nvPicPr>
          <p:cNvPr id="37" name="Picture 36">
            <a:extLst>
              <a:ext uri="{FF2B5EF4-FFF2-40B4-BE49-F238E27FC236}">
                <a16:creationId xmlns:a16="http://schemas.microsoft.com/office/drawing/2014/main" id="{38AC9861-3515-4E38-9154-D6C211613427}"/>
              </a:ext>
            </a:extLst>
          </p:cNvPr>
          <p:cNvPicPr>
            <a:picLocks noChangeAspect="1"/>
          </p:cNvPicPr>
          <p:nvPr/>
        </p:nvPicPr>
        <p:blipFill>
          <a:blip r:embed="rId4"/>
          <a:stretch>
            <a:fillRect/>
          </a:stretch>
        </p:blipFill>
        <p:spPr>
          <a:xfrm>
            <a:off x="701450" y="5412028"/>
            <a:ext cx="429516" cy="429516"/>
          </a:xfrm>
          <a:prstGeom prst="rect">
            <a:avLst/>
          </a:prstGeom>
        </p:spPr>
      </p:pic>
      <p:pic>
        <p:nvPicPr>
          <p:cNvPr id="39" name="Picture 38" descr="A picture containing doughnut, sitting, table, red&#10;&#10;Description automatically generated">
            <a:extLst>
              <a:ext uri="{FF2B5EF4-FFF2-40B4-BE49-F238E27FC236}">
                <a16:creationId xmlns:a16="http://schemas.microsoft.com/office/drawing/2014/main" id="{296655B5-8DF1-4ECA-A151-DAFA9D70F0EB}"/>
              </a:ext>
            </a:extLst>
          </p:cNvPr>
          <p:cNvPicPr>
            <a:picLocks noChangeAspect="1"/>
          </p:cNvPicPr>
          <p:nvPr/>
        </p:nvPicPr>
        <p:blipFill>
          <a:blip r:embed="rId5"/>
          <a:stretch>
            <a:fillRect/>
          </a:stretch>
        </p:blipFill>
        <p:spPr>
          <a:xfrm>
            <a:off x="713186" y="4032605"/>
            <a:ext cx="406044" cy="395216"/>
          </a:xfrm>
          <a:prstGeom prst="rect">
            <a:avLst/>
          </a:prstGeom>
        </p:spPr>
      </p:pic>
      <p:sp>
        <p:nvSpPr>
          <p:cNvPr id="31" name="Rectangle: Rounded Corners 30">
            <a:extLst>
              <a:ext uri="{FF2B5EF4-FFF2-40B4-BE49-F238E27FC236}">
                <a16:creationId xmlns:a16="http://schemas.microsoft.com/office/drawing/2014/main" id="{DC3B10FC-08A7-4A65-A74C-401DA02352B5}"/>
              </a:ext>
            </a:extLst>
          </p:cNvPr>
          <p:cNvSpPr>
            <a:spLocks noChangeAspect="1"/>
          </p:cNvSpPr>
          <p:nvPr/>
        </p:nvSpPr>
        <p:spPr>
          <a:xfrm>
            <a:off x="809877" y="2320367"/>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43D57AF1-B2C3-4A48-9520-C3B7CC8158E8}"/>
              </a:ext>
            </a:extLst>
          </p:cNvPr>
          <p:cNvSpPr>
            <a:spLocks noChangeAspect="1"/>
          </p:cNvSpPr>
          <p:nvPr/>
        </p:nvSpPr>
        <p:spPr>
          <a:xfrm>
            <a:off x="2515208" y="2320366"/>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CC55583C-6063-4761-B36A-73CF0FA51CDF}"/>
              </a:ext>
            </a:extLst>
          </p:cNvPr>
          <p:cNvSpPr>
            <a:spLocks noChangeAspect="1"/>
          </p:cNvSpPr>
          <p:nvPr/>
        </p:nvSpPr>
        <p:spPr>
          <a:xfrm>
            <a:off x="4220539" y="2327057"/>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53" name="Rectangle: Rounded Corners 52">
            <a:extLst>
              <a:ext uri="{FF2B5EF4-FFF2-40B4-BE49-F238E27FC236}">
                <a16:creationId xmlns:a16="http://schemas.microsoft.com/office/drawing/2014/main" id="{3C5823C5-DD83-42BA-A173-75E0DD04F4FB}"/>
              </a:ext>
            </a:extLst>
          </p:cNvPr>
          <p:cNvSpPr>
            <a:spLocks noChangeAspect="1"/>
          </p:cNvSpPr>
          <p:nvPr/>
        </p:nvSpPr>
        <p:spPr>
          <a:xfrm>
            <a:off x="5925932" y="2320366"/>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20275161-1CA8-4E2E-B97E-A7594A6C171F}"/>
              </a:ext>
            </a:extLst>
          </p:cNvPr>
          <p:cNvSpPr txBox="1"/>
          <p:nvPr/>
        </p:nvSpPr>
        <p:spPr>
          <a:xfrm>
            <a:off x="839700" y="3044684"/>
            <a:ext cx="619080" cy="246221"/>
          </a:xfrm>
          <a:prstGeom prst="rect">
            <a:avLst/>
          </a:prstGeom>
          <a:noFill/>
        </p:spPr>
        <p:txBody>
          <a:bodyPr wrap="none" rtlCol="0">
            <a:spAutoFit/>
          </a:bodyPr>
          <a:lstStyle/>
          <a:p>
            <a:r>
              <a:rPr lang="en-US" sz="1000" dirty="0">
                <a:latin typeface="+mj-lt"/>
              </a:rPr>
              <a:t>Fatigue</a:t>
            </a:r>
          </a:p>
        </p:txBody>
      </p:sp>
      <p:sp>
        <p:nvSpPr>
          <p:cNvPr id="55" name="TextBox 54">
            <a:extLst>
              <a:ext uri="{FF2B5EF4-FFF2-40B4-BE49-F238E27FC236}">
                <a16:creationId xmlns:a16="http://schemas.microsoft.com/office/drawing/2014/main" id="{124286D8-2C51-4AB5-A12E-A1D63330F8E7}"/>
              </a:ext>
            </a:extLst>
          </p:cNvPr>
          <p:cNvSpPr txBox="1"/>
          <p:nvPr/>
        </p:nvSpPr>
        <p:spPr>
          <a:xfrm>
            <a:off x="2602096" y="3039375"/>
            <a:ext cx="511679" cy="246221"/>
          </a:xfrm>
          <a:prstGeom prst="rect">
            <a:avLst/>
          </a:prstGeom>
          <a:noFill/>
        </p:spPr>
        <p:txBody>
          <a:bodyPr wrap="none" rtlCol="0">
            <a:spAutoFit/>
          </a:bodyPr>
          <a:lstStyle/>
          <a:p>
            <a:r>
              <a:rPr lang="en-US" sz="1000" dirty="0">
                <a:latin typeface="+mj-lt"/>
              </a:rPr>
              <a:t>Fever</a:t>
            </a:r>
          </a:p>
        </p:txBody>
      </p:sp>
      <p:sp>
        <p:nvSpPr>
          <p:cNvPr id="56" name="TextBox 55">
            <a:extLst>
              <a:ext uri="{FF2B5EF4-FFF2-40B4-BE49-F238E27FC236}">
                <a16:creationId xmlns:a16="http://schemas.microsoft.com/office/drawing/2014/main" id="{4A01EF23-FE54-4A11-8798-EC6FA904B7FA}"/>
              </a:ext>
            </a:extLst>
          </p:cNvPr>
          <p:cNvSpPr txBox="1"/>
          <p:nvPr/>
        </p:nvSpPr>
        <p:spPr>
          <a:xfrm>
            <a:off x="4088617" y="3039375"/>
            <a:ext cx="949299" cy="246221"/>
          </a:xfrm>
          <a:prstGeom prst="rect">
            <a:avLst/>
          </a:prstGeom>
          <a:noFill/>
        </p:spPr>
        <p:txBody>
          <a:bodyPr wrap="none" rtlCol="0">
            <a:spAutoFit/>
          </a:bodyPr>
          <a:lstStyle/>
          <a:p>
            <a:r>
              <a:rPr lang="en-US" sz="1000" dirty="0">
                <a:latin typeface="+mj-lt"/>
              </a:rPr>
              <a:t>Night sweats</a:t>
            </a:r>
          </a:p>
        </p:txBody>
      </p:sp>
      <p:sp>
        <p:nvSpPr>
          <p:cNvPr id="57" name="TextBox 56">
            <a:extLst>
              <a:ext uri="{FF2B5EF4-FFF2-40B4-BE49-F238E27FC236}">
                <a16:creationId xmlns:a16="http://schemas.microsoft.com/office/drawing/2014/main" id="{92B0148E-0C9D-42F2-8EA1-225288A1669B}"/>
              </a:ext>
            </a:extLst>
          </p:cNvPr>
          <p:cNvSpPr txBox="1"/>
          <p:nvPr/>
        </p:nvSpPr>
        <p:spPr>
          <a:xfrm>
            <a:off x="5840189" y="3021885"/>
            <a:ext cx="865943" cy="246221"/>
          </a:xfrm>
          <a:prstGeom prst="rect">
            <a:avLst/>
          </a:prstGeom>
          <a:noFill/>
        </p:spPr>
        <p:txBody>
          <a:bodyPr wrap="none" rtlCol="0">
            <a:spAutoFit/>
          </a:bodyPr>
          <a:lstStyle/>
          <a:p>
            <a:r>
              <a:rPr lang="en-US" sz="1000" dirty="0">
                <a:latin typeface="+mj-lt"/>
              </a:rPr>
              <a:t>Weight loss</a:t>
            </a:r>
          </a:p>
        </p:txBody>
      </p:sp>
      <p:grpSp>
        <p:nvGrpSpPr>
          <p:cNvPr id="58" name="Group 57">
            <a:extLst>
              <a:ext uri="{FF2B5EF4-FFF2-40B4-BE49-F238E27FC236}">
                <a16:creationId xmlns:a16="http://schemas.microsoft.com/office/drawing/2014/main" id="{0BA7BB94-BEC0-41A8-9EF7-0A44D32F7918}"/>
              </a:ext>
            </a:extLst>
          </p:cNvPr>
          <p:cNvGrpSpPr/>
          <p:nvPr/>
        </p:nvGrpSpPr>
        <p:grpSpPr>
          <a:xfrm>
            <a:off x="955896" y="2452760"/>
            <a:ext cx="386689" cy="428916"/>
            <a:chOff x="888340" y="2395645"/>
            <a:chExt cx="386689" cy="428916"/>
          </a:xfrm>
          <a:solidFill>
            <a:schemeClr val="accent2"/>
          </a:solidFill>
        </p:grpSpPr>
        <p:sp>
          <p:nvSpPr>
            <p:cNvPr id="59" name="Freeform: Shape 58">
              <a:extLst>
                <a:ext uri="{FF2B5EF4-FFF2-40B4-BE49-F238E27FC236}">
                  <a16:creationId xmlns:a16="http://schemas.microsoft.com/office/drawing/2014/main" id="{316186DA-5C3B-4469-AE1B-F38A69BB80AB}"/>
                </a:ext>
              </a:extLst>
            </p:cNvPr>
            <p:cNvSpPr/>
            <p:nvPr/>
          </p:nvSpPr>
          <p:spPr>
            <a:xfrm>
              <a:off x="981453" y="2395645"/>
              <a:ext cx="201078" cy="201078"/>
            </a:xfrm>
            <a:custGeom>
              <a:avLst/>
              <a:gdLst>
                <a:gd name="connsiteX0" fmla="*/ 127254 w 123825"/>
                <a:gd name="connsiteY0" fmla="*/ 64579 h 123825"/>
                <a:gd name="connsiteX1" fmla="*/ 65532 w 123825"/>
                <a:gd name="connsiteY1" fmla="*/ 129064 h 123825"/>
                <a:gd name="connsiteX2" fmla="*/ 63627 w 123825"/>
                <a:gd name="connsiteY2" fmla="*/ 129159 h 123825"/>
                <a:gd name="connsiteX3" fmla="*/ 61722 w 123825"/>
                <a:gd name="connsiteY3" fmla="*/ 129064 h 123825"/>
                <a:gd name="connsiteX4" fmla="*/ 0 w 123825"/>
                <a:gd name="connsiteY4" fmla="*/ 64579 h 123825"/>
                <a:gd name="connsiteX5" fmla="*/ 61722 w 123825"/>
                <a:gd name="connsiteY5" fmla="*/ 95 h 123825"/>
                <a:gd name="connsiteX6" fmla="*/ 63627 w 123825"/>
                <a:gd name="connsiteY6" fmla="*/ 0 h 123825"/>
                <a:gd name="connsiteX7" fmla="*/ 65532 w 123825"/>
                <a:gd name="connsiteY7" fmla="*/ 95 h 123825"/>
                <a:gd name="connsiteX8" fmla="*/ 127254 w 123825"/>
                <a:gd name="connsiteY8" fmla="*/ 645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127254" y="64579"/>
                  </a:moveTo>
                  <a:cubicBezTo>
                    <a:pt x="127254" y="98965"/>
                    <a:pt x="100013" y="127064"/>
                    <a:pt x="65532" y="129064"/>
                  </a:cubicBezTo>
                  <a:cubicBezTo>
                    <a:pt x="64865" y="129159"/>
                    <a:pt x="64294" y="129159"/>
                    <a:pt x="63627" y="129159"/>
                  </a:cubicBezTo>
                  <a:cubicBezTo>
                    <a:pt x="62960" y="129159"/>
                    <a:pt x="62294" y="129159"/>
                    <a:pt x="61722" y="129064"/>
                  </a:cubicBezTo>
                  <a:cubicBezTo>
                    <a:pt x="27242" y="127064"/>
                    <a:pt x="0" y="98965"/>
                    <a:pt x="0" y="64579"/>
                  </a:cubicBezTo>
                  <a:cubicBezTo>
                    <a:pt x="0" y="30194"/>
                    <a:pt x="27242" y="2096"/>
                    <a:pt x="61722" y="95"/>
                  </a:cubicBezTo>
                  <a:cubicBezTo>
                    <a:pt x="62389" y="0"/>
                    <a:pt x="63056" y="0"/>
                    <a:pt x="63627" y="0"/>
                  </a:cubicBezTo>
                  <a:cubicBezTo>
                    <a:pt x="64294" y="0"/>
                    <a:pt x="64865" y="95"/>
                    <a:pt x="65532" y="95"/>
                  </a:cubicBezTo>
                  <a:cubicBezTo>
                    <a:pt x="100013" y="2191"/>
                    <a:pt x="127254" y="30194"/>
                    <a:pt x="127254" y="64579"/>
                  </a:cubicBezTo>
                  <a:close/>
                </a:path>
              </a:pathLst>
            </a:custGeom>
            <a:grpFill/>
            <a:ln w="1587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dirty="0"/>
            </a:p>
          </p:txBody>
        </p:sp>
        <p:sp>
          <p:nvSpPr>
            <p:cNvPr id="60" name="Freeform: Shape 59">
              <a:extLst>
                <a:ext uri="{FF2B5EF4-FFF2-40B4-BE49-F238E27FC236}">
                  <a16:creationId xmlns:a16="http://schemas.microsoft.com/office/drawing/2014/main" id="{FCEE1936-BA5C-4FAF-BD13-42B9A5B717D9}"/>
                </a:ext>
              </a:extLst>
            </p:cNvPr>
            <p:cNvSpPr/>
            <p:nvPr/>
          </p:nvSpPr>
          <p:spPr>
            <a:xfrm>
              <a:off x="888340" y="2561612"/>
              <a:ext cx="386689" cy="262949"/>
            </a:xfrm>
            <a:custGeom>
              <a:avLst/>
              <a:gdLst>
                <a:gd name="connsiteX0" fmla="*/ 241840 w 238125"/>
                <a:gd name="connsiteY0" fmla="*/ 70390 h 161925"/>
                <a:gd name="connsiteX1" fmla="*/ 241840 w 238125"/>
                <a:gd name="connsiteY1" fmla="*/ 164211 h 161925"/>
                <a:gd name="connsiteX2" fmla="*/ 197072 w 238125"/>
                <a:gd name="connsiteY2" fmla="*/ 164211 h 161925"/>
                <a:gd name="connsiteX3" fmla="*/ 194405 w 238125"/>
                <a:gd name="connsiteY3" fmla="*/ 78010 h 161925"/>
                <a:gd name="connsiteX4" fmla="*/ 180023 w 238125"/>
                <a:gd name="connsiteY4" fmla="*/ 78010 h 161925"/>
                <a:gd name="connsiteX5" fmla="*/ 180023 w 238125"/>
                <a:gd name="connsiteY5" fmla="*/ 164211 h 161925"/>
                <a:gd name="connsiteX6" fmla="*/ 61913 w 238125"/>
                <a:gd name="connsiteY6" fmla="*/ 164211 h 161925"/>
                <a:gd name="connsiteX7" fmla="*/ 61913 w 238125"/>
                <a:gd name="connsiteY7" fmla="*/ 78010 h 161925"/>
                <a:gd name="connsiteX8" fmla="*/ 47435 w 238125"/>
                <a:gd name="connsiteY8" fmla="*/ 78010 h 161925"/>
                <a:gd name="connsiteX9" fmla="*/ 44768 w 238125"/>
                <a:gd name="connsiteY9" fmla="*/ 164211 h 161925"/>
                <a:gd name="connsiteX10" fmla="*/ 0 w 238125"/>
                <a:gd name="connsiteY10" fmla="*/ 164211 h 161925"/>
                <a:gd name="connsiteX11" fmla="*/ 0 w 238125"/>
                <a:gd name="connsiteY11" fmla="*/ 70390 h 161925"/>
                <a:gd name="connsiteX12" fmla="*/ 47720 w 238125"/>
                <a:gd name="connsiteY12" fmla="*/ 0 h 161925"/>
                <a:gd name="connsiteX13" fmla="*/ 120968 w 238125"/>
                <a:gd name="connsiteY13" fmla="*/ 45434 h 161925"/>
                <a:gd name="connsiteX14" fmla="*/ 194119 w 238125"/>
                <a:gd name="connsiteY14" fmla="*/ 0 h 161925"/>
                <a:gd name="connsiteX15" fmla="*/ 241840 w 238125"/>
                <a:gd name="connsiteY15" fmla="*/ 7039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161925">
                  <a:moveTo>
                    <a:pt x="241840" y="70390"/>
                  </a:moveTo>
                  <a:lnTo>
                    <a:pt x="241840" y="164211"/>
                  </a:lnTo>
                  <a:lnTo>
                    <a:pt x="197072" y="164211"/>
                  </a:lnTo>
                  <a:lnTo>
                    <a:pt x="194405" y="78010"/>
                  </a:lnTo>
                  <a:lnTo>
                    <a:pt x="180023" y="78010"/>
                  </a:lnTo>
                  <a:lnTo>
                    <a:pt x="180023" y="164211"/>
                  </a:lnTo>
                  <a:lnTo>
                    <a:pt x="61913" y="164211"/>
                  </a:lnTo>
                  <a:lnTo>
                    <a:pt x="61913" y="78010"/>
                  </a:lnTo>
                  <a:lnTo>
                    <a:pt x="47435" y="78010"/>
                  </a:lnTo>
                  <a:lnTo>
                    <a:pt x="44768" y="164211"/>
                  </a:lnTo>
                  <a:lnTo>
                    <a:pt x="0" y="164211"/>
                  </a:lnTo>
                  <a:lnTo>
                    <a:pt x="0" y="70390"/>
                  </a:lnTo>
                  <a:cubicBezTo>
                    <a:pt x="0" y="40386"/>
                    <a:pt x="15526" y="14859"/>
                    <a:pt x="47720" y="0"/>
                  </a:cubicBezTo>
                  <a:cubicBezTo>
                    <a:pt x="61341" y="26480"/>
                    <a:pt x="88964" y="44672"/>
                    <a:pt x="120968" y="45434"/>
                  </a:cubicBezTo>
                  <a:cubicBezTo>
                    <a:pt x="152876" y="44672"/>
                    <a:pt x="180499" y="26384"/>
                    <a:pt x="194119" y="0"/>
                  </a:cubicBezTo>
                  <a:cubicBezTo>
                    <a:pt x="226314" y="14859"/>
                    <a:pt x="241840" y="40481"/>
                    <a:pt x="241840" y="70390"/>
                  </a:cubicBezTo>
                  <a:close/>
                </a:path>
              </a:pathLst>
            </a:custGeom>
            <a:grpFill/>
            <a:ln w="1587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dirty="0"/>
            </a:p>
          </p:txBody>
        </p:sp>
      </p:grpSp>
      <p:pic>
        <p:nvPicPr>
          <p:cNvPr id="61" name="Graphic 60" descr="Thermometer">
            <a:extLst>
              <a:ext uri="{FF2B5EF4-FFF2-40B4-BE49-F238E27FC236}">
                <a16:creationId xmlns:a16="http://schemas.microsoft.com/office/drawing/2014/main" id="{675834B1-42F1-4B16-970E-F0CEFC2E56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65364" y="2371971"/>
            <a:ext cx="585144" cy="585144"/>
          </a:xfrm>
          <a:prstGeom prst="rect">
            <a:avLst/>
          </a:prstGeom>
        </p:spPr>
      </p:pic>
      <p:pic>
        <p:nvPicPr>
          <p:cNvPr id="62" name="Graphic 61" descr="Sleep">
            <a:extLst>
              <a:ext uri="{FF2B5EF4-FFF2-40B4-BE49-F238E27FC236}">
                <a16:creationId xmlns:a16="http://schemas.microsoft.com/office/drawing/2014/main" id="{49F83E74-821C-4002-9ACF-8B1DA6FCE4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92670" y="2410368"/>
            <a:ext cx="541195" cy="541195"/>
          </a:xfrm>
          <a:prstGeom prst="rect">
            <a:avLst/>
          </a:prstGeom>
        </p:spPr>
      </p:pic>
      <p:pic>
        <p:nvPicPr>
          <p:cNvPr id="63" name="Graphic 62" descr="Scale">
            <a:extLst>
              <a:ext uri="{FF2B5EF4-FFF2-40B4-BE49-F238E27FC236}">
                <a16:creationId xmlns:a16="http://schemas.microsoft.com/office/drawing/2014/main" id="{F39AC0EB-B799-41D5-BF5E-00A7ACA593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21645" y="2416079"/>
            <a:ext cx="494031" cy="494031"/>
          </a:xfrm>
          <a:prstGeom prst="rect">
            <a:avLst/>
          </a:prstGeom>
        </p:spPr>
      </p:pic>
      <p:sp>
        <p:nvSpPr>
          <p:cNvPr id="64" name="Rectangle: Rounded Corners 63">
            <a:extLst>
              <a:ext uri="{FF2B5EF4-FFF2-40B4-BE49-F238E27FC236}">
                <a16:creationId xmlns:a16="http://schemas.microsoft.com/office/drawing/2014/main" id="{E7AFB868-3A47-4B84-B06E-9CF0284700D6}"/>
              </a:ext>
            </a:extLst>
          </p:cNvPr>
          <p:cNvSpPr>
            <a:spLocks noChangeAspect="1"/>
          </p:cNvSpPr>
          <p:nvPr/>
        </p:nvSpPr>
        <p:spPr>
          <a:xfrm>
            <a:off x="7747709" y="2320366"/>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6E0F9AF1-C260-41C5-8B2D-A14B8BB5DB4C}"/>
              </a:ext>
            </a:extLst>
          </p:cNvPr>
          <p:cNvSpPr txBox="1"/>
          <p:nvPr/>
        </p:nvSpPr>
        <p:spPr>
          <a:xfrm>
            <a:off x="7524416" y="3021885"/>
            <a:ext cx="1132041" cy="246221"/>
          </a:xfrm>
          <a:prstGeom prst="rect">
            <a:avLst/>
          </a:prstGeom>
          <a:noFill/>
        </p:spPr>
        <p:txBody>
          <a:bodyPr wrap="none" rtlCol="0">
            <a:spAutoFit/>
          </a:bodyPr>
          <a:lstStyle/>
          <a:p>
            <a:r>
              <a:rPr lang="en-US" sz="1000" dirty="0">
                <a:latin typeface="+mj-lt"/>
              </a:rPr>
              <a:t>Loss of appetite</a:t>
            </a:r>
          </a:p>
        </p:txBody>
      </p:sp>
      <p:pic>
        <p:nvPicPr>
          <p:cNvPr id="66" name="Graphic 65">
            <a:extLst>
              <a:ext uri="{FF2B5EF4-FFF2-40B4-BE49-F238E27FC236}">
                <a16:creationId xmlns:a16="http://schemas.microsoft.com/office/drawing/2014/main" id="{1A0C1F63-9AA6-404B-AE7D-0E5D73B451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91184" y="2460329"/>
            <a:ext cx="433270" cy="413118"/>
          </a:xfrm>
          <a:prstGeom prst="rect">
            <a:avLst/>
          </a:prstGeom>
        </p:spPr>
      </p:pic>
    </p:spTree>
    <p:extLst>
      <p:ext uri="{BB962C8B-B14F-4D97-AF65-F5344CB8AC3E}">
        <p14:creationId xmlns:p14="http://schemas.microsoft.com/office/powerpoint/2010/main" val="55136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9977D0C-6481-4B61-AAA0-5254C819B1F8}"/>
              </a:ext>
            </a:extLst>
          </p:cNvPr>
          <p:cNvSpPr>
            <a:spLocks noGrp="1"/>
          </p:cNvSpPr>
          <p:nvPr>
            <p:ph type="title"/>
          </p:nvPr>
        </p:nvSpPr>
        <p:spPr/>
        <p:txBody>
          <a:bodyPr/>
          <a:lstStyle/>
          <a:p>
            <a:r>
              <a:rPr lang="en-US" dirty="0"/>
              <a:t>Meet Rodney </a:t>
            </a:r>
          </a:p>
        </p:txBody>
      </p:sp>
      <p:sp>
        <p:nvSpPr>
          <p:cNvPr id="23" name="Content Placeholder 22">
            <a:extLst>
              <a:ext uri="{FF2B5EF4-FFF2-40B4-BE49-F238E27FC236}">
                <a16:creationId xmlns:a16="http://schemas.microsoft.com/office/drawing/2014/main" id="{17F0595D-DFEE-46C1-BBA9-53C6FA4DA328}"/>
              </a:ext>
            </a:extLst>
          </p:cNvPr>
          <p:cNvSpPr>
            <a:spLocks noGrp="1"/>
          </p:cNvSpPr>
          <p:nvPr>
            <p:ph sz="quarter" idx="11"/>
          </p:nvPr>
        </p:nvSpPr>
        <p:spPr/>
        <p:txBody>
          <a:bodyPr/>
          <a:lstStyle/>
          <a:p>
            <a:pPr>
              <a:lnSpc>
                <a:spcPct val="120000"/>
              </a:lnSpc>
              <a:spcBef>
                <a:spcPts val="0"/>
              </a:spcBef>
            </a:pPr>
            <a:r>
              <a:rPr lang="en-US" sz="1100" b="0" dirty="0"/>
              <a:t>Hi, my name’s Rodney. I’m a 69-year-old retired lawyer, and I was diagnosed with AML a few weeks ago. Did you know that AML develops quickly, and patients can often be unaware that they have such a serious condition?</a:t>
            </a:r>
          </a:p>
          <a:p>
            <a:pPr>
              <a:lnSpc>
                <a:spcPct val="120000"/>
              </a:lnSpc>
              <a:spcBef>
                <a:spcPts val="0"/>
              </a:spcBef>
            </a:pPr>
            <a:r>
              <a:rPr lang="en-US" sz="1100" b="0" dirty="0"/>
              <a:t>I was blindsided with my diagnosis and overwhelmed with everything that has happened in the short amount of time since. My AML experience has been a challenge for me and my family, and I look forward to sharing my personal insights and experiences with this disease throughout the course of this module.</a:t>
            </a:r>
          </a:p>
        </p:txBody>
      </p:sp>
      <p:grpSp>
        <p:nvGrpSpPr>
          <p:cNvPr id="33" name="Group 32">
            <a:extLst>
              <a:ext uri="{FF2B5EF4-FFF2-40B4-BE49-F238E27FC236}">
                <a16:creationId xmlns:a16="http://schemas.microsoft.com/office/drawing/2014/main" id="{294294F8-C503-4B12-86B7-613086C0F6F6}"/>
              </a:ext>
            </a:extLst>
          </p:cNvPr>
          <p:cNvGrpSpPr/>
          <p:nvPr/>
        </p:nvGrpSpPr>
        <p:grpSpPr>
          <a:xfrm>
            <a:off x="7934952" y="778279"/>
            <a:ext cx="323223" cy="323223"/>
            <a:chOff x="7934952" y="778279"/>
            <a:chExt cx="323223" cy="323223"/>
          </a:xfrm>
        </p:grpSpPr>
        <p:sp>
          <p:nvSpPr>
            <p:cNvPr id="27" name="Oval 26">
              <a:extLst>
                <a:ext uri="{FF2B5EF4-FFF2-40B4-BE49-F238E27FC236}">
                  <a16:creationId xmlns:a16="http://schemas.microsoft.com/office/drawing/2014/main" id="{F240C068-DB89-4B6D-ADB7-190EF6983019}"/>
                </a:ext>
              </a:extLst>
            </p:cNvPr>
            <p:cNvSpPr/>
            <p:nvPr/>
          </p:nvSpPr>
          <p:spPr>
            <a:xfrm>
              <a:off x="7934952" y="778279"/>
              <a:ext cx="323223" cy="3232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2" name="Graphic 30">
              <a:extLst>
                <a:ext uri="{FF2B5EF4-FFF2-40B4-BE49-F238E27FC236}">
                  <a16:creationId xmlns:a16="http://schemas.microsoft.com/office/drawing/2014/main" id="{9D9DA07C-DF2B-4CD3-BE0F-767037649E0B}"/>
                </a:ext>
              </a:extLst>
            </p:cNvPr>
            <p:cNvSpPr/>
            <p:nvPr/>
          </p:nvSpPr>
          <p:spPr>
            <a:xfrm>
              <a:off x="8021239" y="817394"/>
              <a:ext cx="150648" cy="244993"/>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pic>
        <p:nvPicPr>
          <p:cNvPr id="8" name="Picture 7" descr="A person sitting on a bench&#10;&#10;Description automatically generated">
            <a:extLst>
              <a:ext uri="{FF2B5EF4-FFF2-40B4-BE49-F238E27FC236}">
                <a16:creationId xmlns:a16="http://schemas.microsoft.com/office/drawing/2014/main" id="{349529C3-5645-45A2-A9CA-758C8FDF2691}"/>
              </a:ext>
            </a:extLst>
          </p:cNvPr>
          <p:cNvPicPr>
            <a:picLocks noChangeAspect="1"/>
          </p:cNvPicPr>
          <p:nvPr/>
        </p:nvPicPr>
        <p:blipFill rotWithShape="1">
          <a:blip r:embed="rId3">
            <a:extLst>
              <a:ext uri="{28A0092B-C50C-407E-A947-70E740481C1C}">
                <a14:useLocalDpi xmlns:a14="http://schemas.microsoft.com/office/drawing/2010/main"/>
              </a:ext>
            </a:extLst>
          </a:blip>
          <a:srcRect l="47205" t="15135" r="18668" b="5483"/>
          <a:stretch/>
        </p:blipFill>
        <p:spPr>
          <a:xfrm>
            <a:off x="638175" y="1319214"/>
            <a:ext cx="3140074" cy="4868862"/>
          </a:xfrm>
          <a:prstGeom prst="rect">
            <a:avLst/>
          </a:prstGeom>
        </p:spPr>
      </p:pic>
    </p:spTree>
    <p:extLst>
      <p:ext uri="{BB962C8B-B14F-4D97-AF65-F5344CB8AC3E}">
        <p14:creationId xmlns:p14="http://schemas.microsoft.com/office/powerpoint/2010/main" val="4082365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1D5D-69E9-4029-8435-A8CC7CFDA131}"/>
              </a:ext>
            </a:extLst>
          </p:cNvPr>
          <p:cNvSpPr>
            <a:spLocks noGrp="1"/>
          </p:cNvSpPr>
          <p:nvPr>
            <p:ph type="title"/>
          </p:nvPr>
        </p:nvSpPr>
        <p:spPr/>
        <p:txBody>
          <a:bodyPr/>
          <a:lstStyle/>
          <a:p>
            <a:r>
              <a:rPr lang="en-US" dirty="0"/>
              <a:t>Signs and Symptoms</a:t>
            </a:r>
          </a:p>
        </p:txBody>
      </p:sp>
      <p:sp>
        <p:nvSpPr>
          <p:cNvPr id="3" name="Text Placeholder 2">
            <a:extLst>
              <a:ext uri="{FF2B5EF4-FFF2-40B4-BE49-F238E27FC236}">
                <a16:creationId xmlns:a16="http://schemas.microsoft.com/office/drawing/2014/main" id="{D11E2390-A679-4AE1-96F0-4989A656BC65}"/>
              </a:ext>
            </a:extLst>
          </p:cNvPr>
          <p:cNvSpPr>
            <a:spLocks noGrp="1"/>
          </p:cNvSpPr>
          <p:nvPr>
            <p:ph type="body" sz="quarter" idx="13"/>
          </p:nvPr>
        </p:nvSpPr>
        <p:spPr/>
        <p:txBody>
          <a:bodyPr/>
          <a:lstStyle/>
          <a:p>
            <a:pPr>
              <a:lnSpc>
                <a:spcPct val="110000"/>
              </a:lnSpc>
            </a:pPr>
            <a:r>
              <a:rPr lang="en-US" sz="1050" dirty="0"/>
              <a:t>Many signs and symptoms of AML occur because there is an overproduction of myeloid blasts and a shortage of healthy blood cells. The resulting low blood counts can lead to signs and symptoms that make patients feel unwell. Since AML progresses quickly, patients often feel ill for a relatively short time before receiving a diagnosis. The signs and symptoms of AML can be non-specific and associated with other diseases, so patients rarely suspect something as severe as cancer. These include:</a:t>
            </a:r>
          </a:p>
          <a:p>
            <a:endParaRPr lang="en-US" dirty="0"/>
          </a:p>
          <a:p>
            <a:endParaRPr lang="en-US" dirty="0"/>
          </a:p>
          <a:p>
            <a:endParaRPr lang="en-US" dirty="0"/>
          </a:p>
          <a:p>
            <a:endParaRPr lang="en-US" dirty="0"/>
          </a:p>
          <a:p>
            <a:r>
              <a:rPr lang="en-US" sz="1050" spc="-10" dirty="0"/>
              <a:t>The underproduction of healthy blood cells can also cause patients to experience specific symptoms related to low blood counts. </a:t>
            </a:r>
          </a:p>
          <a:p>
            <a:r>
              <a:rPr lang="en-US" sz="1050" i="1" dirty="0"/>
              <a:t>Tap each blood cell type to learn the symptoms of low cell counts.</a:t>
            </a:r>
          </a:p>
          <a:p>
            <a:endParaRPr lang="en-US" dirty="0"/>
          </a:p>
          <a:p>
            <a:endParaRPr lang="en-US" dirty="0"/>
          </a:p>
        </p:txBody>
      </p:sp>
      <p:sp>
        <p:nvSpPr>
          <p:cNvPr id="27" name="Rectangle: Top Corners Rounded 34">
            <a:extLst>
              <a:ext uri="{FF2B5EF4-FFF2-40B4-BE49-F238E27FC236}">
                <a16:creationId xmlns:a16="http://schemas.microsoft.com/office/drawing/2014/main" id="{37B9808F-174D-4025-BE86-5C4255B108F5}"/>
              </a:ext>
            </a:extLst>
          </p:cNvPr>
          <p:cNvSpPr/>
          <p:nvPr/>
        </p:nvSpPr>
        <p:spPr>
          <a:xfrm>
            <a:off x="3024559" y="3968380"/>
            <a:ext cx="5538416" cy="1920240"/>
          </a:xfrm>
          <a:prstGeom prst="roundRect">
            <a:avLst>
              <a:gd name="adj" fmla="val 3320"/>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182880" numCol="1" spcCol="548640" rtlCol="0" anchor="t" anchorCtr="0"/>
          <a:lstStyle/>
          <a:p>
            <a:pPr marL="171450" indent="-171450">
              <a:spcAft>
                <a:spcPts val="300"/>
              </a:spcAft>
              <a:buClr>
                <a:schemeClr val="accent1"/>
              </a:buClr>
              <a:buFont typeface="Arial" panose="020B0604020202020204" pitchFamily="34" charset="0"/>
              <a:buChar char="•"/>
            </a:pPr>
            <a:r>
              <a:rPr lang="en-US" sz="1100" dirty="0">
                <a:solidFill>
                  <a:schemeClr val="tx1"/>
                </a:solidFill>
              </a:rPr>
              <a:t>Infection</a:t>
            </a:r>
          </a:p>
          <a:p>
            <a:pPr marL="171450" indent="-171450">
              <a:spcAft>
                <a:spcPts val="300"/>
              </a:spcAft>
              <a:buClr>
                <a:schemeClr val="accent1"/>
              </a:buClr>
              <a:buFont typeface="Arial" panose="020B0604020202020204" pitchFamily="34" charset="0"/>
              <a:buChar char="•"/>
            </a:pPr>
            <a:r>
              <a:rPr lang="en-US" sz="1100" dirty="0">
                <a:solidFill>
                  <a:schemeClr val="tx1"/>
                </a:solidFill>
              </a:rPr>
              <a:t>Fever</a:t>
            </a:r>
          </a:p>
        </p:txBody>
      </p:sp>
      <p:sp>
        <p:nvSpPr>
          <p:cNvPr id="28" name="Rectangle: Top Corners Rounded 27">
            <a:extLst>
              <a:ext uri="{FF2B5EF4-FFF2-40B4-BE49-F238E27FC236}">
                <a16:creationId xmlns:a16="http://schemas.microsoft.com/office/drawing/2014/main" id="{5AC1D01D-7A3E-4759-8FD3-91FDC816377F}"/>
              </a:ext>
            </a:extLst>
          </p:cNvPr>
          <p:cNvSpPr/>
          <p:nvPr/>
        </p:nvSpPr>
        <p:spPr>
          <a:xfrm>
            <a:off x="1312109" y="3968380"/>
            <a:ext cx="1469294" cy="522279"/>
          </a:xfrm>
          <a:prstGeom prst="round2SameRect">
            <a:avLst>
              <a:gd name="adj1" fmla="val 9626"/>
              <a:gd name="adj2" fmla="val 11553"/>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Anemia</a:t>
            </a:r>
          </a:p>
          <a:p>
            <a:pPr algn="ctr"/>
            <a:r>
              <a:rPr lang="en-US" sz="1000" i="1" dirty="0">
                <a:solidFill>
                  <a:schemeClr val="tx2"/>
                </a:solidFill>
                <a:latin typeface="Open Sans" panose="020B0606030504020204" pitchFamily="34" charset="0"/>
                <a:ea typeface="Open Sans" panose="020B0606030504020204" pitchFamily="34" charset="0"/>
                <a:cs typeface="Open Sans" panose="020B0606030504020204" pitchFamily="34" charset="0"/>
              </a:rPr>
              <a:t>low RBCs</a:t>
            </a:r>
          </a:p>
        </p:txBody>
      </p:sp>
      <p:sp>
        <p:nvSpPr>
          <p:cNvPr id="29" name="Rectangle: Top Corners Rounded 28">
            <a:extLst>
              <a:ext uri="{FF2B5EF4-FFF2-40B4-BE49-F238E27FC236}">
                <a16:creationId xmlns:a16="http://schemas.microsoft.com/office/drawing/2014/main" id="{9C895413-526A-4528-B42F-C30B87ECAF73}"/>
              </a:ext>
            </a:extLst>
          </p:cNvPr>
          <p:cNvSpPr/>
          <p:nvPr/>
        </p:nvSpPr>
        <p:spPr>
          <a:xfrm>
            <a:off x="1312109" y="4667360"/>
            <a:ext cx="1469294" cy="522280"/>
          </a:xfrm>
          <a:prstGeom prst="round2SameRect">
            <a:avLst>
              <a:gd name="adj1" fmla="val 10812"/>
              <a:gd name="adj2" fmla="val 10558"/>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Thrombocytopenia</a:t>
            </a:r>
          </a:p>
          <a:p>
            <a:pPr algn="ctr"/>
            <a:r>
              <a:rPr lang="en-US" sz="1000" i="1" dirty="0">
                <a:solidFill>
                  <a:schemeClr val="tx2"/>
                </a:solidFill>
                <a:latin typeface="Open Sans" panose="020B0606030504020204" pitchFamily="34" charset="0"/>
                <a:ea typeface="Open Sans" panose="020B0606030504020204" pitchFamily="34" charset="0"/>
                <a:cs typeface="Open Sans" panose="020B0606030504020204" pitchFamily="34" charset="0"/>
              </a:rPr>
              <a:t>low platelets</a:t>
            </a:r>
          </a:p>
        </p:txBody>
      </p:sp>
      <p:sp>
        <p:nvSpPr>
          <p:cNvPr id="30" name="Rectangle: Top Corners Rounded 29">
            <a:extLst>
              <a:ext uri="{FF2B5EF4-FFF2-40B4-BE49-F238E27FC236}">
                <a16:creationId xmlns:a16="http://schemas.microsoft.com/office/drawing/2014/main" id="{A987AC86-DC91-4CC8-9EA0-9302CE897B18}"/>
              </a:ext>
            </a:extLst>
          </p:cNvPr>
          <p:cNvSpPr/>
          <p:nvPr/>
        </p:nvSpPr>
        <p:spPr>
          <a:xfrm>
            <a:off x="1312109" y="5366340"/>
            <a:ext cx="1469294" cy="522280"/>
          </a:xfrm>
          <a:prstGeom prst="round2SameRect">
            <a:avLst>
              <a:gd name="adj1" fmla="val 8694"/>
              <a:gd name="adj2" fmla="val 7105"/>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000" b="1" dirty="0">
                <a:latin typeface="Open Sans" panose="020B0606030504020204" pitchFamily="34" charset="0"/>
              </a:rPr>
              <a:t>Neutropenia</a:t>
            </a:r>
          </a:p>
          <a:p>
            <a:pPr algn="ctr"/>
            <a:r>
              <a:rPr lang="en-US" sz="1000" i="1" dirty="0">
                <a:latin typeface="Open Sans" panose="020B0606030504020204" pitchFamily="34" charset="0"/>
              </a:rPr>
              <a:t>low neutrophils</a:t>
            </a:r>
          </a:p>
        </p:txBody>
      </p:sp>
      <p:pic>
        <p:nvPicPr>
          <p:cNvPr id="35" name="Picture 34">
            <a:extLst>
              <a:ext uri="{FF2B5EF4-FFF2-40B4-BE49-F238E27FC236}">
                <a16:creationId xmlns:a16="http://schemas.microsoft.com/office/drawing/2014/main" id="{63768777-91D5-4431-9947-2511AE0383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670" t="8881" r="15105" b="52808"/>
          <a:stretch/>
        </p:blipFill>
        <p:spPr>
          <a:xfrm>
            <a:off x="732101" y="4718542"/>
            <a:ext cx="368214" cy="427662"/>
          </a:xfrm>
          <a:prstGeom prst="rect">
            <a:avLst/>
          </a:prstGeom>
        </p:spPr>
      </p:pic>
      <p:pic>
        <p:nvPicPr>
          <p:cNvPr id="37" name="Picture 36">
            <a:extLst>
              <a:ext uri="{FF2B5EF4-FFF2-40B4-BE49-F238E27FC236}">
                <a16:creationId xmlns:a16="http://schemas.microsoft.com/office/drawing/2014/main" id="{38AC9861-3515-4E38-9154-D6C211613427}"/>
              </a:ext>
            </a:extLst>
          </p:cNvPr>
          <p:cNvPicPr>
            <a:picLocks noChangeAspect="1"/>
          </p:cNvPicPr>
          <p:nvPr/>
        </p:nvPicPr>
        <p:blipFill>
          <a:blip r:embed="rId4"/>
          <a:stretch>
            <a:fillRect/>
          </a:stretch>
        </p:blipFill>
        <p:spPr>
          <a:xfrm>
            <a:off x="701450" y="5412028"/>
            <a:ext cx="429516" cy="429516"/>
          </a:xfrm>
          <a:prstGeom prst="rect">
            <a:avLst/>
          </a:prstGeom>
        </p:spPr>
      </p:pic>
      <p:pic>
        <p:nvPicPr>
          <p:cNvPr id="39" name="Picture 38" descr="A picture containing doughnut, sitting, table, red&#10;&#10;Description automatically generated">
            <a:extLst>
              <a:ext uri="{FF2B5EF4-FFF2-40B4-BE49-F238E27FC236}">
                <a16:creationId xmlns:a16="http://schemas.microsoft.com/office/drawing/2014/main" id="{296655B5-8DF1-4ECA-A151-DAFA9D70F0EB}"/>
              </a:ext>
            </a:extLst>
          </p:cNvPr>
          <p:cNvPicPr>
            <a:picLocks noChangeAspect="1"/>
          </p:cNvPicPr>
          <p:nvPr/>
        </p:nvPicPr>
        <p:blipFill>
          <a:blip r:embed="rId5"/>
          <a:stretch>
            <a:fillRect/>
          </a:stretch>
        </p:blipFill>
        <p:spPr>
          <a:xfrm>
            <a:off x="713186" y="4032605"/>
            <a:ext cx="406044" cy="395216"/>
          </a:xfrm>
          <a:prstGeom prst="rect">
            <a:avLst/>
          </a:prstGeom>
        </p:spPr>
      </p:pic>
      <p:sp>
        <p:nvSpPr>
          <p:cNvPr id="31" name="Rectangle: Rounded Corners 30">
            <a:extLst>
              <a:ext uri="{FF2B5EF4-FFF2-40B4-BE49-F238E27FC236}">
                <a16:creationId xmlns:a16="http://schemas.microsoft.com/office/drawing/2014/main" id="{6B32B3D1-AE0F-40BA-96F4-BF67B99D6201}"/>
              </a:ext>
            </a:extLst>
          </p:cNvPr>
          <p:cNvSpPr>
            <a:spLocks noChangeAspect="1"/>
          </p:cNvSpPr>
          <p:nvPr/>
        </p:nvSpPr>
        <p:spPr>
          <a:xfrm>
            <a:off x="809877" y="2320367"/>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B7EF927C-A76D-42BD-A2A5-FF7175A50C88}"/>
              </a:ext>
            </a:extLst>
          </p:cNvPr>
          <p:cNvSpPr>
            <a:spLocks noChangeAspect="1"/>
          </p:cNvSpPr>
          <p:nvPr/>
        </p:nvSpPr>
        <p:spPr>
          <a:xfrm>
            <a:off x="2515208" y="2320366"/>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A01EE532-A995-41D6-B26A-BA0C4C134BE9}"/>
              </a:ext>
            </a:extLst>
          </p:cNvPr>
          <p:cNvSpPr>
            <a:spLocks noChangeAspect="1"/>
          </p:cNvSpPr>
          <p:nvPr/>
        </p:nvSpPr>
        <p:spPr>
          <a:xfrm>
            <a:off x="4220539" y="2327057"/>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53" name="Rectangle: Rounded Corners 52">
            <a:extLst>
              <a:ext uri="{FF2B5EF4-FFF2-40B4-BE49-F238E27FC236}">
                <a16:creationId xmlns:a16="http://schemas.microsoft.com/office/drawing/2014/main" id="{B2EE6501-ACF7-43FC-A7C9-B9607401410C}"/>
              </a:ext>
            </a:extLst>
          </p:cNvPr>
          <p:cNvSpPr>
            <a:spLocks noChangeAspect="1"/>
          </p:cNvSpPr>
          <p:nvPr/>
        </p:nvSpPr>
        <p:spPr>
          <a:xfrm>
            <a:off x="5925932" y="2320366"/>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73F39BD-C46B-4AAD-8A34-2AAA22C4C99F}"/>
              </a:ext>
            </a:extLst>
          </p:cNvPr>
          <p:cNvSpPr txBox="1"/>
          <p:nvPr/>
        </p:nvSpPr>
        <p:spPr>
          <a:xfrm>
            <a:off x="839700" y="3044684"/>
            <a:ext cx="619080" cy="246221"/>
          </a:xfrm>
          <a:prstGeom prst="rect">
            <a:avLst/>
          </a:prstGeom>
          <a:noFill/>
        </p:spPr>
        <p:txBody>
          <a:bodyPr wrap="none" rtlCol="0">
            <a:spAutoFit/>
          </a:bodyPr>
          <a:lstStyle/>
          <a:p>
            <a:r>
              <a:rPr lang="en-US" sz="1000" dirty="0">
                <a:latin typeface="+mj-lt"/>
              </a:rPr>
              <a:t>Fatigue</a:t>
            </a:r>
          </a:p>
        </p:txBody>
      </p:sp>
      <p:sp>
        <p:nvSpPr>
          <p:cNvPr id="55" name="TextBox 54">
            <a:extLst>
              <a:ext uri="{FF2B5EF4-FFF2-40B4-BE49-F238E27FC236}">
                <a16:creationId xmlns:a16="http://schemas.microsoft.com/office/drawing/2014/main" id="{0F8A54E7-1B4E-4C5D-900D-2762E5F816AC}"/>
              </a:ext>
            </a:extLst>
          </p:cNvPr>
          <p:cNvSpPr txBox="1"/>
          <p:nvPr/>
        </p:nvSpPr>
        <p:spPr>
          <a:xfrm>
            <a:off x="2602096" y="3039375"/>
            <a:ext cx="511679" cy="246221"/>
          </a:xfrm>
          <a:prstGeom prst="rect">
            <a:avLst/>
          </a:prstGeom>
          <a:noFill/>
        </p:spPr>
        <p:txBody>
          <a:bodyPr wrap="none" rtlCol="0">
            <a:spAutoFit/>
          </a:bodyPr>
          <a:lstStyle/>
          <a:p>
            <a:r>
              <a:rPr lang="en-US" sz="1000" dirty="0">
                <a:latin typeface="+mj-lt"/>
              </a:rPr>
              <a:t>Fever</a:t>
            </a:r>
          </a:p>
        </p:txBody>
      </p:sp>
      <p:sp>
        <p:nvSpPr>
          <p:cNvPr id="56" name="TextBox 55">
            <a:extLst>
              <a:ext uri="{FF2B5EF4-FFF2-40B4-BE49-F238E27FC236}">
                <a16:creationId xmlns:a16="http://schemas.microsoft.com/office/drawing/2014/main" id="{1BE2AF07-59FB-4FAE-901F-7BF1FED5EA43}"/>
              </a:ext>
            </a:extLst>
          </p:cNvPr>
          <p:cNvSpPr txBox="1"/>
          <p:nvPr/>
        </p:nvSpPr>
        <p:spPr>
          <a:xfrm>
            <a:off x="4088617" y="3039375"/>
            <a:ext cx="949299" cy="246221"/>
          </a:xfrm>
          <a:prstGeom prst="rect">
            <a:avLst/>
          </a:prstGeom>
          <a:noFill/>
        </p:spPr>
        <p:txBody>
          <a:bodyPr wrap="none" rtlCol="0">
            <a:spAutoFit/>
          </a:bodyPr>
          <a:lstStyle/>
          <a:p>
            <a:r>
              <a:rPr lang="en-US" sz="1000" dirty="0">
                <a:latin typeface="+mj-lt"/>
              </a:rPr>
              <a:t>Night sweats</a:t>
            </a:r>
          </a:p>
        </p:txBody>
      </p:sp>
      <p:sp>
        <p:nvSpPr>
          <p:cNvPr id="57" name="TextBox 56">
            <a:extLst>
              <a:ext uri="{FF2B5EF4-FFF2-40B4-BE49-F238E27FC236}">
                <a16:creationId xmlns:a16="http://schemas.microsoft.com/office/drawing/2014/main" id="{DB3AB1E4-47DA-4140-B565-9736FE21F5B8}"/>
              </a:ext>
            </a:extLst>
          </p:cNvPr>
          <p:cNvSpPr txBox="1"/>
          <p:nvPr/>
        </p:nvSpPr>
        <p:spPr>
          <a:xfrm>
            <a:off x="5840189" y="3021885"/>
            <a:ext cx="865943" cy="246221"/>
          </a:xfrm>
          <a:prstGeom prst="rect">
            <a:avLst/>
          </a:prstGeom>
          <a:noFill/>
        </p:spPr>
        <p:txBody>
          <a:bodyPr wrap="none" rtlCol="0">
            <a:spAutoFit/>
          </a:bodyPr>
          <a:lstStyle/>
          <a:p>
            <a:r>
              <a:rPr lang="en-US" sz="1000" dirty="0">
                <a:latin typeface="+mj-lt"/>
              </a:rPr>
              <a:t>Weight loss</a:t>
            </a:r>
          </a:p>
        </p:txBody>
      </p:sp>
      <p:grpSp>
        <p:nvGrpSpPr>
          <p:cNvPr id="58" name="Group 57">
            <a:extLst>
              <a:ext uri="{FF2B5EF4-FFF2-40B4-BE49-F238E27FC236}">
                <a16:creationId xmlns:a16="http://schemas.microsoft.com/office/drawing/2014/main" id="{094B2ED8-2A9B-4798-B422-B2C320107A0A}"/>
              </a:ext>
            </a:extLst>
          </p:cNvPr>
          <p:cNvGrpSpPr/>
          <p:nvPr/>
        </p:nvGrpSpPr>
        <p:grpSpPr>
          <a:xfrm>
            <a:off x="955896" y="2452760"/>
            <a:ext cx="386689" cy="428916"/>
            <a:chOff x="888340" y="2395645"/>
            <a:chExt cx="386689" cy="428916"/>
          </a:xfrm>
          <a:solidFill>
            <a:schemeClr val="accent2"/>
          </a:solidFill>
        </p:grpSpPr>
        <p:sp>
          <p:nvSpPr>
            <p:cNvPr id="59" name="Freeform: Shape 58">
              <a:extLst>
                <a:ext uri="{FF2B5EF4-FFF2-40B4-BE49-F238E27FC236}">
                  <a16:creationId xmlns:a16="http://schemas.microsoft.com/office/drawing/2014/main" id="{6425927C-A1A6-4D09-AF96-2B141B60D5C7}"/>
                </a:ext>
              </a:extLst>
            </p:cNvPr>
            <p:cNvSpPr/>
            <p:nvPr/>
          </p:nvSpPr>
          <p:spPr>
            <a:xfrm>
              <a:off x="981453" y="2395645"/>
              <a:ext cx="201078" cy="201078"/>
            </a:xfrm>
            <a:custGeom>
              <a:avLst/>
              <a:gdLst>
                <a:gd name="connsiteX0" fmla="*/ 127254 w 123825"/>
                <a:gd name="connsiteY0" fmla="*/ 64579 h 123825"/>
                <a:gd name="connsiteX1" fmla="*/ 65532 w 123825"/>
                <a:gd name="connsiteY1" fmla="*/ 129064 h 123825"/>
                <a:gd name="connsiteX2" fmla="*/ 63627 w 123825"/>
                <a:gd name="connsiteY2" fmla="*/ 129159 h 123825"/>
                <a:gd name="connsiteX3" fmla="*/ 61722 w 123825"/>
                <a:gd name="connsiteY3" fmla="*/ 129064 h 123825"/>
                <a:gd name="connsiteX4" fmla="*/ 0 w 123825"/>
                <a:gd name="connsiteY4" fmla="*/ 64579 h 123825"/>
                <a:gd name="connsiteX5" fmla="*/ 61722 w 123825"/>
                <a:gd name="connsiteY5" fmla="*/ 95 h 123825"/>
                <a:gd name="connsiteX6" fmla="*/ 63627 w 123825"/>
                <a:gd name="connsiteY6" fmla="*/ 0 h 123825"/>
                <a:gd name="connsiteX7" fmla="*/ 65532 w 123825"/>
                <a:gd name="connsiteY7" fmla="*/ 95 h 123825"/>
                <a:gd name="connsiteX8" fmla="*/ 127254 w 123825"/>
                <a:gd name="connsiteY8" fmla="*/ 645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127254" y="64579"/>
                  </a:moveTo>
                  <a:cubicBezTo>
                    <a:pt x="127254" y="98965"/>
                    <a:pt x="100013" y="127064"/>
                    <a:pt x="65532" y="129064"/>
                  </a:cubicBezTo>
                  <a:cubicBezTo>
                    <a:pt x="64865" y="129159"/>
                    <a:pt x="64294" y="129159"/>
                    <a:pt x="63627" y="129159"/>
                  </a:cubicBezTo>
                  <a:cubicBezTo>
                    <a:pt x="62960" y="129159"/>
                    <a:pt x="62294" y="129159"/>
                    <a:pt x="61722" y="129064"/>
                  </a:cubicBezTo>
                  <a:cubicBezTo>
                    <a:pt x="27242" y="127064"/>
                    <a:pt x="0" y="98965"/>
                    <a:pt x="0" y="64579"/>
                  </a:cubicBezTo>
                  <a:cubicBezTo>
                    <a:pt x="0" y="30194"/>
                    <a:pt x="27242" y="2096"/>
                    <a:pt x="61722" y="95"/>
                  </a:cubicBezTo>
                  <a:cubicBezTo>
                    <a:pt x="62389" y="0"/>
                    <a:pt x="63056" y="0"/>
                    <a:pt x="63627" y="0"/>
                  </a:cubicBezTo>
                  <a:cubicBezTo>
                    <a:pt x="64294" y="0"/>
                    <a:pt x="64865" y="95"/>
                    <a:pt x="65532" y="95"/>
                  </a:cubicBezTo>
                  <a:cubicBezTo>
                    <a:pt x="100013" y="2191"/>
                    <a:pt x="127254" y="30194"/>
                    <a:pt x="127254" y="64579"/>
                  </a:cubicBezTo>
                  <a:close/>
                </a:path>
              </a:pathLst>
            </a:custGeom>
            <a:grpFill/>
            <a:ln w="1587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dirty="0"/>
            </a:p>
          </p:txBody>
        </p:sp>
        <p:sp>
          <p:nvSpPr>
            <p:cNvPr id="60" name="Freeform: Shape 59">
              <a:extLst>
                <a:ext uri="{FF2B5EF4-FFF2-40B4-BE49-F238E27FC236}">
                  <a16:creationId xmlns:a16="http://schemas.microsoft.com/office/drawing/2014/main" id="{134D2411-7BF7-45A7-B538-8C6324758990}"/>
                </a:ext>
              </a:extLst>
            </p:cNvPr>
            <p:cNvSpPr/>
            <p:nvPr/>
          </p:nvSpPr>
          <p:spPr>
            <a:xfrm>
              <a:off x="888340" y="2561612"/>
              <a:ext cx="386689" cy="262949"/>
            </a:xfrm>
            <a:custGeom>
              <a:avLst/>
              <a:gdLst>
                <a:gd name="connsiteX0" fmla="*/ 241840 w 238125"/>
                <a:gd name="connsiteY0" fmla="*/ 70390 h 161925"/>
                <a:gd name="connsiteX1" fmla="*/ 241840 w 238125"/>
                <a:gd name="connsiteY1" fmla="*/ 164211 h 161925"/>
                <a:gd name="connsiteX2" fmla="*/ 197072 w 238125"/>
                <a:gd name="connsiteY2" fmla="*/ 164211 h 161925"/>
                <a:gd name="connsiteX3" fmla="*/ 194405 w 238125"/>
                <a:gd name="connsiteY3" fmla="*/ 78010 h 161925"/>
                <a:gd name="connsiteX4" fmla="*/ 180023 w 238125"/>
                <a:gd name="connsiteY4" fmla="*/ 78010 h 161925"/>
                <a:gd name="connsiteX5" fmla="*/ 180023 w 238125"/>
                <a:gd name="connsiteY5" fmla="*/ 164211 h 161925"/>
                <a:gd name="connsiteX6" fmla="*/ 61913 w 238125"/>
                <a:gd name="connsiteY6" fmla="*/ 164211 h 161925"/>
                <a:gd name="connsiteX7" fmla="*/ 61913 w 238125"/>
                <a:gd name="connsiteY7" fmla="*/ 78010 h 161925"/>
                <a:gd name="connsiteX8" fmla="*/ 47435 w 238125"/>
                <a:gd name="connsiteY8" fmla="*/ 78010 h 161925"/>
                <a:gd name="connsiteX9" fmla="*/ 44768 w 238125"/>
                <a:gd name="connsiteY9" fmla="*/ 164211 h 161925"/>
                <a:gd name="connsiteX10" fmla="*/ 0 w 238125"/>
                <a:gd name="connsiteY10" fmla="*/ 164211 h 161925"/>
                <a:gd name="connsiteX11" fmla="*/ 0 w 238125"/>
                <a:gd name="connsiteY11" fmla="*/ 70390 h 161925"/>
                <a:gd name="connsiteX12" fmla="*/ 47720 w 238125"/>
                <a:gd name="connsiteY12" fmla="*/ 0 h 161925"/>
                <a:gd name="connsiteX13" fmla="*/ 120968 w 238125"/>
                <a:gd name="connsiteY13" fmla="*/ 45434 h 161925"/>
                <a:gd name="connsiteX14" fmla="*/ 194119 w 238125"/>
                <a:gd name="connsiteY14" fmla="*/ 0 h 161925"/>
                <a:gd name="connsiteX15" fmla="*/ 241840 w 238125"/>
                <a:gd name="connsiteY15" fmla="*/ 7039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161925">
                  <a:moveTo>
                    <a:pt x="241840" y="70390"/>
                  </a:moveTo>
                  <a:lnTo>
                    <a:pt x="241840" y="164211"/>
                  </a:lnTo>
                  <a:lnTo>
                    <a:pt x="197072" y="164211"/>
                  </a:lnTo>
                  <a:lnTo>
                    <a:pt x="194405" y="78010"/>
                  </a:lnTo>
                  <a:lnTo>
                    <a:pt x="180023" y="78010"/>
                  </a:lnTo>
                  <a:lnTo>
                    <a:pt x="180023" y="164211"/>
                  </a:lnTo>
                  <a:lnTo>
                    <a:pt x="61913" y="164211"/>
                  </a:lnTo>
                  <a:lnTo>
                    <a:pt x="61913" y="78010"/>
                  </a:lnTo>
                  <a:lnTo>
                    <a:pt x="47435" y="78010"/>
                  </a:lnTo>
                  <a:lnTo>
                    <a:pt x="44768" y="164211"/>
                  </a:lnTo>
                  <a:lnTo>
                    <a:pt x="0" y="164211"/>
                  </a:lnTo>
                  <a:lnTo>
                    <a:pt x="0" y="70390"/>
                  </a:lnTo>
                  <a:cubicBezTo>
                    <a:pt x="0" y="40386"/>
                    <a:pt x="15526" y="14859"/>
                    <a:pt x="47720" y="0"/>
                  </a:cubicBezTo>
                  <a:cubicBezTo>
                    <a:pt x="61341" y="26480"/>
                    <a:pt x="88964" y="44672"/>
                    <a:pt x="120968" y="45434"/>
                  </a:cubicBezTo>
                  <a:cubicBezTo>
                    <a:pt x="152876" y="44672"/>
                    <a:pt x="180499" y="26384"/>
                    <a:pt x="194119" y="0"/>
                  </a:cubicBezTo>
                  <a:cubicBezTo>
                    <a:pt x="226314" y="14859"/>
                    <a:pt x="241840" y="40481"/>
                    <a:pt x="241840" y="70390"/>
                  </a:cubicBezTo>
                  <a:close/>
                </a:path>
              </a:pathLst>
            </a:custGeom>
            <a:grpFill/>
            <a:ln w="1587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dirty="0"/>
            </a:p>
          </p:txBody>
        </p:sp>
      </p:grpSp>
      <p:pic>
        <p:nvPicPr>
          <p:cNvPr id="61" name="Graphic 60" descr="Thermometer">
            <a:extLst>
              <a:ext uri="{FF2B5EF4-FFF2-40B4-BE49-F238E27FC236}">
                <a16:creationId xmlns:a16="http://schemas.microsoft.com/office/drawing/2014/main" id="{1C9C6CA8-50C3-43D5-B06A-F8EBF57A6A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65364" y="2371971"/>
            <a:ext cx="585144" cy="585144"/>
          </a:xfrm>
          <a:prstGeom prst="rect">
            <a:avLst/>
          </a:prstGeom>
        </p:spPr>
      </p:pic>
      <p:pic>
        <p:nvPicPr>
          <p:cNvPr id="62" name="Graphic 61" descr="Sleep">
            <a:extLst>
              <a:ext uri="{FF2B5EF4-FFF2-40B4-BE49-F238E27FC236}">
                <a16:creationId xmlns:a16="http://schemas.microsoft.com/office/drawing/2014/main" id="{BCB39956-0B80-463C-940D-F587F48B34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92670" y="2410368"/>
            <a:ext cx="541195" cy="541195"/>
          </a:xfrm>
          <a:prstGeom prst="rect">
            <a:avLst/>
          </a:prstGeom>
        </p:spPr>
      </p:pic>
      <p:pic>
        <p:nvPicPr>
          <p:cNvPr id="63" name="Graphic 62" descr="Scale">
            <a:extLst>
              <a:ext uri="{FF2B5EF4-FFF2-40B4-BE49-F238E27FC236}">
                <a16:creationId xmlns:a16="http://schemas.microsoft.com/office/drawing/2014/main" id="{284C7717-D46E-46EB-BF3E-2A09E2A93F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21645" y="2416079"/>
            <a:ext cx="494031" cy="494031"/>
          </a:xfrm>
          <a:prstGeom prst="rect">
            <a:avLst/>
          </a:prstGeom>
        </p:spPr>
      </p:pic>
      <p:sp>
        <p:nvSpPr>
          <p:cNvPr id="64" name="Rectangle: Rounded Corners 63">
            <a:extLst>
              <a:ext uri="{FF2B5EF4-FFF2-40B4-BE49-F238E27FC236}">
                <a16:creationId xmlns:a16="http://schemas.microsoft.com/office/drawing/2014/main" id="{5616367C-6147-4B0B-9AAF-03F7038D4FB6}"/>
              </a:ext>
            </a:extLst>
          </p:cNvPr>
          <p:cNvSpPr>
            <a:spLocks noChangeAspect="1"/>
          </p:cNvSpPr>
          <p:nvPr/>
        </p:nvSpPr>
        <p:spPr>
          <a:xfrm>
            <a:off x="7747709" y="2320366"/>
            <a:ext cx="685457" cy="685457"/>
          </a:xfrm>
          <a:prstGeom prst="roundRect">
            <a:avLst>
              <a:gd name="adj" fmla="val 11111"/>
            </a:avLst>
          </a:prstGeom>
          <a:gradFill flip="none" rotWithShape="1">
            <a:gsLst>
              <a:gs pos="76600">
                <a:srgbClr val="FCFCFC"/>
              </a:gs>
              <a:gs pos="0">
                <a:srgbClr val="F2F2F2"/>
              </a:gs>
              <a:gs pos="100000">
                <a:schemeClr val="bg1"/>
              </a:gs>
            </a:gsLst>
            <a:lin ang="108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999" b="1" dirty="0">
              <a:solidFill>
                <a:schemeClr val="accent2"/>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8B0A52E6-F945-4D6E-9D93-2EC4FB95D977}"/>
              </a:ext>
            </a:extLst>
          </p:cNvPr>
          <p:cNvSpPr txBox="1"/>
          <p:nvPr/>
        </p:nvSpPr>
        <p:spPr>
          <a:xfrm>
            <a:off x="7524416" y="3021885"/>
            <a:ext cx="1132041" cy="246221"/>
          </a:xfrm>
          <a:prstGeom prst="rect">
            <a:avLst/>
          </a:prstGeom>
          <a:noFill/>
        </p:spPr>
        <p:txBody>
          <a:bodyPr wrap="none" rtlCol="0">
            <a:spAutoFit/>
          </a:bodyPr>
          <a:lstStyle/>
          <a:p>
            <a:r>
              <a:rPr lang="en-US" sz="1000" dirty="0">
                <a:latin typeface="+mj-lt"/>
              </a:rPr>
              <a:t>Loss of appetite</a:t>
            </a:r>
          </a:p>
        </p:txBody>
      </p:sp>
      <p:pic>
        <p:nvPicPr>
          <p:cNvPr id="66" name="Graphic 65">
            <a:extLst>
              <a:ext uri="{FF2B5EF4-FFF2-40B4-BE49-F238E27FC236}">
                <a16:creationId xmlns:a16="http://schemas.microsoft.com/office/drawing/2014/main" id="{3CB33708-CDCD-480E-95B7-13773675F1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91184" y="2460329"/>
            <a:ext cx="433270" cy="413118"/>
          </a:xfrm>
          <a:prstGeom prst="rect">
            <a:avLst/>
          </a:prstGeom>
        </p:spPr>
      </p:pic>
    </p:spTree>
    <p:extLst>
      <p:ext uri="{BB962C8B-B14F-4D97-AF65-F5344CB8AC3E}">
        <p14:creationId xmlns:p14="http://schemas.microsoft.com/office/powerpoint/2010/main" val="1477962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532E7-1174-424B-AD28-E48CE86D24D7}"/>
              </a:ext>
            </a:extLst>
          </p:cNvPr>
          <p:cNvSpPr>
            <a:spLocks noGrp="1"/>
          </p:cNvSpPr>
          <p:nvPr>
            <p:ph type="title"/>
          </p:nvPr>
        </p:nvSpPr>
        <p:spPr/>
        <p:txBody>
          <a:bodyPr/>
          <a:lstStyle/>
          <a:p>
            <a:r>
              <a:rPr lang="en-US" dirty="0"/>
              <a:t>Evaluation of AML Patients</a:t>
            </a:r>
          </a:p>
        </p:txBody>
      </p:sp>
      <p:sp>
        <p:nvSpPr>
          <p:cNvPr id="3" name="Text Placeholder 2">
            <a:extLst>
              <a:ext uri="{FF2B5EF4-FFF2-40B4-BE49-F238E27FC236}">
                <a16:creationId xmlns:a16="http://schemas.microsoft.com/office/drawing/2014/main" id="{86E00D65-C990-4A02-BF67-E1915CF0010E}"/>
              </a:ext>
            </a:extLst>
          </p:cNvPr>
          <p:cNvSpPr>
            <a:spLocks noGrp="1"/>
          </p:cNvSpPr>
          <p:nvPr>
            <p:ph type="body" sz="quarter" idx="13"/>
          </p:nvPr>
        </p:nvSpPr>
        <p:spPr>
          <a:xfrm>
            <a:off x="632143" y="1463039"/>
            <a:ext cx="7930832" cy="3451861"/>
          </a:xfrm>
        </p:spPr>
        <p:txBody>
          <a:bodyPr numCol="2" spcCol="457200"/>
          <a:lstStyle/>
          <a:p>
            <a:pPr marL="0" indent="0">
              <a:buNone/>
            </a:pPr>
            <a:r>
              <a:rPr lang="en-US" dirty="0"/>
              <a:t>When a patient is believed to have AML, multiple tests are needed to evaluate the patient and confirm the diagnosis. Since the signs and symptoms of AML can be associated with other leukemias and diseases, it is important to correctly diagnose patients as this can influence all aspects of disease management.</a:t>
            </a:r>
          </a:p>
          <a:p>
            <a:pPr marL="0" indent="0">
              <a:buNone/>
            </a:pPr>
            <a:r>
              <a:rPr lang="en-US" dirty="0"/>
              <a:t>The evaluation and initial workup for suspected AML consists of a medical history and physical exam. This allows HCPs to focus on the patient’s symptoms, how long they’ve had them, and if the patient has any </a:t>
            </a:r>
            <a:br>
              <a:rPr lang="en-US" dirty="0"/>
            </a:br>
            <a:r>
              <a:rPr lang="en-US" dirty="0"/>
              <a:t>pre-existing comorbidities that could affect future treatment decisions. The patient’s blood and bone marrow is then evaluated using a series of tests to determine the percentage of blasts and their molecular and genetic features, which will help define the specific subtype of AML. </a:t>
            </a:r>
          </a:p>
        </p:txBody>
      </p:sp>
      <p:sp>
        <p:nvSpPr>
          <p:cNvPr id="4" name="Rectangle: Rounded Corners 3">
            <a:extLst>
              <a:ext uri="{FF2B5EF4-FFF2-40B4-BE49-F238E27FC236}">
                <a16:creationId xmlns:a16="http://schemas.microsoft.com/office/drawing/2014/main" id="{9D3F7FD2-5DD3-4B3F-9D07-3525D4099A6E}"/>
              </a:ext>
            </a:extLst>
          </p:cNvPr>
          <p:cNvSpPr/>
          <p:nvPr/>
        </p:nvSpPr>
        <p:spPr>
          <a:xfrm>
            <a:off x="4802909" y="1463039"/>
            <a:ext cx="3760066" cy="2350123"/>
          </a:xfrm>
          <a:prstGeom prst="roundRect">
            <a:avLst>
              <a:gd name="adj" fmla="val 2584"/>
            </a:avLst>
          </a:prstGeom>
          <a:solidFill>
            <a:srgbClr val="FAFAFA"/>
          </a:solidFill>
          <a:ln>
            <a:solidFill>
              <a:schemeClr val="accent1"/>
            </a:solidFill>
          </a:ln>
          <a:effectLst>
            <a:innerShdw blurRad="25400" dist="254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a:spcAft>
                <a:spcPts val="600"/>
              </a:spcAft>
            </a:pPr>
            <a:r>
              <a:rPr lang="en-US" sz="11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 diagnosis of AML can be confirmed with the following results:</a:t>
            </a:r>
          </a:p>
          <a:p>
            <a:pPr marL="171450" indent="-171450">
              <a:spcAft>
                <a:spcPts val="300"/>
              </a:spcAft>
              <a:buClr>
                <a:schemeClr val="accent1"/>
              </a:buClr>
              <a:buFont typeface="Arial" panose="020B0604020202020204" pitchFamily="34" charset="0"/>
              <a:buChar char="•"/>
            </a:pPr>
            <a:r>
              <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≥20% blasts are found in the peripheral blood </a:t>
            </a:r>
            <a:br>
              <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or bone marrow</a:t>
            </a:r>
          </a:p>
          <a:p>
            <a:pPr marL="171450" indent="-171450">
              <a:spcAft>
                <a:spcPts val="300"/>
              </a:spcAft>
              <a:buClr>
                <a:schemeClr val="accent1"/>
              </a:buClr>
              <a:buFont typeface="Arial" panose="020B0604020202020204" pitchFamily="34" charset="0"/>
              <a:buChar char="•"/>
            </a:pPr>
            <a:r>
              <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AML with specific cytogenetic abnormalities, regardless of blast count</a:t>
            </a:r>
          </a:p>
          <a:p>
            <a:pPr marL="365760" indent="-171450">
              <a:spcAft>
                <a:spcPts val="300"/>
              </a:spcAft>
              <a:buClr>
                <a:schemeClr val="accent1"/>
              </a:buClr>
              <a:buFont typeface="Open Sans" panose="020B0606030504020204" pitchFamily="34" charset="0"/>
              <a:buChar char="−"/>
            </a:pPr>
            <a:r>
              <a:rPr lang="en-US" sz="1100" dirty="0">
                <a:solidFill>
                  <a:schemeClr val="tx1"/>
                </a:solidFill>
                <a:latin typeface="+mj-lt"/>
              </a:rPr>
              <a:t>t(15;17)</a:t>
            </a:r>
          </a:p>
          <a:p>
            <a:pPr marL="365760" indent="-171450">
              <a:spcAft>
                <a:spcPts val="300"/>
              </a:spcAft>
              <a:buClr>
                <a:schemeClr val="accent1"/>
              </a:buClr>
              <a:buFont typeface="Open Sans" panose="020B0606030504020204" pitchFamily="34" charset="0"/>
              <a:buChar char="−"/>
            </a:pPr>
            <a:r>
              <a:rPr lang="en-US" sz="1100" dirty="0">
                <a:solidFill>
                  <a:schemeClr val="tx1"/>
                </a:solidFill>
                <a:latin typeface="+mj-lt"/>
              </a:rPr>
              <a:t>t(8;21)</a:t>
            </a:r>
          </a:p>
          <a:p>
            <a:pPr marL="365760" indent="-171450">
              <a:spcAft>
                <a:spcPts val="300"/>
              </a:spcAft>
              <a:buClr>
                <a:schemeClr val="accent1"/>
              </a:buClr>
              <a:buFont typeface="Open Sans" panose="020B0606030504020204" pitchFamily="34" charset="0"/>
              <a:buChar char="−"/>
            </a:pPr>
            <a:r>
              <a:rPr lang="en-US" sz="1100" dirty="0">
                <a:solidFill>
                  <a:schemeClr val="tx1"/>
                </a:solidFill>
                <a:latin typeface="+mj-lt"/>
              </a:rPr>
              <a:t>inv(16)</a:t>
            </a:r>
          </a:p>
          <a:p>
            <a:pPr marL="365760" indent="-171450">
              <a:spcAft>
                <a:spcPts val="300"/>
              </a:spcAft>
              <a:buClr>
                <a:schemeClr val="accent1"/>
              </a:buClr>
              <a:buFont typeface="Open Sans" panose="020B0606030504020204" pitchFamily="34" charset="0"/>
              <a:buChar char="−"/>
            </a:pPr>
            <a:r>
              <a:rPr lang="en-US" sz="1100" dirty="0">
                <a:solidFill>
                  <a:schemeClr val="tx1"/>
                </a:solidFill>
                <a:latin typeface="+mj-lt"/>
              </a:rPr>
              <a:t>t(16;16)</a:t>
            </a:r>
          </a:p>
        </p:txBody>
      </p:sp>
      <p:sp>
        <p:nvSpPr>
          <p:cNvPr id="10" name="TextBox 9">
            <a:extLst>
              <a:ext uri="{FF2B5EF4-FFF2-40B4-BE49-F238E27FC236}">
                <a16:creationId xmlns:a16="http://schemas.microsoft.com/office/drawing/2014/main" id="{A4DED31C-740C-498C-BB36-BA85DFF20D2B}"/>
              </a:ext>
            </a:extLst>
          </p:cNvPr>
          <p:cNvSpPr txBox="1"/>
          <p:nvPr/>
        </p:nvSpPr>
        <p:spPr>
          <a:xfrm>
            <a:off x="632142" y="5812991"/>
            <a:ext cx="3162049"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4FCF9"/>
                </a:solidFill>
                <a:latin typeface="Open Sans"/>
                <a:ea typeface="Open Sans" panose="020B0606030504020204" pitchFamily="34" charset="0"/>
                <a:cs typeface="Open Sans" panose="020B0606030504020204" pitchFamily="34" charset="0"/>
              </a:rPr>
              <a:t>Acute Promyelocytic Leukemia (APL)</a:t>
            </a:r>
            <a:endParaRPr kumimoji="0" lang="en-US" sz="12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6E971B39-1BAE-42C2-B40C-7B0CF899A89D}"/>
              </a:ext>
            </a:extLst>
          </p:cNvPr>
          <p:cNvGrpSpPr/>
          <p:nvPr/>
        </p:nvGrpSpPr>
        <p:grpSpPr>
          <a:xfrm>
            <a:off x="716535" y="5865571"/>
            <a:ext cx="337211" cy="337211"/>
            <a:chOff x="728509" y="5147012"/>
            <a:chExt cx="337211" cy="337211"/>
          </a:xfrm>
        </p:grpSpPr>
        <p:sp>
          <p:nvSpPr>
            <p:cNvPr id="13" name="Oval 12">
              <a:extLst>
                <a:ext uri="{FF2B5EF4-FFF2-40B4-BE49-F238E27FC236}">
                  <a16:creationId xmlns:a16="http://schemas.microsoft.com/office/drawing/2014/main" id="{8F4F5A49-A65C-4B1B-BC74-5BCB47ACA74D}"/>
                </a:ext>
              </a:extLst>
            </p:cNvPr>
            <p:cNvSpPr/>
            <p:nvPr/>
          </p:nvSpPr>
          <p:spPr>
            <a:xfrm>
              <a:off x="728509" y="5147012"/>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14" name="Graphic 30">
              <a:extLst>
                <a:ext uri="{FF2B5EF4-FFF2-40B4-BE49-F238E27FC236}">
                  <a16:creationId xmlns:a16="http://schemas.microsoft.com/office/drawing/2014/main" id="{FAB56472-17E7-469A-B697-B06B8CB7275A}"/>
                </a:ext>
              </a:extLst>
            </p:cNvPr>
            <p:cNvSpPr/>
            <p:nvPr/>
          </p:nvSpPr>
          <p:spPr>
            <a:xfrm>
              <a:off x="813143" y="5178557"/>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290094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BC808DF-10F6-4026-A767-5185F96C3868}"/>
              </a:ext>
            </a:extLst>
          </p:cNvPr>
          <p:cNvSpPr>
            <a:spLocks noGrp="1"/>
          </p:cNvSpPr>
          <p:nvPr>
            <p:ph type="title"/>
          </p:nvPr>
        </p:nvSpPr>
        <p:spPr/>
        <p:txBody>
          <a:bodyPr/>
          <a:lstStyle/>
          <a:p>
            <a:r>
              <a:rPr lang="en-US" dirty="0"/>
              <a:t>Acute Promyelocytic Leukemia (APL)</a:t>
            </a:r>
          </a:p>
        </p:txBody>
      </p:sp>
      <p:sp>
        <p:nvSpPr>
          <p:cNvPr id="3" name="Text Placeholder 2">
            <a:extLst>
              <a:ext uri="{FF2B5EF4-FFF2-40B4-BE49-F238E27FC236}">
                <a16:creationId xmlns:a16="http://schemas.microsoft.com/office/drawing/2014/main" id="{D079B0B9-3B2F-4153-BF89-06762E578DB5}"/>
              </a:ext>
            </a:extLst>
          </p:cNvPr>
          <p:cNvSpPr>
            <a:spLocks noGrp="1"/>
          </p:cNvSpPr>
          <p:nvPr>
            <p:ph type="body" sz="quarter" idx="13"/>
          </p:nvPr>
        </p:nvSpPr>
        <p:spPr>
          <a:xfrm>
            <a:off x="981075" y="1615381"/>
            <a:ext cx="7277100" cy="1658171"/>
          </a:xfrm>
        </p:spPr>
        <p:txBody>
          <a:bodyPr/>
          <a:lstStyle/>
          <a:p>
            <a:pPr>
              <a:lnSpc>
                <a:spcPct val="110000"/>
              </a:lnSpc>
              <a:spcBef>
                <a:spcPts val="0"/>
              </a:spcBef>
              <a:spcAft>
                <a:spcPts val="600"/>
              </a:spcAft>
            </a:pPr>
            <a:r>
              <a:rPr lang="en-US" dirty="0"/>
              <a:t>Acute promyelocytic leukemia (APL) is an aggressive subtype of AML, comprising approximately 10% of AML cases. Most APL cells are characterized by a translocation between chromosomes 15 and 17, which results in the gene fusion called </a:t>
            </a:r>
            <a:r>
              <a:rPr lang="en-US" i="1" dirty="0"/>
              <a:t>PML-RARA</a:t>
            </a:r>
            <a:r>
              <a:rPr lang="en-US" dirty="0"/>
              <a:t>. In addition to helping to diagnose APL, this genetic abnormality is a target of treatment for APL. The treatment approach for APL is distinctly different from other AML subtypes so they are often regarded as different diseases. However, you may still see APL mentioned when learning and hearing about AML.</a:t>
            </a:r>
          </a:p>
          <a:p>
            <a:pPr>
              <a:lnSpc>
                <a:spcPct val="110000"/>
              </a:lnSpc>
            </a:pPr>
            <a:r>
              <a:rPr lang="en-US" dirty="0"/>
              <a:t>APL has a distinct morphology and clinical presentation that may be associated with a high early death rate due to a potentially fatal bleeding disorder. However, the evolution of diagnostic techniques and treatment options for APL have transformed it from the most fatal to the most curable subtype of AML in adults. </a:t>
            </a:r>
          </a:p>
        </p:txBody>
      </p:sp>
    </p:spTree>
    <p:extLst>
      <p:ext uri="{BB962C8B-B14F-4D97-AF65-F5344CB8AC3E}">
        <p14:creationId xmlns:p14="http://schemas.microsoft.com/office/powerpoint/2010/main" val="2478243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ADC6-3F9B-4C76-BCA3-0868B61EAA25}"/>
              </a:ext>
            </a:extLst>
          </p:cNvPr>
          <p:cNvSpPr>
            <a:spLocks noGrp="1"/>
          </p:cNvSpPr>
          <p:nvPr>
            <p:ph type="title"/>
          </p:nvPr>
        </p:nvSpPr>
        <p:spPr/>
        <p:txBody>
          <a:bodyPr/>
          <a:lstStyle/>
          <a:p>
            <a:r>
              <a:rPr lang="en-US" dirty="0"/>
              <a:t>Diagnostic Testing</a:t>
            </a:r>
          </a:p>
        </p:txBody>
      </p:sp>
      <p:sp>
        <p:nvSpPr>
          <p:cNvPr id="3" name="Text Placeholder 2">
            <a:extLst>
              <a:ext uri="{FF2B5EF4-FFF2-40B4-BE49-F238E27FC236}">
                <a16:creationId xmlns:a16="http://schemas.microsoft.com/office/drawing/2014/main" id="{57D3D2AD-4317-4DE1-90E2-33D6BDB653AB}"/>
              </a:ext>
            </a:extLst>
          </p:cNvPr>
          <p:cNvSpPr>
            <a:spLocks noGrp="1"/>
          </p:cNvSpPr>
          <p:nvPr>
            <p:ph type="body" sz="quarter" idx="13"/>
          </p:nvPr>
        </p:nvSpPr>
        <p:spPr>
          <a:xfrm>
            <a:off x="632143" y="1466204"/>
            <a:ext cx="7930832" cy="1562992"/>
          </a:xfrm>
        </p:spPr>
        <p:txBody>
          <a:bodyPr/>
          <a:lstStyle/>
          <a:p>
            <a:pPr>
              <a:lnSpc>
                <a:spcPct val="110000"/>
              </a:lnSpc>
            </a:pPr>
            <a:r>
              <a:rPr lang="en-US" spc="-10" dirty="0"/>
              <a:t>Using peripheral blood and bone marrow samples, several tests will be used to characterize and classify each patient’s AML.</a:t>
            </a:r>
          </a:p>
          <a:p>
            <a:r>
              <a:rPr lang="en-US" i="1" dirty="0"/>
              <a:t>Tap each technique to learn how they are used in the diagnosis of AML.</a:t>
            </a:r>
          </a:p>
          <a:p>
            <a:pPr>
              <a:lnSpc>
                <a:spcPct val="110000"/>
              </a:lnSpc>
            </a:pPr>
            <a:endParaRPr lang="en-US" i="1" dirty="0"/>
          </a:p>
        </p:txBody>
      </p:sp>
      <p:sp>
        <p:nvSpPr>
          <p:cNvPr id="28" name="TextBox 27">
            <a:extLst>
              <a:ext uri="{FF2B5EF4-FFF2-40B4-BE49-F238E27FC236}">
                <a16:creationId xmlns:a16="http://schemas.microsoft.com/office/drawing/2014/main" id="{D0909276-03C8-409C-AB67-082CC254C4CC}"/>
              </a:ext>
            </a:extLst>
          </p:cNvPr>
          <p:cNvSpPr txBox="1"/>
          <p:nvPr/>
        </p:nvSpPr>
        <p:spPr>
          <a:xfrm>
            <a:off x="632142" y="5868977"/>
            <a:ext cx="3162049"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Diagnostic Testing Deep Dive</a:t>
            </a:r>
          </a:p>
        </p:txBody>
      </p:sp>
      <p:grpSp>
        <p:nvGrpSpPr>
          <p:cNvPr id="29" name="Group 28">
            <a:extLst>
              <a:ext uri="{FF2B5EF4-FFF2-40B4-BE49-F238E27FC236}">
                <a16:creationId xmlns:a16="http://schemas.microsoft.com/office/drawing/2014/main" id="{CABE26B2-FED7-42D6-B6BF-F003FE901AE8}"/>
              </a:ext>
            </a:extLst>
          </p:cNvPr>
          <p:cNvGrpSpPr/>
          <p:nvPr/>
        </p:nvGrpSpPr>
        <p:grpSpPr>
          <a:xfrm>
            <a:off x="716535" y="5921557"/>
            <a:ext cx="337211" cy="337211"/>
            <a:chOff x="728509" y="5147012"/>
            <a:chExt cx="337211" cy="337211"/>
          </a:xfrm>
        </p:grpSpPr>
        <p:sp>
          <p:nvSpPr>
            <p:cNvPr id="30" name="Oval 29">
              <a:extLst>
                <a:ext uri="{FF2B5EF4-FFF2-40B4-BE49-F238E27FC236}">
                  <a16:creationId xmlns:a16="http://schemas.microsoft.com/office/drawing/2014/main" id="{A22A0EF0-863F-40A9-93C4-9D0A50505D23}"/>
                </a:ext>
              </a:extLst>
            </p:cNvPr>
            <p:cNvSpPr/>
            <p:nvPr/>
          </p:nvSpPr>
          <p:spPr>
            <a:xfrm>
              <a:off x="728509" y="5147012"/>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1" name="Graphic 30">
              <a:extLst>
                <a:ext uri="{FF2B5EF4-FFF2-40B4-BE49-F238E27FC236}">
                  <a16:creationId xmlns:a16="http://schemas.microsoft.com/office/drawing/2014/main" id="{47AC5795-1028-4AB2-8C59-02FDFBC49B41}"/>
                </a:ext>
              </a:extLst>
            </p:cNvPr>
            <p:cNvSpPr/>
            <p:nvPr/>
          </p:nvSpPr>
          <p:spPr>
            <a:xfrm>
              <a:off x="813143" y="5178557"/>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32" name="Rectangle: Top Corners Rounded 34">
            <a:extLst>
              <a:ext uri="{FF2B5EF4-FFF2-40B4-BE49-F238E27FC236}">
                <a16:creationId xmlns:a16="http://schemas.microsoft.com/office/drawing/2014/main" id="{C8A136F1-2F40-4D3D-A146-617A6D298114}"/>
              </a:ext>
            </a:extLst>
          </p:cNvPr>
          <p:cNvSpPr/>
          <p:nvPr/>
        </p:nvSpPr>
        <p:spPr>
          <a:xfrm>
            <a:off x="632143" y="3627497"/>
            <a:ext cx="7930832" cy="1926779"/>
          </a:xfrm>
          <a:prstGeom prst="roundRect">
            <a:avLst>
              <a:gd name="adj" fmla="val 3046"/>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91440" numCol="2" spcCol="548640" rtlCol="0" anchor="t" anchorCtr="0"/>
          <a:lstStyle/>
          <a:p>
            <a:pPr>
              <a:lnSpc>
                <a:spcPct val="110000"/>
              </a:lnSpc>
              <a:spcAft>
                <a:spcPts val="300"/>
              </a:spcAft>
              <a:buClr>
                <a:schemeClr val="accent3"/>
              </a:buClr>
            </a:pPr>
            <a:r>
              <a:rPr lang="en-US" sz="1100" dirty="0">
                <a:solidFill>
                  <a:schemeClr val="tx1"/>
                </a:solidFill>
                <a:latin typeface="+mj-lt"/>
              </a:rPr>
              <a:t>The complete blood count (CBC) is a test that measures the amounts of different blood cells—such as RBCs, WBCs, and platelets. The CBC is often done along with a differential, which looks at the numbers of the different types of WBCs. </a:t>
            </a:r>
          </a:p>
          <a:p>
            <a:pPr>
              <a:lnSpc>
                <a:spcPct val="110000"/>
              </a:lnSpc>
              <a:spcBef>
                <a:spcPts val="600"/>
              </a:spcBef>
              <a:spcAft>
                <a:spcPts val="300"/>
              </a:spcAft>
              <a:buClr>
                <a:schemeClr val="accent3"/>
              </a:buClr>
            </a:pPr>
            <a:endParaRPr lang="en-US" sz="1100" b="1" dirty="0">
              <a:solidFill>
                <a:schemeClr val="tx1"/>
              </a:solidFill>
              <a:latin typeface="+mj-lt"/>
            </a:endParaRPr>
          </a:p>
          <a:p>
            <a:pPr>
              <a:lnSpc>
                <a:spcPct val="110000"/>
              </a:lnSpc>
              <a:spcBef>
                <a:spcPts val="600"/>
              </a:spcBef>
              <a:spcAft>
                <a:spcPts val="300"/>
              </a:spcAft>
              <a:buClr>
                <a:schemeClr val="accent3"/>
              </a:buClr>
            </a:pPr>
            <a:endParaRPr lang="en-US" sz="1100" b="1" dirty="0">
              <a:solidFill>
                <a:schemeClr val="tx1"/>
              </a:solidFill>
              <a:latin typeface="+mj-lt"/>
            </a:endParaRPr>
          </a:p>
          <a:p>
            <a:pPr>
              <a:lnSpc>
                <a:spcPct val="110000"/>
              </a:lnSpc>
              <a:spcBef>
                <a:spcPts val="600"/>
              </a:spcBef>
              <a:spcAft>
                <a:spcPts val="300"/>
              </a:spcAft>
              <a:buClr>
                <a:schemeClr val="accent3"/>
              </a:buClr>
            </a:pPr>
            <a:r>
              <a:rPr lang="en-US" sz="1100" b="1" dirty="0">
                <a:solidFill>
                  <a:schemeClr val="tx1"/>
                </a:solidFill>
                <a:latin typeface="+mj-lt"/>
              </a:rPr>
              <a:t>Most patients with AML have:</a:t>
            </a:r>
          </a:p>
          <a:p>
            <a:pPr marL="171450" indent="-171450">
              <a:lnSpc>
                <a:spcPct val="110000"/>
              </a:lnSpc>
              <a:spcAft>
                <a:spcPts val="300"/>
              </a:spcAft>
              <a:buClr>
                <a:schemeClr val="accent3"/>
              </a:buClr>
              <a:buFont typeface="Arial" panose="020B0604020202020204" pitchFamily="34" charset="0"/>
              <a:buChar char="•"/>
            </a:pPr>
            <a:r>
              <a:rPr lang="en-US" sz="1100" dirty="0">
                <a:solidFill>
                  <a:schemeClr val="tx1"/>
                </a:solidFill>
                <a:latin typeface="+mj-lt"/>
              </a:rPr>
              <a:t>Low red blood cell counts (anemia) that can vary </a:t>
            </a:r>
            <a:br>
              <a:rPr lang="en-US" sz="1100" dirty="0">
                <a:solidFill>
                  <a:schemeClr val="tx1"/>
                </a:solidFill>
                <a:latin typeface="+mj-lt"/>
              </a:rPr>
            </a:br>
            <a:r>
              <a:rPr lang="en-US" sz="1100" dirty="0">
                <a:solidFill>
                  <a:schemeClr val="tx1"/>
                </a:solidFill>
                <a:latin typeface="+mj-lt"/>
              </a:rPr>
              <a:t>in severity</a:t>
            </a:r>
          </a:p>
          <a:p>
            <a:pPr marL="171450" indent="-171450">
              <a:lnSpc>
                <a:spcPct val="110000"/>
              </a:lnSpc>
              <a:spcAft>
                <a:spcPts val="300"/>
              </a:spcAft>
              <a:buClr>
                <a:schemeClr val="accent3"/>
              </a:buClr>
              <a:buFont typeface="Arial" panose="020B0604020202020204" pitchFamily="34" charset="0"/>
              <a:buChar char="•"/>
            </a:pPr>
            <a:r>
              <a:rPr lang="en-US" sz="1100" dirty="0">
                <a:solidFill>
                  <a:schemeClr val="tx1"/>
                </a:solidFill>
                <a:latin typeface="+mj-lt"/>
              </a:rPr>
              <a:t>Low platelet counts (thrombocytopenia)</a:t>
            </a:r>
          </a:p>
          <a:p>
            <a:pPr marL="171450" indent="-171450">
              <a:lnSpc>
                <a:spcPct val="110000"/>
              </a:lnSpc>
              <a:spcAft>
                <a:spcPts val="300"/>
              </a:spcAft>
              <a:buClr>
                <a:schemeClr val="accent3"/>
              </a:buClr>
              <a:buFont typeface="Arial" panose="020B0604020202020204" pitchFamily="34" charset="0"/>
              <a:buChar char="•"/>
            </a:pPr>
            <a:r>
              <a:rPr lang="en-US" sz="1100" dirty="0">
                <a:solidFill>
                  <a:schemeClr val="tx1"/>
                </a:solidFill>
                <a:latin typeface="+mj-lt"/>
              </a:rPr>
              <a:t>A high WBC count since there are too many immature WBCs that are not normally found in the peripheral blood</a:t>
            </a:r>
          </a:p>
          <a:p>
            <a:pPr marL="171450" indent="-171450">
              <a:lnSpc>
                <a:spcPct val="110000"/>
              </a:lnSpc>
              <a:spcAft>
                <a:spcPts val="300"/>
              </a:spcAft>
              <a:buClr>
                <a:schemeClr val="accent3"/>
              </a:buClr>
              <a:buFont typeface="Arial" panose="020B0604020202020204" pitchFamily="34" charset="0"/>
              <a:buChar char="•"/>
            </a:pPr>
            <a:r>
              <a:rPr lang="en-US" sz="1100" dirty="0">
                <a:solidFill>
                  <a:schemeClr val="tx1"/>
                </a:solidFill>
                <a:latin typeface="+mj-lt"/>
              </a:rPr>
              <a:t>Blasts and leukemic cells in the blood</a:t>
            </a:r>
          </a:p>
        </p:txBody>
      </p:sp>
      <p:grpSp>
        <p:nvGrpSpPr>
          <p:cNvPr id="11" name="Group 10">
            <a:extLst>
              <a:ext uri="{FF2B5EF4-FFF2-40B4-BE49-F238E27FC236}">
                <a16:creationId xmlns:a16="http://schemas.microsoft.com/office/drawing/2014/main" id="{C57FF251-6ED8-43AC-8328-632334E4B5F7}"/>
              </a:ext>
            </a:extLst>
          </p:cNvPr>
          <p:cNvGrpSpPr/>
          <p:nvPr/>
        </p:nvGrpSpPr>
        <p:grpSpPr>
          <a:xfrm>
            <a:off x="632142" y="2014755"/>
            <a:ext cx="7930832" cy="1442235"/>
            <a:chOff x="482410" y="1959813"/>
            <a:chExt cx="8232964" cy="1497178"/>
          </a:xfrm>
        </p:grpSpPr>
        <p:sp>
          <p:nvSpPr>
            <p:cNvPr id="33" name="Rectangle: Rounded Corners 32">
              <a:extLst>
                <a:ext uri="{FF2B5EF4-FFF2-40B4-BE49-F238E27FC236}">
                  <a16:creationId xmlns:a16="http://schemas.microsoft.com/office/drawing/2014/main" id="{4DBED149-0EAE-4F68-BB65-1136FE06B9A1}"/>
                </a:ext>
              </a:extLst>
            </p:cNvPr>
            <p:cNvSpPr/>
            <p:nvPr/>
          </p:nvSpPr>
          <p:spPr>
            <a:xfrm>
              <a:off x="482410" y="1959813"/>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grpSp>
          <p:nvGrpSpPr>
            <p:cNvPr id="34" name="Group 33">
              <a:extLst>
                <a:ext uri="{FF2B5EF4-FFF2-40B4-BE49-F238E27FC236}">
                  <a16:creationId xmlns:a16="http://schemas.microsoft.com/office/drawing/2014/main" id="{E4C4BC8C-612B-4E67-AD5F-111149A0F165}"/>
                </a:ext>
              </a:extLst>
            </p:cNvPr>
            <p:cNvGrpSpPr/>
            <p:nvPr/>
          </p:nvGrpSpPr>
          <p:grpSpPr>
            <a:xfrm>
              <a:off x="1730114" y="2045767"/>
              <a:ext cx="685457" cy="685457"/>
              <a:chOff x="862410" y="2231387"/>
              <a:chExt cx="685457" cy="685457"/>
            </a:xfrm>
          </p:grpSpPr>
          <p:sp>
            <p:nvSpPr>
              <p:cNvPr id="35" name="Rectangle: Rounded Corners 34">
                <a:extLst>
                  <a:ext uri="{FF2B5EF4-FFF2-40B4-BE49-F238E27FC236}">
                    <a16:creationId xmlns:a16="http://schemas.microsoft.com/office/drawing/2014/main" id="{B4486458-593C-4788-ABAA-EA574801E64A}"/>
                  </a:ext>
                </a:extLst>
              </p:cNvPr>
              <p:cNvSpPr>
                <a:spLocks noChangeAspect="1"/>
              </p:cNvSpPr>
              <p:nvPr/>
            </p:nvSpPr>
            <p:spPr>
              <a:xfrm>
                <a:off x="862410"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mj-lt"/>
                </a:endParaRPr>
              </a:p>
            </p:txBody>
          </p:sp>
          <p:grpSp>
            <p:nvGrpSpPr>
              <p:cNvPr id="36" name="Group 35">
                <a:extLst>
                  <a:ext uri="{FF2B5EF4-FFF2-40B4-BE49-F238E27FC236}">
                    <a16:creationId xmlns:a16="http://schemas.microsoft.com/office/drawing/2014/main" id="{B83CA474-1CF7-43C7-913D-D6FEA739C3DF}"/>
                  </a:ext>
                </a:extLst>
              </p:cNvPr>
              <p:cNvGrpSpPr>
                <a:grpSpLocks noChangeAspect="1"/>
              </p:cNvGrpSpPr>
              <p:nvPr/>
            </p:nvGrpSpPr>
            <p:grpSpPr>
              <a:xfrm>
                <a:off x="985682" y="2289154"/>
                <a:ext cx="438912" cy="569922"/>
                <a:chOff x="1780850" y="3072983"/>
                <a:chExt cx="388620" cy="504619"/>
              </a:xfrm>
              <a:solidFill>
                <a:schemeClr val="accent3"/>
              </a:solidFill>
            </p:grpSpPr>
            <p:pic>
              <p:nvPicPr>
                <p:cNvPr id="38" name="Graphic 15" descr="Water">
                  <a:extLst>
                    <a:ext uri="{FF2B5EF4-FFF2-40B4-BE49-F238E27FC236}">
                      <a16:creationId xmlns:a16="http://schemas.microsoft.com/office/drawing/2014/main" id="{54FFF806-9512-44EE-8E73-5209AB56B9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0850" y="3303282"/>
                  <a:ext cx="274320" cy="274320"/>
                </a:xfrm>
                <a:prstGeom prst="rect">
                  <a:avLst/>
                </a:prstGeom>
              </p:spPr>
            </p:pic>
            <p:pic>
              <p:nvPicPr>
                <p:cNvPr id="39" name="Graphic 16" descr="Water">
                  <a:extLst>
                    <a:ext uri="{FF2B5EF4-FFF2-40B4-BE49-F238E27FC236}">
                      <a16:creationId xmlns:a16="http://schemas.microsoft.com/office/drawing/2014/main" id="{600D3389-FB00-4A03-8016-096C227717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0870" y="3177050"/>
                  <a:ext cx="228600" cy="228600"/>
                </a:xfrm>
                <a:prstGeom prst="rect">
                  <a:avLst/>
                </a:prstGeom>
              </p:spPr>
            </p:pic>
            <p:pic>
              <p:nvPicPr>
                <p:cNvPr id="40" name="Graphic 17" descr="Water">
                  <a:extLst>
                    <a:ext uri="{FF2B5EF4-FFF2-40B4-BE49-F238E27FC236}">
                      <a16:creationId xmlns:a16="http://schemas.microsoft.com/office/drawing/2014/main" id="{9051C485-B62D-40DA-ABB7-2182BCEF16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6570" y="3072983"/>
                  <a:ext cx="182880" cy="182880"/>
                </a:xfrm>
                <a:prstGeom prst="rect">
                  <a:avLst/>
                </a:prstGeom>
              </p:spPr>
            </p:pic>
          </p:grpSp>
        </p:grpSp>
        <p:sp>
          <p:nvSpPr>
            <p:cNvPr id="41" name="Rectangle: Rounded Corners 40">
              <a:extLst>
                <a:ext uri="{FF2B5EF4-FFF2-40B4-BE49-F238E27FC236}">
                  <a16:creationId xmlns:a16="http://schemas.microsoft.com/office/drawing/2014/main" id="{3A19BC40-4299-49B6-91D3-A115685C4F84}"/>
                </a:ext>
              </a:extLst>
            </p:cNvPr>
            <p:cNvSpPr/>
            <p:nvPr/>
          </p:nvSpPr>
          <p:spPr>
            <a:xfrm>
              <a:off x="558286" y="2848759"/>
              <a:ext cx="1469294" cy="522279"/>
            </a:xfrm>
            <a:prstGeom prst="roundRect">
              <a:avLst>
                <a:gd name="adj" fmla="val 8330"/>
              </a:avLst>
            </a:prstGeom>
            <a:solidFill>
              <a:schemeClr val="accent3"/>
            </a:solidFill>
            <a:ln>
              <a:noFill/>
            </a:ln>
            <a:effectLst>
              <a:innerShdw blurRad="25400" dist="25400" dir="13500000">
                <a:prstClr val="black">
                  <a:alpha val="20000"/>
                </a:prstClr>
              </a:innerShdw>
            </a:effectLst>
          </p:spPr>
          <p:style>
            <a:lnRef idx="0">
              <a:scrgbClr r="0" g="0" b="0"/>
            </a:lnRef>
            <a:fillRef idx="0">
              <a:scrgbClr r="0" g="0" b="0"/>
            </a:fillRef>
            <a:effectRef idx="0">
              <a:scrgbClr r="0" g="0" b="0"/>
            </a:effectRef>
            <a:fontRef idx="minor">
              <a:schemeClr val="lt1"/>
            </a:fontRef>
          </p:style>
          <p:txBody>
            <a:bodyPr lIns="0" tIns="91440" rIns="0" bIns="91375" rtlCol="0" anchor="ctr"/>
            <a:lstStyle/>
            <a:p>
              <a:pPr algn="ctr" defTabSz="894740">
                <a:buClr>
                  <a:schemeClr val="accent6"/>
                </a:buClr>
              </a:pPr>
              <a:r>
                <a:rPr lang="en-US" sz="1000" b="1" dirty="0">
                  <a:solidFill>
                    <a:schemeClr val="bg1"/>
                  </a:solidFill>
                  <a:latin typeface="+mj-lt"/>
                </a:rPr>
                <a:t>Complete blood count (CBC) with differential</a:t>
              </a:r>
            </a:p>
          </p:txBody>
        </p:sp>
        <p:sp>
          <p:nvSpPr>
            <p:cNvPr id="42" name="Rectangle: Rounded Corners 41">
              <a:extLst>
                <a:ext uri="{FF2B5EF4-FFF2-40B4-BE49-F238E27FC236}">
                  <a16:creationId xmlns:a16="http://schemas.microsoft.com/office/drawing/2014/main" id="{C7DEBBAC-80FA-4FCE-B5E2-DE107413F380}"/>
                </a:ext>
              </a:extLst>
            </p:cNvPr>
            <p:cNvSpPr/>
            <p:nvPr/>
          </p:nvSpPr>
          <p:spPr>
            <a:xfrm>
              <a:off x="2118105" y="2848758"/>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Peripheral</a:t>
              </a:r>
            </a:p>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blood smear</a:t>
              </a:r>
            </a:p>
          </p:txBody>
        </p:sp>
        <p:sp>
          <p:nvSpPr>
            <p:cNvPr id="43" name="Rectangle: Rounded Corners 42">
              <a:extLst>
                <a:ext uri="{FF2B5EF4-FFF2-40B4-BE49-F238E27FC236}">
                  <a16:creationId xmlns:a16="http://schemas.microsoft.com/office/drawing/2014/main" id="{AD8D2521-73EA-4486-A841-8C1594016CAB}"/>
                </a:ext>
              </a:extLst>
            </p:cNvPr>
            <p:cNvSpPr/>
            <p:nvPr/>
          </p:nvSpPr>
          <p:spPr>
            <a:xfrm>
              <a:off x="3789721" y="1959813"/>
              <a:ext cx="1618342"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sp>
          <p:nvSpPr>
            <p:cNvPr id="44" name="Rectangle: Rounded Corners 43">
              <a:extLst>
                <a:ext uri="{FF2B5EF4-FFF2-40B4-BE49-F238E27FC236}">
                  <a16:creationId xmlns:a16="http://schemas.microsoft.com/office/drawing/2014/main" id="{78EABB6D-173F-4A1F-A66B-3744BD7E7AF3}"/>
                </a:ext>
              </a:extLst>
            </p:cNvPr>
            <p:cNvSpPr/>
            <p:nvPr/>
          </p:nvSpPr>
          <p:spPr>
            <a:xfrm>
              <a:off x="3864245" y="2848758"/>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Bone marrow</a:t>
              </a:r>
            </a:p>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aspirate and biopsy</a:t>
              </a:r>
            </a:p>
          </p:txBody>
        </p:sp>
        <p:grpSp>
          <p:nvGrpSpPr>
            <p:cNvPr id="45" name="Group 44">
              <a:extLst>
                <a:ext uri="{FF2B5EF4-FFF2-40B4-BE49-F238E27FC236}">
                  <a16:creationId xmlns:a16="http://schemas.microsoft.com/office/drawing/2014/main" id="{8015FCCD-1BBC-4ACC-9A72-6E41A6D4EBB9}"/>
                </a:ext>
              </a:extLst>
            </p:cNvPr>
            <p:cNvGrpSpPr/>
            <p:nvPr/>
          </p:nvGrpSpPr>
          <p:grpSpPr>
            <a:xfrm>
              <a:off x="4256164" y="2045767"/>
              <a:ext cx="685457" cy="685457"/>
              <a:chOff x="2315126" y="2231387"/>
              <a:chExt cx="685457" cy="685457"/>
            </a:xfrm>
          </p:grpSpPr>
          <p:sp>
            <p:nvSpPr>
              <p:cNvPr id="46" name="Rectangle: Rounded Corners 45">
                <a:extLst>
                  <a:ext uri="{FF2B5EF4-FFF2-40B4-BE49-F238E27FC236}">
                    <a16:creationId xmlns:a16="http://schemas.microsoft.com/office/drawing/2014/main" id="{E66A0EBC-6436-42D4-A673-637E2C0E51BE}"/>
                  </a:ext>
                </a:extLst>
              </p:cNvPr>
              <p:cNvSpPr>
                <a:spLocks noChangeAspect="1"/>
              </p:cNvSpPr>
              <p:nvPr/>
            </p:nvSpPr>
            <p:spPr>
              <a:xfrm>
                <a:off x="2315126"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mj-lt"/>
                </a:endParaRPr>
              </a:p>
            </p:txBody>
          </p:sp>
          <p:pic>
            <p:nvPicPr>
              <p:cNvPr id="47" name="Graphic 7" descr="Bone">
                <a:extLst>
                  <a:ext uri="{FF2B5EF4-FFF2-40B4-BE49-F238E27FC236}">
                    <a16:creationId xmlns:a16="http://schemas.microsoft.com/office/drawing/2014/main" id="{CE73CD65-D00E-44CC-A3FC-3778398E18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5246" y="2281507"/>
                <a:ext cx="585216" cy="585216"/>
              </a:xfrm>
              <a:prstGeom prst="rect">
                <a:avLst/>
              </a:prstGeom>
            </p:spPr>
          </p:pic>
        </p:grpSp>
        <p:sp>
          <p:nvSpPr>
            <p:cNvPr id="48" name="Rectangle: Rounded Corners 47">
              <a:extLst>
                <a:ext uri="{FF2B5EF4-FFF2-40B4-BE49-F238E27FC236}">
                  <a16:creationId xmlns:a16="http://schemas.microsoft.com/office/drawing/2014/main" id="{9BFBF2BA-47C4-4C1E-BD3F-2B80BC39BEF2}"/>
                </a:ext>
              </a:extLst>
            </p:cNvPr>
            <p:cNvSpPr/>
            <p:nvPr/>
          </p:nvSpPr>
          <p:spPr>
            <a:xfrm>
              <a:off x="5534510" y="1959813"/>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sp>
          <p:nvSpPr>
            <p:cNvPr id="49" name="Rectangle: Rounded Corners 48">
              <a:extLst>
                <a:ext uri="{FF2B5EF4-FFF2-40B4-BE49-F238E27FC236}">
                  <a16:creationId xmlns:a16="http://schemas.microsoft.com/office/drawing/2014/main" id="{7B00E4A0-CFFB-4058-90E5-4DED813C9EE7}"/>
                </a:ext>
              </a:extLst>
            </p:cNvPr>
            <p:cNvSpPr/>
            <p:nvPr/>
          </p:nvSpPr>
          <p:spPr>
            <a:xfrm>
              <a:off x="5610386" y="2848759"/>
              <a:ext cx="1469294" cy="522279"/>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Immunophenotyping</a:t>
              </a:r>
            </a:p>
          </p:txBody>
        </p:sp>
        <p:sp>
          <p:nvSpPr>
            <p:cNvPr id="50" name="Rectangle: Rounded Corners 49">
              <a:extLst>
                <a:ext uri="{FF2B5EF4-FFF2-40B4-BE49-F238E27FC236}">
                  <a16:creationId xmlns:a16="http://schemas.microsoft.com/office/drawing/2014/main" id="{D68E55CF-28C6-4E96-9A55-BBE8E20EAF09}"/>
                </a:ext>
              </a:extLst>
            </p:cNvPr>
            <p:cNvSpPr/>
            <p:nvPr/>
          </p:nvSpPr>
          <p:spPr>
            <a:xfrm>
              <a:off x="7170205" y="2848758"/>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Cytogenetic and molecular genetics</a:t>
              </a:r>
            </a:p>
          </p:txBody>
        </p:sp>
        <p:grpSp>
          <p:nvGrpSpPr>
            <p:cNvPr id="51" name="Group 50">
              <a:extLst>
                <a:ext uri="{FF2B5EF4-FFF2-40B4-BE49-F238E27FC236}">
                  <a16:creationId xmlns:a16="http://schemas.microsoft.com/office/drawing/2014/main" id="{467E17DE-F5EA-4C47-83C3-4FEEF99B3BD9}"/>
                </a:ext>
              </a:extLst>
            </p:cNvPr>
            <p:cNvGrpSpPr/>
            <p:nvPr/>
          </p:nvGrpSpPr>
          <p:grpSpPr>
            <a:xfrm>
              <a:off x="6782214" y="2045767"/>
              <a:ext cx="685457" cy="685457"/>
              <a:chOff x="3596532" y="2231387"/>
              <a:chExt cx="685457" cy="685457"/>
            </a:xfrm>
          </p:grpSpPr>
          <p:sp>
            <p:nvSpPr>
              <p:cNvPr id="52" name="Rectangle: Rounded Corners 51">
                <a:extLst>
                  <a:ext uri="{FF2B5EF4-FFF2-40B4-BE49-F238E27FC236}">
                    <a16:creationId xmlns:a16="http://schemas.microsoft.com/office/drawing/2014/main" id="{C8D2C0DC-6609-4EBE-AFA9-253E4FBCFA99}"/>
                  </a:ext>
                </a:extLst>
              </p:cNvPr>
              <p:cNvSpPr>
                <a:spLocks noChangeAspect="1"/>
              </p:cNvSpPr>
              <p:nvPr/>
            </p:nvSpPr>
            <p:spPr>
              <a:xfrm>
                <a:off x="3596532"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mj-lt"/>
                </a:endParaRPr>
              </a:p>
            </p:txBody>
          </p:sp>
          <p:pic>
            <p:nvPicPr>
              <p:cNvPr id="53" name="Graphic 54">
                <a:extLst>
                  <a:ext uri="{FF2B5EF4-FFF2-40B4-BE49-F238E27FC236}">
                    <a16:creationId xmlns:a16="http://schemas.microsoft.com/office/drawing/2014/main" id="{4737A56B-919E-4186-97F8-AA5F84BCE1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3152" y="2320999"/>
                <a:ext cx="263350" cy="512064"/>
              </a:xfrm>
              <a:prstGeom prst="rect">
                <a:avLst/>
              </a:prstGeom>
            </p:spPr>
          </p:pic>
        </p:grpSp>
      </p:grpSp>
    </p:spTree>
    <p:extLst>
      <p:ext uri="{BB962C8B-B14F-4D97-AF65-F5344CB8AC3E}">
        <p14:creationId xmlns:p14="http://schemas.microsoft.com/office/powerpoint/2010/main" val="3505627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ADC6-3F9B-4C76-BCA3-0868B61EAA25}"/>
              </a:ext>
            </a:extLst>
          </p:cNvPr>
          <p:cNvSpPr>
            <a:spLocks noGrp="1"/>
          </p:cNvSpPr>
          <p:nvPr>
            <p:ph type="title"/>
          </p:nvPr>
        </p:nvSpPr>
        <p:spPr/>
        <p:txBody>
          <a:bodyPr/>
          <a:lstStyle/>
          <a:p>
            <a:r>
              <a:rPr lang="en-US" dirty="0"/>
              <a:t>Diagnostic Testing</a:t>
            </a:r>
          </a:p>
        </p:txBody>
      </p:sp>
      <p:sp>
        <p:nvSpPr>
          <p:cNvPr id="3" name="Text Placeholder 2">
            <a:extLst>
              <a:ext uri="{FF2B5EF4-FFF2-40B4-BE49-F238E27FC236}">
                <a16:creationId xmlns:a16="http://schemas.microsoft.com/office/drawing/2014/main" id="{57D3D2AD-4317-4DE1-90E2-33D6BDB653AB}"/>
              </a:ext>
            </a:extLst>
          </p:cNvPr>
          <p:cNvSpPr>
            <a:spLocks noGrp="1"/>
          </p:cNvSpPr>
          <p:nvPr>
            <p:ph type="body" sz="quarter" idx="13"/>
          </p:nvPr>
        </p:nvSpPr>
        <p:spPr>
          <a:xfrm>
            <a:off x="632143" y="1466204"/>
            <a:ext cx="7930832" cy="1562992"/>
          </a:xfrm>
        </p:spPr>
        <p:txBody>
          <a:bodyPr/>
          <a:lstStyle/>
          <a:p>
            <a:pPr>
              <a:lnSpc>
                <a:spcPct val="110000"/>
              </a:lnSpc>
            </a:pPr>
            <a:r>
              <a:rPr lang="en-US" spc="-10" dirty="0"/>
              <a:t>Using peripheral blood and bone marrow samples, several tests will be used to characterize and classify each patient’s AML.</a:t>
            </a:r>
          </a:p>
          <a:p>
            <a:r>
              <a:rPr lang="en-US" i="1" dirty="0"/>
              <a:t>Tap each technique to learn how they are used in the diagnosis of AML.</a:t>
            </a:r>
          </a:p>
          <a:p>
            <a:pPr>
              <a:lnSpc>
                <a:spcPct val="110000"/>
              </a:lnSpc>
            </a:pPr>
            <a:endParaRPr lang="en-US" i="1" dirty="0"/>
          </a:p>
        </p:txBody>
      </p:sp>
      <p:sp>
        <p:nvSpPr>
          <p:cNvPr id="28" name="TextBox 27">
            <a:extLst>
              <a:ext uri="{FF2B5EF4-FFF2-40B4-BE49-F238E27FC236}">
                <a16:creationId xmlns:a16="http://schemas.microsoft.com/office/drawing/2014/main" id="{D0909276-03C8-409C-AB67-082CC254C4CC}"/>
              </a:ext>
            </a:extLst>
          </p:cNvPr>
          <p:cNvSpPr txBox="1"/>
          <p:nvPr/>
        </p:nvSpPr>
        <p:spPr>
          <a:xfrm>
            <a:off x="632142" y="5868977"/>
            <a:ext cx="3162049"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Diagnostic Testing Deep Dive</a:t>
            </a:r>
          </a:p>
        </p:txBody>
      </p:sp>
      <p:grpSp>
        <p:nvGrpSpPr>
          <p:cNvPr id="29" name="Group 28">
            <a:extLst>
              <a:ext uri="{FF2B5EF4-FFF2-40B4-BE49-F238E27FC236}">
                <a16:creationId xmlns:a16="http://schemas.microsoft.com/office/drawing/2014/main" id="{CABE26B2-FED7-42D6-B6BF-F003FE901AE8}"/>
              </a:ext>
            </a:extLst>
          </p:cNvPr>
          <p:cNvGrpSpPr/>
          <p:nvPr/>
        </p:nvGrpSpPr>
        <p:grpSpPr>
          <a:xfrm>
            <a:off x="716535" y="5921557"/>
            <a:ext cx="337211" cy="337211"/>
            <a:chOff x="728509" y="5147012"/>
            <a:chExt cx="337211" cy="337211"/>
          </a:xfrm>
        </p:grpSpPr>
        <p:sp>
          <p:nvSpPr>
            <p:cNvPr id="30" name="Oval 29">
              <a:extLst>
                <a:ext uri="{FF2B5EF4-FFF2-40B4-BE49-F238E27FC236}">
                  <a16:creationId xmlns:a16="http://schemas.microsoft.com/office/drawing/2014/main" id="{A22A0EF0-863F-40A9-93C4-9D0A50505D23}"/>
                </a:ext>
              </a:extLst>
            </p:cNvPr>
            <p:cNvSpPr/>
            <p:nvPr/>
          </p:nvSpPr>
          <p:spPr>
            <a:xfrm>
              <a:off x="728509" y="5147012"/>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1" name="Graphic 30">
              <a:extLst>
                <a:ext uri="{FF2B5EF4-FFF2-40B4-BE49-F238E27FC236}">
                  <a16:creationId xmlns:a16="http://schemas.microsoft.com/office/drawing/2014/main" id="{47AC5795-1028-4AB2-8C59-02FDFBC49B41}"/>
                </a:ext>
              </a:extLst>
            </p:cNvPr>
            <p:cNvSpPr/>
            <p:nvPr/>
          </p:nvSpPr>
          <p:spPr>
            <a:xfrm>
              <a:off x="813143" y="5178557"/>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36" name="Rectangle: Top Corners Rounded 34">
            <a:extLst>
              <a:ext uri="{FF2B5EF4-FFF2-40B4-BE49-F238E27FC236}">
                <a16:creationId xmlns:a16="http://schemas.microsoft.com/office/drawing/2014/main" id="{DFFC2939-DD92-421E-843E-07AEFB2B4C3E}"/>
              </a:ext>
            </a:extLst>
          </p:cNvPr>
          <p:cNvSpPr/>
          <p:nvPr/>
        </p:nvSpPr>
        <p:spPr>
          <a:xfrm>
            <a:off x="632143" y="3627497"/>
            <a:ext cx="7930832" cy="1926779"/>
          </a:xfrm>
          <a:prstGeom prst="roundRect">
            <a:avLst>
              <a:gd name="adj" fmla="val 3046"/>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91440" numCol="2" spcCol="548640" rtlCol="0" anchor="t" anchorCtr="0"/>
          <a:lstStyle/>
          <a:p>
            <a:pPr>
              <a:lnSpc>
                <a:spcPct val="110000"/>
              </a:lnSpc>
              <a:spcAft>
                <a:spcPts val="300"/>
              </a:spcAft>
              <a:buClr>
                <a:schemeClr val="accent3"/>
              </a:buClr>
            </a:pPr>
            <a:r>
              <a:rPr lang="en-US" sz="1100" dirty="0">
                <a:solidFill>
                  <a:schemeClr val="tx1"/>
                </a:solidFill>
              </a:rPr>
              <a:t>In a peripheral blood smear, a sample of blood is looked at under a microscope. This will determine cell counts, specifically the percentage of myeloid blasts in the blood and the cellular morphology of those blasts. Common morphologic features include large nuclei and Auer rods (pink/red rod-like granular structures in the cytoplasm).</a:t>
            </a:r>
          </a:p>
        </p:txBody>
      </p:sp>
      <p:grpSp>
        <p:nvGrpSpPr>
          <p:cNvPr id="11" name="Group 10">
            <a:extLst>
              <a:ext uri="{FF2B5EF4-FFF2-40B4-BE49-F238E27FC236}">
                <a16:creationId xmlns:a16="http://schemas.microsoft.com/office/drawing/2014/main" id="{BC655DD7-5679-475D-96A2-54D860FD01AB}"/>
              </a:ext>
            </a:extLst>
          </p:cNvPr>
          <p:cNvGrpSpPr/>
          <p:nvPr/>
        </p:nvGrpSpPr>
        <p:grpSpPr>
          <a:xfrm>
            <a:off x="632142" y="2014755"/>
            <a:ext cx="7930832" cy="1442235"/>
            <a:chOff x="482410" y="1959813"/>
            <a:chExt cx="8232964" cy="1497178"/>
          </a:xfrm>
        </p:grpSpPr>
        <p:grpSp>
          <p:nvGrpSpPr>
            <p:cNvPr id="37" name="Group 36">
              <a:extLst>
                <a:ext uri="{FF2B5EF4-FFF2-40B4-BE49-F238E27FC236}">
                  <a16:creationId xmlns:a16="http://schemas.microsoft.com/office/drawing/2014/main" id="{272AD8DF-D72F-4209-A8B4-B040C2D94271}"/>
                </a:ext>
              </a:extLst>
            </p:cNvPr>
            <p:cNvGrpSpPr/>
            <p:nvPr/>
          </p:nvGrpSpPr>
          <p:grpSpPr>
            <a:xfrm>
              <a:off x="482410" y="1959813"/>
              <a:ext cx="3180864" cy="1497178"/>
              <a:chOff x="482410" y="1992471"/>
              <a:chExt cx="3180864" cy="1497178"/>
            </a:xfrm>
          </p:grpSpPr>
          <p:sp>
            <p:nvSpPr>
              <p:cNvPr id="38" name="Rectangle: Rounded Corners 37">
                <a:extLst>
                  <a:ext uri="{FF2B5EF4-FFF2-40B4-BE49-F238E27FC236}">
                    <a16:creationId xmlns:a16="http://schemas.microsoft.com/office/drawing/2014/main" id="{EE81C9BE-F136-47D6-99E6-E078E0716F47}"/>
                  </a:ext>
                </a:extLst>
              </p:cNvPr>
              <p:cNvSpPr/>
              <p:nvPr/>
            </p:nvSpPr>
            <p:spPr>
              <a:xfrm>
                <a:off x="482410" y="1992471"/>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grpSp>
            <p:nvGrpSpPr>
              <p:cNvPr id="39" name="Group 38">
                <a:extLst>
                  <a:ext uri="{FF2B5EF4-FFF2-40B4-BE49-F238E27FC236}">
                    <a16:creationId xmlns:a16="http://schemas.microsoft.com/office/drawing/2014/main" id="{BD5DC64E-DBD8-4A24-8227-11C99DE56D7F}"/>
                  </a:ext>
                </a:extLst>
              </p:cNvPr>
              <p:cNvGrpSpPr/>
              <p:nvPr/>
            </p:nvGrpSpPr>
            <p:grpSpPr>
              <a:xfrm>
                <a:off x="558286" y="2078425"/>
                <a:ext cx="3029113" cy="1325271"/>
                <a:chOff x="638213" y="2096838"/>
                <a:chExt cx="3029113" cy="1325271"/>
              </a:xfrm>
            </p:grpSpPr>
            <p:grpSp>
              <p:nvGrpSpPr>
                <p:cNvPr id="40" name="Group 39">
                  <a:extLst>
                    <a:ext uri="{FF2B5EF4-FFF2-40B4-BE49-F238E27FC236}">
                      <a16:creationId xmlns:a16="http://schemas.microsoft.com/office/drawing/2014/main" id="{1B99D3BB-E073-4425-A7AF-4A51FF9117B5}"/>
                    </a:ext>
                  </a:extLst>
                </p:cNvPr>
                <p:cNvGrpSpPr/>
                <p:nvPr/>
              </p:nvGrpSpPr>
              <p:grpSpPr>
                <a:xfrm>
                  <a:off x="1810041" y="2096838"/>
                  <a:ext cx="685457" cy="685457"/>
                  <a:chOff x="862410" y="2231387"/>
                  <a:chExt cx="685457" cy="685457"/>
                </a:xfrm>
              </p:grpSpPr>
              <p:sp>
                <p:nvSpPr>
                  <p:cNvPr id="45" name="Rectangle: Rounded Corners 44">
                    <a:extLst>
                      <a:ext uri="{FF2B5EF4-FFF2-40B4-BE49-F238E27FC236}">
                        <a16:creationId xmlns:a16="http://schemas.microsoft.com/office/drawing/2014/main" id="{0C58D7AF-7C6E-4A01-9ADA-5A67E9123F05}"/>
                      </a:ext>
                    </a:extLst>
                  </p:cNvPr>
                  <p:cNvSpPr>
                    <a:spLocks noChangeAspect="1"/>
                  </p:cNvSpPr>
                  <p:nvPr/>
                </p:nvSpPr>
                <p:spPr>
                  <a:xfrm>
                    <a:off x="862410"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grpSp>
                <p:nvGrpSpPr>
                  <p:cNvPr id="46" name="Group 45">
                    <a:extLst>
                      <a:ext uri="{FF2B5EF4-FFF2-40B4-BE49-F238E27FC236}">
                        <a16:creationId xmlns:a16="http://schemas.microsoft.com/office/drawing/2014/main" id="{89680FA1-726B-4F6F-9C7D-7AD00252A171}"/>
                      </a:ext>
                    </a:extLst>
                  </p:cNvPr>
                  <p:cNvGrpSpPr>
                    <a:grpSpLocks noChangeAspect="1"/>
                  </p:cNvGrpSpPr>
                  <p:nvPr/>
                </p:nvGrpSpPr>
                <p:grpSpPr>
                  <a:xfrm>
                    <a:off x="985682" y="2289154"/>
                    <a:ext cx="438912" cy="569922"/>
                    <a:chOff x="1780850" y="3072983"/>
                    <a:chExt cx="388620" cy="504619"/>
                  </a:xfrm>
                  <a:solidFill>
                    <a:schemeClr val="accent3"/>
                  </a:solidFill>
                </p:grpSpPr>
                <p:pic>
                  <p:nvPicPr>
                    <p:cNvPr id="47" name="Graphic 15" descr="Water">
                      <a:extLst>
                        <a:ext uri="{FF2B5EF4-FFF2-40B4-BE49-F238E27FC236}">
                          <a16:creationId xmlns:a16="http://schemas.microsoft.com/office/drawing/2014/main" id="{B53A1065-0568-4DAB-8F2D-0B7DBC840D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0850" y="3303282"/>
                      <a:ext cx="274320" cy="274320"/>
                    </a:xfrm>
                    <a:prstGeom prst="rect">
                      <a:avLst/>
                    </a:prstGeom>
                  </p:spPr>
                </p:pic>
                <p:pic>
                  <p:nvPicPr>
                    <p:cNvPr id="48" name="Graphic 16" descr="Water">
                      <a:extLst>
                        <a:ext uri="{FF2B5EF4-FFF2-40B4-BE49-F238E27FC236}">
                          <a16:creationId xmlns:a16="http://schemas.microsoft.com/office/drawing/2014/main" id="{BF7DA3E0-485C-4543-9991-F9BE6F1449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0870" y="3177050"/>
                      <a:ext cx="228600" cy="228600"/>
                    </a:xfrm>
                    <a:prstGeom prst="rect">
                      <a:avLst/>
                    </a:prstGeom>
                  </p:spPr>
                </p:pic>
                <p:pic>
                  <p:nvPicPr>
                    <p:cNvPr id="49" name="Graphic 17" descr="Water">
                      <a:extLst>
                        <a:ext uri="{FF2B5EF4-FFF2-40B4-BE49-F238E27FC236}">
                          <a16:creationId xmlns:a16="http://schemas.microsoft.com/office/drawing/2014/main" id="{D1408189-9B9A-4D1E-9B4A-899F9EC749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6570" y="3072983"/>
                      <a:ext cx="182880" cy="182880"/>
                    </a:xfrm>
                    <a:prstGeom prst="rect">
                      <a:avLst/>
                    </a:prstGeom>
                  </p:spPr>
                </p:pic>
              </p:grpSp>
            </p:grpSp>
            <p:grpSp>
              <p:nvGrpSpPr>
                <p:cNvPr id="42" name="Group 41">
                  <a:extLst>
                    <a:ext uri="{FF2B5EF4-FFF2-40B4-BE49-F238E27FC236}">
                      <a16:creationId xmlns:a16="http://schemas.microsoft.com/office/drawing/2014/main" id="{9108947A-79A8-4912-8945-4A5BC6BF1E98}"/>
                    </a:ext>
                  </a:extLst>
                </p:cNvPr>
                <p:cNvGrpSpPr/>
                <p:nvPr/>
              </p:nvGrpSpPr>
              <p:grpSpPr>
                <a:xfrm>
                  <a:off x="638213" y="2899829"/>
                  <a:ext cx="3029113" cy="522280"/>
                  <a:chOff x="638213" y="2899829"/>
                  <a:chExt cx="3029113" cy="522280"/>
                </a:xfrm>
              </p:grpSpPr>
              <p:sp>
                <p:nvSpPr>
                  <p:cNvPr id="43" name="Rectangle: Rounded Corners 42">
                    <a:extLst>
                      <a:ext uri="{FF2B5EF4-FFF2-40B4-BE49-F238E27FC236}">
                        <a16:creationId xmlns:a16="http://schemas.microsoft.com/office/drawing/2014/main" id="{B06B8642-E39D-4172-93A0-1C7CA35D0784}"/>
                      </a:ext>
                    </a:extLst>
                  </p:cNvPr>
                  <p:cNvSpPr/>
                  <p:nvPr/>
                </p:nvSpPr>
                <p:spPr>
                  <a:xfrm>
                    <a:off x="638213" y="2899830"/>
                    <a:ext cx="1469294" cy="522279"/>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Complete blood </a:t>
                    </a:r>
                    <a:br>
                      <a:rPr lang="en-US" sz="1000" dirty="0">
                        <a:solidFill>
                          <a:schemeClr val="bg1">
                            <a:lumMod val="50000"/>
                          </a:schemeClr>
                        </a:solidFill>
                        <a:latin typeface="+mj-lt"/>
                        <a:ea typeface="Open Sans" panose="020B0606030504020204" pitchFamily="34" charset="0"/>
                        <a:cs typeface="Open Sans" panose="020B0606030504020204" pitchFamily="34" charset="0"/>
                      </a:rPr>
                    </a:br>
                    <a:r>
                      <a:rPr lang="en-US" sz="1000" dirty="0">
                        <a:solidFill>
                          <a:schemeClr val="bg1">
                            <a:lumMod val="50000"/>
                          </a:schemeClr>
                        </a:solidFill>
                        <a:latin typeface="+mj-lt"/>
                        <a:ea typeface="Open Sans" panose="020B0606030504020204" pitchFamily="34" charset="0"/>
                        <a:cs typeface="Open Sans" panose="020B0606030504020204" pitchFamily="34" charset="0"/>
                      </a:rPr>
                      <a:t>count (CBC) with differential</a:t>
                    </a:r>
                  </a:p>
                </p:txBody>
              </p:sp>
              <p:sp>
                <p:nvSpPr>
                  <p:cNvPr id="44" name="Rectangle: Rounded Corners 43">
                    <a:extLst>
                      <a:ext uri="{FF2B5EF4-FFF2-40B4-BE49-F238E27FC236}">
                        <a16:creationId xmlns:a16="http://schemas.microsoft.com/office/drawing/2014/main" id="{D42C9C79-D445-493B-A6B9-304CE1601319}"/>
                      </a:ext>
                    </a:extLst>
                  </p:cNvPr>
                  <p:cNvSpPr/>
                  <p:nvPr/>
                </p:nvSpPr>
                <p:spPr>
                  <a:xfrm>
                    <a:off x="2198032" y="2899829"/>
                    <a:ext cx="1469294" cy="522280"/>
                  </a:xfrm>
                  <a:prstGeom prst="roundRect">
                    <a:avLst>
                      <a:gd name="adj" fmla="val 8330"/>
                    </a:avLst>
                  </a:prstGeom>
                  <a:solidFill>
                    <a:schemeClr val="accent3"/>
                  </a:solidFill>
                  <a:ln>
                    <a:noFill/>
                  </a:ln>
                  <a:effectLst>
                    <a:innerShdw blurRad="25400" dist="25400" dir="13500000">
                      <a:prstClr val="black">
                        <a:alpha val="20000"/>
                      </a:prstClr>
                    </a:innerShdw>
                  </a:effectLst>
                </p:spPr>
                <p:style>
                  <a:lnRef idx="0">
                    <a:scrgbClr r="0" g="0" b="0"/>
                  </a:lnRef>
                  <a:fillRef idx="0">
                    <a:scrgbClr r="0" g="0" b="0"/>
                  </a:fillRef>
                  <a:effectRef idx="0">
                    <a:scrgbClr r="0" g="0" b="0"/>
                  </a:effectRef>
                  <a:fontRef idx="minor">
                    <a:schemeClr val="lt1"/>
                  </a:fontRef>
                </p:style>
                <p:txBody>
                  <a:bodyPr lIns="91375" tIns="91440" bIns="91375" rtlCol="0" anchor="ctr"/>
                  <a:lstStyle/>
                  <a:p>
                    <a:pPr algn="ctr" defTabSz="894740">
                      <a:buClr>
                        <a:schemeClr val="accent6"/>
                      </a:buClr>
                    </a:pPr>
                    <a:r>
                      <a:rPr lang="en-US" sz="1000" b="1" dirty="0">
                        <a:solidFill>
                          <a:schemeClr val="bg1"/>
                        </a:solidFill>
                      </a:rPr>
                      <a:t>Peripheral</a:t>
                    </a:r>
                  </a:p>
                  <a:p>
                    <a:pPr algn="ctr" defTabSz="894740">
                      <a:buClr>
                        <a:schemeClr val="accent6"/>
                      </a:buClr>
                    </a:pPr>
                    <a:r>
                      <a:rPr lang="en-US" sz="1000" b="1" dirty="0">
                        <a:solidFill>
                          <a:schemeClr val="bg1"/>
                        </a:solidFill>
                      </a:rPr>
                      <a:t>blood smear</a:t>
                    </a:r>
                  </a:p>
                </p:txBody>
              </p:sp>
            </p:grpSp>
          </p:grpSp>
        </p:grpSp>
        <p:grpSp>
          <p:nvGrpSpPr>
            <p:cNvPr id="50" name="Group 49">
              <a:extLst>
                <a:ext uri="{FF2B5EF4-FFF2-40B4-BE49-F238E27FC236}">
                  <a16:creationId xmlns:a16="http://schemas.microsoft.com/office/drawing/2014/main" id="{652FCCBB-5973-4B20-8D9E-FBB17418CA05}"/>
                </a:ext>
              </a:extLst>
            </p:cNvPr>
            <p:cNvGrpSpPr/>
            <p:nvPr/>
          </p:nvGrpSpPr>
          <p:grpSpPr>
            <a:xfrm>
              <a:off x="3789721" y="1959813"/>
              <a:ext cx="1618342" cy="1497178"/>
              <a:chOff x="4811486" y="1992471"/>
              <a:chExt cx="1618342" cy="1497178"/>
            </a:xfrm>
          </p:grpSpPr>
          <p:sp>
            <p:nvSpPr>
              <p:cNvPr id="51" name="Rectangle: Rounded Corners 50">
                <a:extLst>
                  <a:ext uri="{FF2B5EF4-FFF2-40B4-BE49-F238E27FC236}">
                    <a16:creationId xmlns:a16="http://schemas.microsoft.com/office/drawing/2014/main" id="{60654D5B-F515-41C0-87CE-414C58EB1CC2}"/>
                  </a:ext>
                </a:extLst>
              </p:cNvPr>
              <p:cNvSpPr/>
              <p:nvPr/>
            </p:nvSpPr>
            <p:spPr>
              <a:xfrm>
                <a:off x="4811486" y="1992471"/>
                <a:ext cx="1618342"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sp>
            <p:nvSpPr>
              <p:cNvPr id="52" name="Rectangle: Rounded Corners 51">
                <a:extLst>
                  <a:ext uri="{FF2B5EF4-FFF2-40B4-BE49-F238E27FC236}">
                    <a16:creationId xmlns:a16="http://schemas.microsoft.com/office/drawing/2014/main" id="{5CCDF7E0-06EE-436E-8C54-53F42929B01A}"/>
                  </a:ext>
                </a:extLst>
              </p:cNvPr>
              <p:cNvSpPr/>
              <p:nvPr/>
            </p:nvSpPr>
            <p:spPr>
              <a:xfrm>
                <a:off x="4886010" y="2881416"/>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Bone marrow</a:t>
                </a:r>
              </a:p>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aspirate and biopsy</a:t>
                </a:r>
              </a:p>
            </p:txBody>
          </p:sp>
          <p:grpSp>
            <p:nvGrpSpPr>
              <p:cNvPr id="53" name="Group 52">
                <a:extLst>
                  <a:ext uri="{FF2B5EF4-FFF2-40B4-BE49-F238E27FC236}">
                    <a16:creationId xmlns:a16="http://schemas.microsoft.com/office/drawing/2014/main" id="{4EA67DC2-90F3-493F-A728-E8952F6EBD29}"/>
                  </a:ext>
                </a:extLst>
              </p:cNvPr>
              <p:cNvGrpSpPr/>
              <p:nvPr/>
            </p:nvGrpSpPr>
            <p:grpSpPr>
              <a:xfrm>
                <a:off x="5277929" y="2078425"/>
                <a:ext cx="685457" cy="685457"/>
                <a:chOff x="2315126" y="2231387"/>
                <a:chExt cx="685457" cy="685457"/>
              </a:xfrm>
            </p:grpSpPr>
            <p:sp>
              <p:nvSpPr>
                <p:cNvPr id="54" name="Rectangle: Rounded Corners 53">
                  <a:extLst>
                    <a:ext uri="{FF2B5EF4-FFF2-40B4-BE49-F238E27FC236}">
                      <a16:creationId xmlns:a16="http://schemas.microsoft.com/office/drawing/2014/main" id="{81B31FC2-BB71-48B1-95F5-FF0F46D75C94}"/>
                    </a:ext>
                  </a:extLst>
                </p:cNvPr>
                <p:cNvSpPr>
                  <a:spLocks noChangeAspect="1"/>
                </p:cNvSpPr>
                <p:nvPr/>
              </p:nvSpPr>
              <p:spPr>
                <a:xfrm>
                  <a:off x="2315126"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pic>
              <p:nvPicPr>
                <p:cNvPr id="55" name="Graphic 7" descr="Bone">
                  <a:extLst>
                    <a:ext uri="{FF2B5EF4-FFF2-40B4-BE49-F238E27FC236}">
                      <a16:creationId xmlns:a16="http://schemas.microsoft.com/office/drawing/2014/main" id="{C708D251-53CB-4F83-8904-4925ED2F57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5246" y="2281507"/>
                  <a:ext cx="585216" cy="585216"/>
                </a:xfrm>
                <a:prstGeom prst="rect">
                  <a:avLst/>
                </a:prstGeom>
              </p:spPr>
            </p:pic>
          </p:grpSp>
        </p:grpSp>
        <p:grpSp>
          <p:nvGrpSpPr>
            <p:cNvPr id="56" name="Group 55">
              <a:extLst>
                <a:ext uri="{FF2B5EF4-FFF2-40B4-BE49-F238E27FC236}">
                  <a16:creationId xmlns:a16="http://schemas.microsoft.com/office/drawing/2014/main" id="{CF30E184-0EEB-4082-9876-0682E17ECC07}"/>
                </a:ext>
              </a:extLst>
            </p:cNvPr>
            <p:cNvGrpSpPr/>
            <p:nvPr/>
          </p:nvGrpSpPr>
          <p:grpSpPr>
            <a:xfrm>
              <a:off x="5534510" y="1959813"/>
              <a:ext cx="3180864" cy="1497178"/>
              <a:chOff x="5534510" y="1959813"/>
              <a:chExt cx="3180864" cy="1497178"/>
            </a:xfrm>
          </p:grpSpPr>
          <p:sp>
            <p:nvSpPr>
              <p:cNvPr id="57" name="Rectangle: Rounded Corners 56">
                <a:extLst>
                  <a:ext uri="{FF2B5EF4-FFF2-40B4-BE49-F238E27FC236}">
                    <a16:creationId xmlns:a16="http://schemas.microsoft.com/office/drawing/2014/main" id="{993C3402-623E-45AF-90B7-A8CD2AD93454}"/>
                  </a:ext>
                </a:extLst>
              </p:cNvPr>
              <p:cNvSpPr/>
              <p:nvPr/>
            </p:nvSpPr>
            <p:spPr>
              <a:xfrm>
                <a:off x="5534510" y="1959813"/>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grpSp>
            <p:nvGrpSpPr>
              <p:cNvPr id="58" name="Group 57">
                <a:extLst>
                  <a:ext uri="{FF2B5EF4-FFF2-40B4-BE49-F238E27FC236}">
                    <a16:creationId xmlns:a16="http://schemas.microsoft.com/office/drawing/2014/main" id="{F3A658CF-D1A2-4C9E-8815-2FFD590D4C4E}"/>
                  </a:ext>
                </a:extLst>
              </p:cNvPr>
              <p:cNvGrpSpPr/>
              <p:nvPr/>
            </p:nvGrpSpPr>
            <p:grpSpPr>
              <a:xfrm>
                <a:off x="5610386" y="2848758"/>
                <a:ext cx="3029113" cy="522280"/>
                <a:chOff x="638213" y="2899829"/>
                <a:chExt cx="3029113" cy="522280"/>
              </a:xfrm>
            </p:grpSpPr>
            <p:sp>
              <p:nvSpPr>
                <p:cNvPr id="62" name="Rectangle: Rounded Corners 61">
                  <a:extLst>
                    <a:ext uri="{FF2B5EF4-FFF2-40B4-BE49-F238E27FC236}">
                      <a16:creationId xmlns:a16="http://schemas.microsoft.com/office/drawing/2014/main" id="{EA0F5C32-133D-4D91-A884-B5FCDB605A5A}"/>
                    </a:ext>
                  </a:extLst>
                </p:cNvPr>
                <p:cNvSpPr/>
                <p:nvPr/>
              </p:nvSpPr>
              <p:spPr>
                <a:xfrm>
                  <a:off x="638213" y="2899830"/>
                  <a:ext cx="1469294" cy="522279"/>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Immunophenotyping</a:t>
                  </a:r>
                </a:p>
              </p:txBody>
            </p:sp>
            <p:sp>
              <p:nvSpPr>
                <p:cNvPr id="63" name="Rectangle: Rounded Corners 62">
                  <a:extLst>
                    <a:ext uri="{FF2B5EF4-FFF2-40B4-BE49-F238E27FC236}">
                      <a16:creationId xmlns:a16="http://schemas.microsoft.com/office/drawing/2014/main" id="{68583FDB-3E61-431A-91B7-C80C58776CED}"/>
                    </a:ext>
                  </a:extLst>
                </p:cNvPr>
                <p:cNvSpPr/>
                <p:nvPr/>
              </p:nvSpPr>
              <p:spPr>
                <a:xfrm>
                  <a:off x="2198032" y="2899829"/>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Cytogenetic and molecular genetics</a:t>
                  </a:r>
                </a:p>
              </p:txBody>
            </p:sp>
          </p:grpSp>
          <p:grpSp>
            <p:nvGrpSpPr>
              <p:cNvPr id="59" name="Group 58">
                <a:extLst>
                  <a:ext uri="{FF2B5EF4-FFF2-40B4-BE49-F238E27FC236}">
                    <a16:creationId xmlns:a16="http://schemas.microsoft.com/office/drawing/2014/main" id="{4D346A55-A103-4E90-A131-A9E0A0BA5C8A}"/>
                  </a:ext>
                </a:extLst>
              </p:cNvPr>
              <p:cNvGrpSpPr/>
              <p:nvPr/>
            </p:nvGrpSpPr>
            <p:grpSpPr>
              <a:xfrm>
                <a:off x="6782214" y="2045767"/>
                <a:ext cx="685457" cy="685457"/>
                <a:chOff x="3596532" y="2231387"/>
                <a:chExt cx="685457" cy="685457"/>
              </a:xfrm>
            </p:grpSpPr>
            <p:sp>
              <p:nvSpPr>
                <p:cNvPr id="60" name="Rectangle: Rounded Corners 59">
                  <a:extLst>
                    <a:ext uri="{FF2B5EF4-FFF2-40B4-BE49-F238E27FC236}">
                      <a16:creationId xmlns:a16="http://schemas.microsoft.com/office/drawing/2014/main" id="{B91A6DEB-7D63-4916-B67A-2DDD74CCFB8C}"/>
                    </a:ext>
                  </a:extLst>
                </p:cNvPr>
                <p:cNvSpPr>
                  <a:spLocks noChangeAspect="1"/>
                </p:cNvSpPr>
                <p:nvPr/>
              </p:nvSpPr>
              <p:spPr>
                <a:xfrm>
                  <a:off x="3596532"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pic>
              <p:nvPicPr>
                <p:cNvPr id="61" name="Graphic 54">
                  <a:extLst>
                    <a:ext uri="{FF2B5EF4-FFF2-40B4-BE49-F238E27FC236}">
                      <a16:creationId xmlns:a16="http://schemas.microsoft.com/office/drawing/2014/main" id="{22954010-9541-4E14-BCD8-FB36A211CF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3152" y="2320999"/>
                  <a:ext cx="263350" cy="512064"/>
                </a:xfrm>
                <a:prstGeom prst="rect">
                  <a:avLst/>
                </a:prstGeom>
              </p:spPr>
            </p:pic>
          </p:grpSp>
        </p:grpSp>
      </p:grpSp>
      <p:grpSp>
        <p:nvGrpSpPr>
          <p:cNvPr id="64" name="Group 63">
            <a:extLst>
              <a:ext uri="{FF2B5EF4-FFF2-40B4-BE49-F238E27FC236}">
                <a16:creationId xmlns:a16="http://schemas.microsoft.com/office/drawing/2014/main" id="{8C159A2C-9BC7-4E7A-A6DB-5F85675CA6B4}"/>
              </a:ext>
            </a:extLst>
          </p:cNvPr>
          <p:cNvGrpSpPr/>
          <p:nvPr/>
        </p:nvGrpSpPr>
        <p:grpSpPr>
          <a:xfrm>
            <a:off x="5081059" y="3822978"/>
            <a:ext cx="3015603" cy="1598485"/>
            <a:chOff x="4673932" y="3821628"/>
            <a:chExt cx="3425786" cy="1815911"/>
          </a:xfrm>
        </p:grpSpPr>
        <p:pic>
          <p:nvPicPr>
            <p:cNvPr id="65" name="Picture 64" descr="A picture containing fabric&#10;&#10;Description automatically generated">
              <a:extLst>
                <a:ext uri="{FF2B5EF4-FFF2-40B4-BE49-F238E27FC236}">
                  <a16:creationId xmlns:a16="http://schemas.microsoft.com/office/drawing/2014/main" id="{B69D33B5-9A72-4A56-8EE6-991C9DFB5CC9}"/>
                </a:ext>
              </a:extLst>
            </p:cNvPr>
            <p:cNvPicPr>
              <a:picLocks noChangeAspect="1"/>
            </p:cNvPicPr>
            <p:nvPr/>
          </p:nvPicPr>
          <p:blipFill rotWithShape="1">
            <a:blip r:embed="rId9">
              <a:extLst>
                <a:ext uri="{28A0092B-C50C-407E-A947-70E740481C1C}">
                  <a14:useLocalDpi xmlns:a14="http://schemas.microsoft.com/office/drawing/2010/main" val="0"/>
                </a:ext>
              </a:extLst>
            </a:blip>
            <a:srcRect r="24174"/>
            <a:stretch/>
          </p:blipFill>
          <p:spPr>
            <a:xfrm>
              <a:off x="5971941" y="3821628"/>
              <a:ext cx="1521586" cy="1509894"/>
            </a:xfrm>
            <a:prstGeom prst="ellipse">
              <a:avLst/>
            </a:prstGeom>
            <a:ln w="12700">
              <a:solidFill>
                <a:schemeClr val="accent1"/>
              </a:solidFill>
            </a:ln>
          </p:spPr>
        </p:pic>
        <p:sp>
          <p:nvSpPr>
            <p:cNvPr id="66" name="TextBox 65">
              <a:extLst>
                <a:ext uri="{FF2B5EF4-FFF2-40B4-BE49-F238E27FC236}">
                  <a16:creationId xmlns:a16="http://schemas.microsoft.com/office/drawing/2014/main" id="{4685B664-1599-4369-97AE-976DE6D7DADA}"/>
                </a:ext>
              </a:extLst>
            </p:cNvPr>
            <p:cNvSpPr txBox="1"/>
            <p:nvPr/>
          </p:nvSpPr>
          <p:spPr>
            <a:xfrm>
              <a:off x="5365749" y="5357827"/>
              <a:ext cx="2733969" cy="279712"/>
            </a:xfrm>
            <a:prstGeom prst="rect">
              <a:avLst/>
            </a:prstGeom>
            <a:noFill/>
          </p:spPr>
          <p:txBody>
            <a:bodyPr wrap="square" rtlCol="0">
              <a:spAutoFit/>
            </a:bodyPr>
            <a:lstStyle/>
            <a:p>
              <a:pPr algn="ctr"/>
              <a:r>
                <a:rPr lang="en-US" sz="1000" b="1" dirty="0">
                  <a:solidFill>
                    <a:schemeClr val="accent1"/>
                  </a:solidFill>
                </a:rPr>
                <a:t>AML Morphology on Blood Smear</a:t>
              </a:r>
            </a:p>
          </p:txBody>
        </p:sp>
        <p:sp>
          <p:nvSpPr>
            <p:cNvPr id="67" name="TextBox 66">
              <a:extLst>
                <a:ext uri="{FF2B5EF4-FFF2-40B4-BE49-F238E27FC236}">
                  <a16:creationId xmlns:a16="http://schemas.microsoft.com/office/drawing/2014/main" id="{85A1E0E8-B1E6-4865-AD2D-67D21743BA89}"/>
                </a:ext>
              </a:extLst>
            </p:cNvPr>
            <p:cNvSpPr txBox="1"/>
            <p:nvPr/>
          </p:nvSpPr>
          <p:spPr>
            <a:xfrm>
              <a:off x="4673932" y="5002969"/>
              <a:ext cx="1020987" cy="153888"/>
            </a:xfrm>
            <a:prstGeom prst="rect">
              <a:avLst/>
            </a:prstGeom>
            <a:noFill/>
          </p:spPr>
          <p:txBody>
            <a:bodyPr wrap="square" lIns="0" tIns="0" rIns="0" bIns="0" rtlCol="0">
              <a:spAutoFit/>
            </a:bodyPr>
            <a:lstStyle/>
            <a:p>
              <a:pPr algn="r"/>
              <a:r>
                <a:rPr lang="en-US" sz="1000" dirty="0"/>
                <a:t>Myeloid blast</a:t>
              </a:r>
            </a:p>
          </p:txBody>
        </p:sp>
        <p:cxnSp>
          <p:nvCxnSpPr>
            <p:cNvPr id="68" name="Straight Arrow Connector 67">
              <a:extLst>
                <a:ext uri="{FF2B5EF4-FFF2-40B4-BE49-F238E27FC236}">
                  <a16:creationId xmlns:a16="http://schemas.microsoft.com/office/drawing/2014/main" id="{9C20648F-839C-435F-A8EE-31D657021FC0}"/>
                </a:ext>
              </a:extLst>
            </p:cNvPr>
            <p:cNvCxnSpPr>
              <a:cxnSpLocks/>
            </p:cNvCxnSpPr>
            <p:nvPr/>
          </p:nvCxnSpPr>
          <p:spPr>
            <a:xfrm flipV="1">
              <a:off x="5738101" y="4682901"/>
              <a:ext cx="839981" cy="361678"/>
            </a:xfrm>
            <a:prstGeom prst="straightConnector1">
              <a:avLst/>
            </a:prstGeom>
            <a:ln w="12700">
              <a:solidFill>
                <a:schemeClr val="accent1"/>
              </a:solidFill>
              <a:headEnd type="none" w="lg" len="lg"/>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7623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ADC6-3F9B-4C76-BCA3-0868B61EAA25}"/>
              </a:ext>
            </a:extLst>
          </p:cNvPr>
          <p:cNvSpPr>
            <a:spLocks noGrp="1"/>
          </p:cNvSpPr>
          <p:nvPr>
            <p:ph type="title"/>
          </p:nvPr>
        </p:nvSpPr>
        <p:spPr/>
        <p:txBody>
          <a:bodyPr/>
          <a:lstStyle/>
          <a:p>
            <a:r>
              <a:rPr lang="en-US" dirty="0"/>
              <a:t>Diagnostic Testing</a:t>
            </a:r>
          </a:p>
        </p:txBody>
      </p:sp>
      <p:sp>
        <p:nvSpPr>
          <p:cNvPr id="3" name="Text Placeholder 2">
            <a:extLst>
              <a:ext uri="{FF2B5EF4-FFF2-40B4-BE49-F238E27FC236}">
                <a16:creationId xmlns:a16="http://schemas.microsoft.com/office/drawing/2014/main" id="{57D3D2AD-4317-4DE1-90E2-33D6BDB653AB}"/>
              </a:ext>
            </a:extLst>
          </p:cNvPr>
          <p:cNvSpPr>
            <a:spLocks noGrp="1"/>
          </p:cNvSpPr>
          <p:nvPr>
            <p:ph type="body" sz="quarter" idx="13"/>
          </p:nvPr>
        </p:nvSpPr>
        <p:spPr>
          <a:xfrm>
            <a:off x="632143" y="1466204"/>
            <a:ext cx="7930832" cy="1562992"/>
          </a:xfrm>
        </p:spPr>
        <p:txBody>
          <a:bodyPr/>
          <a:lstStyle/>
          <a:p>
            <a:pPr>
              <a:lnSpc>
                <a:spcPct val="110000"/>
              </a:lnSpc>
            </a:pPr>
            <a:r>
              <a:rPr lang="en-US" spc="-10" dirty="0"/>
              <a:t>Using peripheral blood and bone marrow samples, several tests will be used to characterize and classify each patient’s AML.</a:t>
            </a:r>
          </a:p>
          <a:p>
            <a:r>
              <a:rPr lang="en-US" i="1" dirty="0"/>
              <a:t>Tap each technique to learn how they are used in the diagnosis of AML.</a:t>
            </a:r>
          </a:p>
          <a:p>
            <a:pPr>
              <a:lnSpc>
                <a:spcPct val="110000"/>
              </a:lnSpc>
            </a:pPr>
            <a:endParaRPr lang="en-US" i="1" dirty="0"/>
          </a:p>
        </p:txBody>
      </p:sp>
      <p:sp>
        <p:nvSpPr>
          <p:cNvPr id="28" name="TextBox 27">
            <a:extLst>
              <a:ext uri="{FF2B5EF4-FFF2-40B4-BE49-F238E27FC236}">
                <a16:creationId xmlns:a16="http://schemas.microsoft.com/office/drawing/2014/main" id="{D0909276-03C8-409C-AB67-082CC254C4CC}"/>
              </a:ext>
            </a:extLst>
          </p:cNvPr>
          <p:cNvSpPr txBox="1"/>
          <p:nvPr/>
        </p:nvSpPr>
        <p:spPr>
          <a:xfrm>
            <a:off x="632142" y="5868977"/>
            <a:ext cx="3162049"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Diagnostic Testing Deep Dive</a:t>
            </a:r>
          </a:p>
        </p:txBody>
      </p:sp>
      <p:grpSp>
        <p:nvGrpSpPr>
          <p:cNvPr id="29" name="Group 28">
            <a:extLst>
              <a:ext uri="{FF2B5EF4-FFF2-40B4-BE49-F238E27FC236}">
                <a16:creationId xmlns:a16="http://schemas.microsoft.com/office/drawing/2014/main" id="{CABE26B2-FED7-42D6-B6BF-F003FE901AE8}"/>
              </a:ext>
            </a:extLst>
          </p:cNvPr>
          <p:cNvGrpSpPr/>
          <p:nvPr/>
        </p:nvGrpSpPr>
        <p:grpSpPr>
          <a:xfrm>
            <a:off x="716535" y="5921557"/>
            <a:ext cx="337211" cy="337211"/>
            <a:chOff x="728509" y="5147012"/>
            <a:chExt cx="337211" cy="337211"/>
          </a:xfrm>
        </p:grpSpPr>
        <p:sp>
          <p:nvSpPr>
            <p:cNvPr id="30" name="Oval 29">
              <a:extLst>
                <a:ext uri="{FF2B5EF4-FFF2-40B4-BE49-F238E27FC236}">
                  <a16:creationId xmlns:a16="http://schemas.microsoft.com/office/drawing/2014/main" id="{A22A0EF0-863F-40A9-93C4-9D0A50505D23}"/>
                </a:ext>
              </a:extLst>
            </p:cNvPr>
            <p:cNvSpPr/>
            <p:nvPr/>
          </p:nvSpPr>
          <p:spPr>
            <a:xfrm>
              <a:off x="728509" y="5147012"/>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1" name="Graphic 30">
              <a:extLst>
                <a:ext uri="{FF2B5EF4-FFF2-40B4-BE49-F238E27FC236}">
                  <a16:creationId xmlns:a16="http://schemas.microsoft.com/office/drawing/2014/main" id="{47AC5795-1028-4AB2-8C59-02FDFBC49B41}"/>
                </a:ext>
              </a:extLst>
            </p:cNvPr>
            <p:cNvSpPr/>
            <p:nvPr/>
          </p:nvSpPr>
          <p:spPr>
            <a:xfrm>
              <a:off x="813143" y="5178557"/>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32" name="Rectangle: Top Corners Rounded 34">
            <a:extLst>
              <a:ext uri="{FF2B5EF4-FFF2-40B4-BE49-F238E27FC236}">
                <a16:creationId xmlns:a16="http://schemas.microsoft.com/office/drawing/2014/main" id="{1B5C513A-950F-4588-9330-9A5BAE45B1DB}"/>
              </a:ext>
            </a:extLst>
          </p:cNvPr>
          <p:cNvSpPr/>
          <p:nvPr/>
        </p:nvSpPr>
        <p:spPr>
          <a:xfrm>
            <a:off x="632143" y="3627497"/>
            <a:ext cx="7930832" cy="1926779"/>
          </a:xfrm>
          <a:prstGeom prst="roundRect">
            <a:avLst>
              <a:gd name="adj" fmla="val 3046"/>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91440" numCol="2" spcCol="548640" rtlCol="0" anchor="t" anchorCtr="0"/>
          <a:lstStyle/>
          <a:p>
            <a:pPr>
              <a:lnSpc>
                <a:spcPct val="110000"/>
              </a:lnSpc>
              <a:spcAft>
                <a:spcPts val="300"/>
              </a:spcAft>
              <a:buClr>
                <a:schemeClr val="accent3"/>
              </a:buClr>
            </a:pPr>
            <a:r>
              <a:rPr lang="en-US" sz="1100" dirty="0">
                <a:solidFill>
                  <a:schemeClr val="tx1"/>
                </a:solidFill>
              </a:rPr>
              <a:t>Bone marrow aspiration and biopsy are key components to the diagnosis of AML as the samples are used to determine the blast count, cell origin, and the presence of cytogenetic and molecular genetic abnormalities in the DNA of the blasts.</a:t>
            </a:r>
          </a:p>
          <a:p>
            <a:pPr>
              <a:lnSpc>
                <a:spcPct val="110000"/>
              </a:lnSpc>
              <a:spcAft>
                <a:spcPts val="300"/>
              </a:spcAft>
              <a:buClr>
                <a:schemeClr val="accent3"/>
              </a:buClr>
            </a:pPr>
            <a:endParaRPr lang="en-US" sz="1100" dirty="0">
              <a:solidFill>
                <a:schemeClr val="tx1"/>
              </a:solidFill>
            </a:endParaRPr>
          </a:p>
          <a:p>
            <a:pPr>
              <a:lnSpc>
                <a:spcPct val="110000"/>
              </a:lnSpc>
              <a:spcAft>
                <a:spcPts val="300"/>
              </a:spcAft>
              <a:buClr>
                <a:schemeClr val="accent3"/>
              </a:buClr>
            </a:pPr>
            <a:endParaRPr lang="en-US" sz="1100" dirty="0">
              <a:solidFill>
                <a:schemeClr val="tx1"/>
              </a:solidFill>
            </a:endParaRPr>
          </a:p>
          <a:p>
            <a:pPr>
              <a:lnSpc>
                <a:spcPct val="110000"/>
              </a:lnSpc>
              <a:spcAft>
                <a:spcPts val="300"/>
              </a:spcAft>
              <a:buClr>
                <a:schemeClr val="accent3"/>
              </a:buClr>
            </a:pPr>
            <a:endParaRPr lang="en-US" sz="1100" dirty="0">
              <a:solidFill>
                <a:schemeClr val="tx1"/>
              </a:solidFill>
            </a:endParaRPr>
          </a:p>
          <a:p>
            <a:pPr>
              <a:lnSpc>
                <a:spcPct val="110000"/>
              </a:lnSpc>
              <a:spcAft>
                <a:spcPts val="300"/>
              </a:spcAft>
              <a:buClr>
                <a:schemeClr val="accent3"/>
              </a:buClr>
            </a:pPr>
            <a:r>
              <a:rPr lang="en-US" sz="1100" dirty="0">
                <a:solidFill>
                  <a:schemeClr val="tx1"/>
                </a:solidFill>
              </a:rPr>
              <a:t>These tests are the only way to determine the status of a patient’s AML. They are repeated often during the treatment of AML—before a patient receives treatment, during treatment, and after treatment to monitor if the patient’s leukemia is responding.</a:t>
            </a:r>
          </a:p>
          <a:p>
            <a:pPr>
              <a:lnSpc>
                <a:spcPct val="110000"/>
              </a:lnSpc>
              <a:spcAft>
                <a:spcPts val="300"/>
              </a:spcAft>
              <a:buClr>
                <a:schemeClr val="accent3"/>
              </a:buClr>
            </a:pPr>
            <a:r>
              <a:rPr lang="en-US" sz="1100" dirty="0">
                <a:solidFill>
                  <a:schemeClr val="tx1"/>
                </a:solidFill>
              </a:rPr>
              <a:t> </a:t>
            </a:r>
          </a:p>
        </p:txBody>
      </p:sp>
      <p:grpSp>
        <p:nvGrpSpPr>
          <p:cNvPr id="11" name="Group 10">
            <a:extLst>
              <a:ext uri="{FF2B5EF4-FFF2-40B4-BE49-F238E27FC236}">
                <a16:creationId xmlns:a16="http://schemas.microsoft.com/office/drawing/2014/main" id="{A5974CF7-9F18-4DC5-AAA8-1C21BCB7E5B8}"/>
              </a:ext>
            </a:extLst>
          </p:cNvPr>
          <p:cNvGrpSpPr/>
          <p:nvPr/>
        </p:nvGrpSpPr>
        <p:grpSpPr>
          <a:xfrm>
            <a:off x="632142" y="2014755"/>
            <a:ext cx="7930832" cy="1442235"/>
            <a:chOff x="482410" y="1959813"/>
            <a:chExt cx="8232964" cy="1497178"/>
          </a:xfrm>
        </p:grpSpPr>
        <p:grpSp>
          <p:nvGrpSpPr>
            <p:cNvPr id="33" name="Group 32">
              <a:extLst>
                <a:ext uri="{FF2B5EF4-FFF2-40B4-BE49-F238E27FC236}">
                  <a16:creationId xmlns:a16="http://schemas.microsoft.com/office/drawing/2014/main" id="{B813AB8B-B050-458A-BFA8-C0E37EFDA328}"/>
                </a:ext>
              </a:extLst>
            </p:cNvPr>
            <p:cNvGrpSpPr/>
            <p:nvPr/>
          </p:nvGrpSpPr>
          <p:grpSpPr>
            <a:xfrm>
              <a:off x="482410" y="1959813"/>
              <a:ext cx="3180864" cy="1497178"/>
              <a:chOff x="482410" y="1992471"/>
              <a:chExt cx="3180864" cy="1497178"/>
            </a:xfrm>
          </p:grpSpPr>
          <p:sp>
            <p:nvSpPr>
              <p:cNvPr id="34" name="Rectangle: Rounded Corners 33">
                <a:extLst>
                  <a:ext uri="{FF2B5EF4-FFF2-40B4-BE49-F238E27FC236}">
                    <a16:creationId xmlns:a16="http://schemas.microsoft.com/office/drawing/2014/main" id="{23887BC6-7E61-4D6E-B050-5D9CC72202C1}"/>
                  </a:ext>
                </a:extLst>
              </p:cNvPr>
              <p:cNvSpPr/>
              <p:nvPr/>
            </p:nvSpPr>
            <p:spPr>
              <a:xfrm>
                <a:off x="482410" y="1992471"/>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grpSp>
            <p:nvGrpSpPr>
              <p:cNvPr id="35" name="Group 34">
                <a:extLst>
                  <a:ext uri="{FF2B5EF4-FFF2-40B4-BE49-F238E27FC236}">
                    <a16:creationId xmlns:a16="http://schemas.microsoft.com/office/drawing/2014/main" id="{19FE24CC-7A5C-4FA9-9EEF-AC51D35D1FF7}"/>
                  </a:ext>
                </a:extLst>
              </p:cNvPr>
              <p:cNvGrpSpPr/>
              <p:nvPr/>
            </p:nvGrpSpPr>
            <p:grpSpPr>
              <a:xfrm>
                <a:off x="558286" y="2078425"/>
                <a:ext cx="3029113" cy="1325271"/>
                <a:chOff x="638213" y="2096838"/>
                <a:chExt cx="3029113" cy="1325271"/>
              </a:xfrm>
            </p:grpSpPr>
            <p:grpSp>
              <p:nvGrpSpPr>
                <p:cNvPr id="36" name="Group 35">
                  <a:extLst>
                    <a:ext uri="{FF2B5EF4-FFF2-40B4-BE49-F238E27FC236}">
                      <a16:creationId xmlns:a16="http://schemas.microsoft.com/office/drawing/2014/main" id="{72F664C5-F963-4015-846F-0E8AFC228F18}"/>
                    </a:ext>
                  </a:extLst>
                </p:cNvPr>
                <p:cNvGrpSpPr/>
                <p:nvPr/>
              </p:nvGrpSpPr>
              <p:grpSpPr>
                <a:xfrm>
                  <a:off x="1810041" y="2096838"/>
                  <a:ext cx="685457" cy="685457"/>
                  <a:chOff x="862410" y="2231387"/>
                  <a:chExt cx="685457" cy="685457"/>
                </a:xfrm>
              </p:grpSpPr>
              <p:sp>
                <p:nvSpPr>
                  <p:cNvPr id="41" name="Rectangle: Rounded Corners 40">
                    <a:extLst>
                      <a:ext uri="{FF2B5EF4-FFF2-40B4-BE49-F238E27FC236}">
                        <a16:creationId xmlns:a16="http://schemas.microsoft.com/office/drawing/2014/main" id="{7505E173-B8AD-4D49-9D54-8F2C11C520CB}"/>
                      </a:ext>
                    </a:extLst>
                  </p:cNvPr>
                  <p:cNvSpPr>
                    <a:spLocks noChangeAspect="1"/>
                  </p:cNvSpPr>
                  <p:nvPr/>
                </p:nvSpPr>
                <p:spPr>
                  <a:xfrm>
                    <a:off x="862410"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grpSp>
                <p:nvGrpSpPr>
                  <p:cNvPr id="42" name="Group 41">
                    <a:extLst>
                      <a:ext uri="{FF2B5EF4-FFF2-40B4-BE49-F238E27FC236}">
                        <a16:creationId xmlns:a16="http://schemas.microsoft.com/office/drawing/2014/main" id="{9FD506DD-35FD-46A9-BCE5-C10758928545}"/>
                      </a:ext>
                    </a:extLst>
                  </p:cNvPr>
                  <p:cNvGrpSpPr>
                    <a:grpSpLocks noChangeAspect="1"/>
                  </p:cNvGrpSpPr>
                  <p:nvPr/>
                </p:nvGrpSpPr>
                <p:grpSpPr>
                  <a:xfrm>
                    <a:off x="985682" y="2289154"/>
                    <a:ext cx="438912" cy="569922"/>
                    <a:chOff x="1780850" y="3072983"/>
                    <a:chExt cx="388620" cy="504619"/>
                  </a:xfrm>
                  <a:solidFill>
                    <a:schemeClr val="accent3"/>
                  </a:solidFill>
                </p:grpSpPr>
                <p:pic>
                  <p:nvPicPr>
                    <p:cNvPr id="43" name="Graphic 15" descr="Water">
                      <a:extLst>
                        <a:ext uri="{FF2B5EF4-FFF2-40B4-BE49-F238E27FC236}">
                          <a16:creationId xmlns:a16="http://schemas.microsoft.com/office/drawing/2014/main" id="{9304DF52-78F2-4488-8D66-FFEFDF43B9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0850" y="3303282"/>
                      <a:ext cx="274320" cy="274320"/>
                    </a:xfrm>
                    <a:prstGeom prst="rect">
                      <a:avLst/>
                    </a:prstGeom>
                  </p:spPr>
                </p:pic>
                <p:pic>
                  <p:nvPicPr>
                    <p:cNvPr id="44" name="Graphic 16" descr="Water">
                      <a:extLst>
                        <a:ext uri="{FF2B5EF4-FFF2-40B4-BE49-F238E27FC236}">
                          <a16:creationId xmlns:a16="http://schemas.microsoft.com/office/drawing/2014/main" id="{1B3092FB-49B2-43DF-8326-015D5CF57A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0870" y="3177050"/>
                      <a:ext cx="228600" cy="228600"/>
                    </a:xfrm>
                    <a:prstGeom prst="rect">
                      <a:avLst/>
                    </a:prstGeom>
                  </p:spPr>
                </p:pic>
                <p:pic>
                  <p:nvPicPr>
                    <p:cNvPr id="45" name="Graphic 17" descr="Water">
                      <a:extLst>
                        <a:ext uri="{FF2B5EF4-FFF2-40B4-BE49-F238E27FC236}">
                          <a16:creationId xmlns:a16="http://schemas.microsoft.com/office/drawing/2014/main" id="{2AB070BA-F0FA-4659-AF37-07F1AC7858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6570" y="3072983"/>
                      <a:ext cx="182880" cy="182880"/>
                    </a:xfrm>
                    <a:prstGeom prst="rect">
                      <a:avLst/>
                    </a:prstGeom>
                  </p:spPr>
                </p:pic>
              </p:grpSp>
            </p:grpSp>
            <p:grpSp>
              <p:nvGrpSpPr>
                <p:cNvPr id="38" name="Group 37">
                  <a:extLst>
                    <a:ext uri="{FF2B5EF4-FFF2-40B4-BE49-F238E27FC236}">
                      <a16:creationId xmlns:a16="http://schemas.microsoft.com/office/drawing/2014/main" id="{871F7C4A-3983-4F37-A3B1-65849F3CB2DF}"/>
                    </a:ext>
                  </a:extLst>
                </p:cNvPr>
                <p:cNvGrpSpPr/>
                <p:nvPr/>
              </p:nvGrpSpPr>
              <p:grpSpPr>
                <a:xfrm>
                  <a:off x="638213" y="2899829"/>
                  <a:ext cx="3029113" cy="522280"/>
                  <a:chOff x="638213" y="2899829"/>
                  <a:chExt cx="3029113" cy="522280"/>
                </a:xfrm>
              </p:grpSpPr>
              <p:sp>
                <p:nvSpPr>
                  <p:cNvPr id="39" name="Rectangle: Rounded Corners 38">
                    <a:extLst>
                      <a:ext uri="{FF2B5EF4-FFF2-40B4-BE49-F238E27FC236}">
                        <a16:creationId xmlns:a16="http://schemas.microsoft.com/office/drawing/2014/main" id="{ECD1F3E5-BA80-4176-8B64-854316B332A7}"/>
                      </a:ext>
                    </a:extLst>
                  </p:cNvPr>
                  <p:cNvSpPr/>
                  <p:nvPr/>
                </p:nvSpPr>
                <p:spPr>
                  <a:xfrm>
                    <a:off x="638213" y="2899830"/>
                    <a:ext cx="1469294" cy="522279"/>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Complete blood </a:t>
                    </a:r>
                    <a:br>
                      <a:rPr lang="en-US" sz="1000" dirty="0">
                        <a:solidFill>
                          <a:schemeClr val="bg1">
                            <a:lumMod val="50000"/>
                          </a:schemeClr>
                        </a:solidFill>
                        <a:latin typeface="+mj-lt"/>
                        <a:ea typeface="Open Sans" panose="020B0606030504020204" pitchFamily="34" charset="0"/>
                        <a:cs typeface="Open Sans" panose="020B0606030504020204" pitchFamily="34" charset="0"/>
                      </a:rPr>
                    </a:br>
                    <a:r>
                      <a:rPr lang="en-US" sz="1000" dirty="0">
                        <a:solidFill>
                          <a:schemeClr val="bg1">
                            <a:lumMod val="50000"/>
                          </a:schemeClr>
                        </a:solidFill>
                        <a:latin typeface="+mj-lt"/>
                        <a:ea typeface="Open Sans" panose="020B0606030504020204" pitchFamily="34" charset="0"/>
                        <a:cs typeface="Open Sans" panose="020B0606030504020204" pitchFamily="34" charset="0"/>
                      </a:rPr>
                      <a:t>count (CBC) with differential</a:t>
                    </a:r>
                  </a:p>
                </p:txBody>
              </p:sp>
              <p:sp>
                <p:nvSpPr>
                  <p:cNvPr id="40" name="Rectangle: Rounded Corners 39">
                    <a:extLst>
                      <a:ext uri="{FF2B5EF4-FFF2-40B4-BE49-F238E27FC236}">
                        <a16:creationId xmlns:a16="http://schemas.microsoft.com/office/drawing/2014/main" id="{6F6C4FE8-5558-48E7-A429-D699F1743A16}"/>
                      </a:ext>
                    </a:extLst>
                  </p:cNvPr>
                  <p:cNvSpPr/>
                  <p:nvPr/>
                </p:nvSpPr>
                <p:spPr>
                  <a:xfrm>
                    <a:off x="2198032" y="2899829"/>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Peripheral</a:t>
                    </a:r>
                  </a:p>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blood smear</a:t>
                    </a:r>
                  </a:p>
                </p:txBody>
              </p:sp>
            </p:grpSp>
          </p:grpSp>
        </p:grpSp>
        <p:grpSp>
          <p:nvGrpSpPr>
            <p:cNvPr id="46" name="Group 45">
              <a:extLst>
                <a:ext uri="{FF2B5EF4-FFF2-40B4-BE49-F238E27FC236}">
                  <a16:creationId xmlns:a16="http://schemas.microsoft.com/office/drawing/2014/main" id="{7B57FB62-5194-4F74-ACC5-E28271786A11}"/>
                </a:ext>
              </a:extLst>
            </p:cNvPr>
            <p:cNvGrpSpPr/>
            <p:nvPr/>
          </p:nvGrpSpPr>
          <p:grpSpPr>
            <a:xfrm>
              <a:off x="3789721" y="1959813"/>
              <a:ext cx="1618342" cy="1497178"/>
              <a:chOff x="4811486" y="1992471"/>
              <a:chExt cx="1618342" cy="1497178"/>
            </a:xfrm>
          </p:grpSpPr>
          <p:sp>
            <p:nvSpPr>
              <p:cNvPr id="47" name="Rectangle: Rounded Corners 46">
                <a:extLst>
                  <a:ext uri="{FF2B5EF4-FFF2-40B4-BE49-F238E27FC236}">
                    <a16:creationId xmlns:a16="http://schemas.microsoft.com/office/drawing/2014/main" id="{17AD1CFE-B7A8-40BF-8253-9DBAEB78EF47}"/>
                  </a:ext>
                </a:extLst>
              </p:cNvPr>
              <p:cNvSpPr/>
              <p:nvPr/>
            </p:nvSpPr>
            <p:spPr>
              <a:xfrm>
                <a:off x="4811486" y="1992471"/>
                <a:ext cx="1618342"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sp>
            <p:nvSpPr>
              <p:cNvPr id="48" name="Rectangle: Rounded Corners 47">
                <a:extLst>
                  <a:ext uri="{FF2B5EF4-FFF2-40B4-BE49-F238E27FC236}">
                    <a16:creationId xmlns:a16="http://schemas.microsoft.com/office/drawing/2014/main" id="{0EA03D8B-DAC5-48F4-A18C-D8A2DE509AAD}"/>
                  </a:ext>
                </a:extLst>
              </p:cNvPr>
              <p:cNvSpPr/>
              <p:nvPr/>
            </p:nvSpPr>
            <p:spPr>
              <a:xfrm>
                <a:off x="4886010" y="2881416"/>
                <a:ext cx="1469294" cy="522280"/>
              </a:xfrm>
              <a:prstGeom prst="roundRect">
                <a:avLst>
                  <a:gd name="adj" fmla="val 8330"/>
                </a:avLst>
              </a:prstGeom>
              <a:solidFill>
                <a:schemeClr val="accent3"/>
              </a:solidFill>
              <a:ln>
                <a:noFill/>
              </a:ln>
              <a:effectLst>
                <a:innerShdw blurRad="25400" dist="25400" dir="13500000">
                  <a:prstClr val="black">
                    <a:alpha val="20000"/>
                  </a:prstClr>
                </a:innerShdw>
              </a:effectLst>
            </p:spPr>
            <p:style>
              <a:lnRef idx="0">
                <a:scrgbClr r="0" g="0" b="0"/>
              </a:lnRef>
              <a:fillRef idx="0">
                <a:scrgbClr r="0" g="0" b="0"/>
              </a:fillRef>
              <a:effectRef idx="0">
                <a:scrgbClr r="0" g="0" b="0"/>
              </a:effectRef>
              <a:fontRef idx="minor">
                <a:schemeClr val="lt1"/>
              </a:fontRef>
            </p:style>
            <p:txBody>
              <a:bodyPr lIns="0" tIns="91440" rIns="0" bIns="91375" rtlCol="0" anchor="ctr"/>
              <a:lstStyle/>
              <a:p>
                <a:pPr algn="ctr" defTabSz="894740">
                  <a:buClr>
                    <a:schemeClr val="accent6"/>
                  </a:buClr>
                </a:pPr>
                <a:r>
                  <a:rPr lang="en-US" sz="1000" b="1" dirty="0">
                    <a:solidFill>
                      <a:schemeClr val="bg1"/>
                    </a:solidFill>
                  </a:rPr>
                  <a:t>Bone marrow</a:t>
                </a:r>
              </a:p>
              <a:p>
                <a:pPr algn="ctr" defTabSz="894740">
                  <a:buClr>
                    <a:schemeClr val="accent6"/>
                  </a:buClr>
                </a:pPr>
                <a:r>
                  <a:rPr lang="en-US" sz="1000" b="1" dirty="0">
                    <a:solidFill>
                      <a:schemeClr val="bg1"/>
                    </a:solidFill>
                  </a:rPr>
                  <a:t>aspirate and biopsy</a:t>
                </a:r>
              </a:p>
            </p:txBody>
          </p:sp>
          <p:grpSp>
            <p:nvGrpSpPr>
              <p:cNvPr id="49" name="Group 48">
                <a:extLst>
                  <a:ext uri="{FF2B5EF4-FFF2-40B4-BE49-F238E27FC236}">
                    <a16:creationId xmlns:a16="http://schemas.microsoft.com/office/drawing/2014/main" id="{72640EF8-E943-46EF-A915-0A1B863C78A8}"/>
                  </a:ext>
                </a:extLst>
              </p:cNvPr>
              <p:cNvGrpSpPr/>
              <p:nvPr/>
            </p:nvGrpSpPr>
            <p:grpSpPr>
              <a:xfrm>
                <a:off x="5277929" y="2078425"/>
                <a:ext cx="685457" cy="685457"/>
                <a:chOff x="2315126" y="2231387"/>
                <a:chExt cx="685457" cy="685457"/>
              </a:xfrm>
            </p:grpSpPr>
            <p:sp>
              <p:nvSpPr>
                <p:cNvPr id="50" name="Rectangle: Rounded Corners 49">
                  <a:extLst>
                    <a:ext uri="{FF2B5EF4-FFF2-40B4-BE49-F238E27FC236}">
                      <a16:creationId xmlns:a16="http://schemas.microsoft.com/office/drawing/2014/main" id="{BB70E67F-8E81-4545-92E7-4E3DEC30DB54}"/>
                    </a:ext>
                  </a:extLst>
                </p:cNvPr>
                <p:cNvSpPr>
                  <a:spLocks noChangeAspect="1"/>
                </p:cNvSpPr>
                <p:nvPr/>
              </p:nvSpPr>
              <p:spPr>
                <a:xfrm>
                  <a:off x="2315126"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pic>
              <p:nvPicPr>
                <p:cNvPr id="51" name="Graphic 7" descr="Bone">
                  <a:extLst>
                    <a:ext uri="{FF2B5EF4-FFF2-40B4-BE49-F238E27FC236}">
                      <a16:creationId xmlns:a16="http://schemas.microsoft.com/office/drawing/2014/main" id="{F1D4BE1D-C9C2-430D-B042-4FB2873A65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5246" y="2281507"/>
                  <a:ext cx="585216" cy="585216"/>
                </a:xfrm>
                <a:prstGeom prst="rect">
                  <a:avLst/>
                </a:prstGeom>
              </p:spPr>
            </p:pic>
          </p:grpSp>
        </p:grpSp>
        <p:grpSp>
          <p:nvGrpSpPr>
            <p:cNvPr id="52" name="Group 51">
              <a:extLst>
                <a:ext uri="{FF2B5EF4-FFF2-40B4-BE49-F238E27FC236}">
                  <a16:creationId xmlns:a16="http://schemas.microsoft.com/office/drawing/2014/main" id="{BEE89D0A-BE8E-49F2-A561-4B263FB68094}"/>
                </a:ext>
              </a:extLst>
            </p:cNvPr>
            <p:cNvGrpSpPr/>
            <p:nvPr/>
          </p:nvGrpSpPr>
          <p:grpSpPr>
            <a:xfrm>
              <a:off x="5534510" y="1959813"/>
              <a:ext cx="3180864" cy="1497178"/>
              <a:chOff x="5534510" y="1959813"/>
              <a:chExt cx="3180864" cy="1497178"/>
            </a:xfrm>
          </p:grpSpPr>
          <p:sp>
            <p:nvSpPr>
              <p:cNvPr id="53" name="Rectangle: Rounded Corners 52">
                <a:extLst>
                  <a:ext uri="{FF2B5EF4-FFF2-40B4-BE49-F238E27FC236}">
                    <a16:creationId xmlns:a16="http://schemas.microsoft.com/office/drawing/2014/main" id="{F6B02D05-4143-44F8-A066-15DA1918AB1E}"/>
                  </a:ext>
                </a:extLst>
              </p:cNvPr>
              <p:cNvSpPr/>
              <p:nvPr/>
            </p:nvSpPr>
            <p:spPr>
              <a:xfrm>
                <a:off x="5534510" y="1959813"/>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grpSp>
            <p:nvGrpSpPr>
              <p:cNvPr id="54" name="Group 53">
                <a:extLst>
                  <a:ext uri="{FF2B5EF4-FFF2-40B4-BE49-F238E27FC236}">
                    <a16:creationId xmlns:a16="http://schemas.microsoft.com/office/drawing/2014/main" id="{FB2C7E19-9847-49AA-A2BB-2092A7E44087}"/>
                  </a:ext>
                </a:extLst>
              </p:cNvPr>
              <p:cNvGrpSpPr/>
              <p:nvPr/>
            </p:nvGrpSpPr>
            <p:grpSpPr>
              <a:xfrm>
                <a:off x="5610386" y="2848758"/>
                <a:ext cx="3029113" cy="522280"/>
                <a:chOff x="638213" y="2899829"/>
                <a:chExt cx="3029113" cy="522280"/>
              </a:xfrm>
            </p:grpSpPr>
            <p:sp>
              <p:nvSpPr>
                <p:cNvPr id="58" name="Rectangle: Rounded Corners 57">
                  <a:extLst>
                    <a:ext uri="{FF2B5EF4-FFF2-40B4-BE49-F238E27FC236}">
                      <a16:creationId xmlns:a16="http://schemas.microsoft.com/office/drawing/2014/main" id="{99989D60-E40D-41DD-B684-CEB035DF2EF9}"/>
                    </a:ext>
                  </a:extLst>
                </p:cNvPr>
                <p:cNvSpPr/>
                <p:nvPr/>
              </p:nvSpPr>
              <p:spPr>
                <a:xfrm>
                  <a:off x="638213" y="2899830"/>
                  <a:ext cx="1469294" cy="522279"/>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Immunophenotyping</a:t>
                  </a:r>
                </a:p>
              </p:txBody>
            </p:sp>
            <p:sp>
              <p:nvSpPr>
                <p:cNvPr id="59" name="Rectangle: Rounded Corners 58">
                  <a:extLst>
                    <a:ext uri="{FF2B5EF4-FFF2-40B4-BE49-F238E27FC236}">
                      <a16:creationId xmlns:a16="http://schemas.microsoft.com/office/drawing/2014/main" id="{870B2087-F582-451B-8275-427173EE723E}"/>
                    </a:ext>
                  </a:extLst>
                </p:cNvPr>
                <p:cNvSpPr/>
                <p:nvPr/>
              </p:nvSpPr>
              <p:spPr>
                <a:xfrm>
                  <a:off x="2198032" y="2899829"/>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Cytogenetic and molecular genetics</a:t>
                  </a:r>
                </a:p>
              </p:txBody>
            </p:sp>
          </p:grpSp>
          <p:grpSp>
            <p:nvGrpSpPr>
              <p:cNvPr id="55" name="Group 54">
                <a:extLst>
                  <a:ext uri="{FF2B5EF4-FFF2-40B4-BE49-F238E27FC236}">
                    <a16:creationId xmlns:a16="http://schemas.microsoft.com/office/drawing/2014/main" id="{DD22E693-0FEC-40D9-B581-3251B39E0207}"/>
                  </a:ext>
                </a:extLst>
              </p:cNvPr>
              <p:cNvGrpSpPr/>
              <p:nvPr/>
            </p:nvGrpSpPr>
            <p:grpSpPr>
              <a:xfrm>
                <a:off x="6782214" y="2045767"/>
                <a:ext cx="685457" cy="685457"/>
                <a:chOff x="3596532" y="2231387"/>
                <a:chExt cx="685457" cy="685457"/>
              </a:xfrm>
            </p:grpSpPr>
            <p:sp>
              <p:nvSpPr>
                <p:cNvPr id="56" name="Rectangle: Rounded Corners 55">
                  <a:extLst>
                    <a:ext uri="{FF2B5EF4-FFF2-40B4-BE49-F238E27FC236}">
                      <a16:creationId xmlns:a16="http://schemas.microsoft.com/office/drawing/2014/main" id="{0E8EFABF-43B4-46CC-B77E-F58443669889}"/>
                    </a:ext>
                  </a:extLst>
                </p:cNvPr>
                <p:cNvSpPr>
                  <a:spLocks noChangeAspect="1"/>
                </p:cNvSpPr>
                <p:nvPr/>
              </p:nvSpPr>
              <p:spPr>
                <a:xfrm>
                  <a:off x="3596532"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pic>
              <p:nvPicPr>
                <p:cNvPr id="57" name="Graphic 54">
                  <a:extLst>
                    <a:ext uri="{FF2B5EF4-FFF2-40B4-BE49-F238E27FC236}">
                      <a16:creationId xmlns:a16="http://schemas.microsoft.com/office/drawing/2014/main" id="{53A196F0-EDA4-4094-8E7F-D352B14737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3152" y="2320999"/>
                  <a:ext cx="263350" cy="512064"/>
                </a:xfrm>
                <a:prstGeom prst="rect">
                  <a:avLst/>
                </a:prstGeom>
              </p:spPr>
            </p:pic>
          </p:grpSp>
        </p:grpSp>
      </p:grpSp>
    </p:spTree>
    <p:extLst>
      <p:ext uri="{BB962C8B-B14F-4D97-AF65-F5344CB8AC3E}">
        <p14:creationId xmlns:p14="http://schemas.microsoft.com/office/powerpoint/2010/main" val="1375301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ADC6-3F9B-4C76-BCA3-0868B61EAA25}"/>
              </a:ext>
            </a:extLst>
          </p:cNvPr>
          <p:cNvSpPr>
            <a:spLocks noGrp="1"/>
          </p:cNvSpPr>
          <p:nvPr>
            <p:ph type="title"/>
          </p:nvPr>
        </p:nvSpPr>
        <p:spPr/>
        <p:txBody>
          <a:bodyPr/>
          <a:lstStyle/>
          <a:p>
            <a:r>
              <a:rPr lang="en-US" dirty="0"/>
              <a:t>Diagnostic Testing</a:t>
            </a:r>
          </a:p>
        </p:txBody>
      </p:sp>
      <p:sp>
        <p:nvSpPr>
          <p:cNvPr id="3" name="Text Placeholder 2">
            <a:extLst>
              <a:ext uri="{FF2B5EF4-FFF2-40B4-BE49-F238E27FC236}">
                <a16:creationId xmlns:a16="http://schemas.microsoft.com/office/drawing/2014/main" id="{57D3D2AD-4317-4DE1-90E2-33D6BDB653AB}"/>
              </a:ext>
            </a:extLst>
          </p:cNvPr>
          <p:cNvSpPr>
            <a:spLocks noGrp="1"/>
          </p:cNvSpPr>
          <p:nvPr>
            <p:ph type="body" sz="quarter" idx="13"/>
          </p:nvPr>
        </p:nvSpPr>
        <p:spPr>
          <a:xfrm>
            <a:off x="632143" y="1466204"/>
            <a:ext cx="7930832" cy="1562992"/>
          </a:xfrm>
        </p:spPr>
        <p:txBody>
          <a:bodyPr/>
          <a:lstStyle/>
          <a:p>
            <a:pPr>
              <a:lnSpc>
                <a:spcPct val="110000"/>
              </a:lnSpc>
            </a:pPr>
            <a:r>
              <a:rPr lang="en-US" spc="-10" dirty="0"/>
              <a:t>Using peripheral blood and bone marrow samples, several tests will be used to characterize and classify each patient’s AML.</a:t>
            </a:r>
          </a:p>
          <a:p>
            <a:r>
              <a:rPr lang="en-US" i="1" dirty="0"/>
              <a:t>Tap each technique to learn how they are used in the diagnosis of AML.</a:t>
            </a:r>
          </a:p>
          <a:p>
            <a:pPr>
              <a:lnSpc>
                <a:spcPct val="110000"/>
              </a:lnSpc>
            </a:pPr>
            <a:endParaRPr lang="en-US" i="1" dirty="0"/>
          </a:p>
        </p:txBody>
      </p:sp>
      <p:sp>
        <p:nvSpPr>
          <p:cNvPr id="28" name="TextBox 27">
            <a:extLst>
              <a:ext uri="{FF2B5EF4-FFF2-40B4-BE49-F238E27FC236}">
                <a16:creationId xmlns:a16="http://schemas.microsoft.com/office/drawing/2014/main" id="{D0909276-03C8-409C-AB67-082CC254C4CC}"/>
              </a:ext>
            </a:extLst>
          </p:cNvPr>
          <p:cNvSpPr txBox="1"/>
          <p:nvPr/>
        </p:nvSpPr>
        <p:spPr>
          <a:xfrm>
            <a:off x="632142" y="5868977"/>
            <a:ext cx="3162049"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Diagnostic Testing Deep Dive</a:t>
            </a:r>
          </a:p>
        </p:txBody>
      </p:sp>
      <p:grpSp>
        <p:nvGrpSpPr>
          <p:cNvPr id="29" name="Group 28">
            <a:extLst>
              <a:ext uri="{FF2B5EF4-FFF2-40B4-BE49-F238E27FC236}">
                <a16:creationId xmlns:a16="http://schemas.microsoft.com/office/drawing/2014/main" id="{CABE26B2-FED7-42D6-B6BF-F003FE901AE8}"/>
              </a:ext>
            </a:extLst>
          </p:cNvPr>
          <p:cNvGrpSpPr/>
          <p:nvPr/>
        </p:nvGrpSpPr>
        <p:grpSpPr>
          <a:xfrm>
            <a:off x="716535" y="5921557"/>
            <a:ext cx="337211" cy="337211"/>
            <a:chOff x="728509" y="5147012"/>
            <a:chExt cx="337211" cy="337211"/>
          </a:xfrm>
        </p:grpSpPr>
        <p:sp>
          <p:nvSpPr>
            <p:cNvPr id="30" name="Oval 29">
              <a:extLst>
                <a:ext uri="{FF2B5EF4-FFF2-40B4-BE49-F238E27FC236}">
                  <a16:creationId xmlns:a16="http://schemas.microsoft.com/office/drawing/2014/main" id="{A22A0EF0-863F-40A9-93C4-9D0A50505D23}"/>
                </a:ext>
              </a:extLst>
            </p:cNvPr>
            <p:cNvSpPr/>
            <p:nvPr/>
          </p:nvSpPr>
          <p:spPr>
            <a:xfrm>
              <a:off x="728509" y="5147012"/>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1" name="Graphic 30">
              <a:extLst>
                <a:ext uri="{FF2B5EF4-FFF2-40B4-BE49-F238E27FC236}">
                  <a16:creationId xmlns:a16="http://schemas.microsoft.com/office/drawing/2014/main" id="{47AC5795-1028-4AB2-8C59-02FDFBC49B41}"/>
                </a:ext>
              </a:extLst>
            </p:cNvPr>
            <p:cNvSpPr/>
            <p:nvPr/>
          </p:nvSpPr>
          <p:spPr>
            <a:xfrm>
              <a:off x="813143" y="5178557"/>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32" name="Rectangle: Top Corners Rounded 34">
            <a:extLst>
              <a:ext uri="{FF2B5EF4-FFF2-40B4-BE49-F238E27FC236}">
                <a16:creationId xmlns:a16="http://schemas.microsoft.com/office/drawing/2014/main" id="{BE933FCC-ABCB-4206-A085-12DBD0B3C90E}"/>
              </a:ext>
            </a:extLst>
          </p:cNvPr>
          <p:cNvSpPr/>
          <p:nvPr/>
        </p:nvSpPr>
        <p:spPr>
          <a:xfrm>
            <a:off x="632143" y="3627497"/>
            <a:ext cx="7930832" cy="1926779"/>
          </a:xfrm>
          <a:prstGeom prst="roundRect">
            <a:avLst>
              <a:gd name="adj" fmla="val 3046"/>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bIns="91440" numCol="1" spcCol="548640" rtlCol="0" anchor="t" anchorCtr="0"/>
          <a:lstStyle/>
          <a:p>
            <a:pPr>
              <a:lnSpc>
                <a:spcPct val="110000"/>
              </a:lnSpc>
              <a:spcAft>
                <a:spcPts val="300"/>
              </a:spcAft>
              <a:buClr>
                <a:schemeClr val="accent3"/>
              </a:buClr>
            </a:pPr>
            <a:r>
              <a:rPr lang="en-US" sz="1100" dirty="0">
                <a:solidFill>
                  <a:schemeClr val="tx1"/>
                </a:solidFill>
              </a:rPr>
              <a:t>Immunophenotyping of the peripheral blood and bone marrow aspirate is performed to determine the myeloid lineage of the blasts, which can be helpful in AML subtype classification. </a:t>
            </a:r>
            <a:r>
              <a:rPr lang="en-US" sz="1100" b="1" dirty="0">
                <a:solidFill>
                  <a:schemeClr val="tx1"/>
                </a:solidFill>
              </a:rPr>
              <a:t>Flow cytometry </a:t>
            </a:r>
            <a:r>
              <a:rPr lang="en-US" sz="1100" dirty="0">
                <a:solidFill>
                  <a:schemeClr val="tx1"/>
                </a:solidFill>
              </a:rPr>
              <a:t>is used to identify characteristic expression patterns of surface </a:t>
            </a:r>
            <a:r>
              <a:rPr lang="en-US" sz="1100" b="1" dirty="0">
                <a:solidFill>
                  <a:schemeClr val="tx1"/>
                </a:solidFill>
              </a:rPr>
              <a:t>antigens</a:t>
            </a:r>
            <a:r>
              <a:rPr lang="en-US" sz="1100" dirty="0">
                <a:solidFill>
                  <a:schemeClr val="tx1"/>
                </a:solidFill>
              </a:rPr>
              <a:t> on the blasts. The specific patterns differ among AML subtypes, but most cases express the surface antigens CD34, HLA-DR, CD117, CD13, and CD33.</a:t>
            </a:r>
          </a:p>
        </p:txBody>
      </p:sp>
      <p:grpSp>
        <p:nvGrpSpPr>
          <p:cNvPr id="11" name="Group 10">
            <a:extLst>
              <a:ext uri="{FF2B5EF4-FFF2-40B4-BE49-F238E27FC236}">
                <a16:creationId xmlns:a16="http://schemas.microsoft.com/office/drawing/2014/main" id="{E64AB279-1EE7-46A2-929F-D7E8AC52B8E6}"/>
              </a:ext>
            </a:extLst>
          </p:cNvPr>
          <p:cNvGrpSpPr/>
          <p:nvPr/>
        </p:nvGrpSpPr>
        <p:grpSpPr>
          <a:xfrm>
            <a:off x="632142" y="2014755"/>
            <a:ext cx="7930832" cy="1442235"/>
            <a:chOff x="482410" y="1959813"/>
            <a:chExt cx="8232964" cy="1497178"/>
          </a:xfrm>
        </p:grpSpPr>
        <p:grpSp>
          <p:nvGrpSpPr>
            <p:cNvPr id="33" name="Group 32">
              <a:extLst>
                <a:ext uri="{FF2B5EF4-FFF2-40B4-BE49-F238E27FC236}">
                  <a16:creationId xmlns:a16="http://schemas.microsoft.com/office/drawing/2014/main" id="{BCD79FD3-BCB5-464B-BE94-2156690859C3}"/>
                </a:ext>
              </a:extLst>
            </p:cNvPr>
            <p:cNvGrpSpPr/>
            <p:nvPr/>
          </p:nvGrpSpPr>
          <p:grpSpPr>
            <a:xfrm>
              <a:off x="482410" y="1959813"/>
              <a:ext cx="3180864" cy="1497178"/>
              <a:chOff x="482410" y="1992471"/>
              <a:chExt cx="3180864" cy="1497178"/>
            </a:xfrm>
          </p:grpSpPr>
          <p:sp>
            <p:nvSpPr>
              <p:cNvPr id="34" name="Rectangle: Rounded Corners 33">
                <a:extLst>
                  <a:ext uri="{FF2B5EF4-FFF2-40B4-BE49-F238E27FC236}">
                    <a16:creationId xmlns:a16="http://schemas.microsoft.com/office/drawing/2014/main" id="{63FAD916-A70F-453B-B2D0-A2783BDB5F00}"/>
                  </a:ext>
                </a:extLst>
              </p:cNvPr>
              <p:cNvSpPr/>
              <p:nvPr/>
            </p:nvSpPr>
            <p:spPr>
              <a:xfrm>
                <a:off x="482410" y="1992471"/>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grpSp>
            <p:nvGrpSpPr>
              <p:cNvPr id="35" name="Group 34">
                <a:extLst>
                  <a:ext uri="{FF2B5EF4-FFF2-40B4-BE49-F238E27FC236}">
                    <a16:creationId xmlns:a16="http://schemas.microsoft.com/office/drawing/2014/main" id="{C46F2A5B-9A6E-4AF6-8B60-3A02EFFC2564}"/>
                  </a:ext>
                </a:extLst>
              </p:cNvPr>
              <p:cNvGrpSpPr/>
              <p:nvPr/>
            </p:nvGrpSpPr>
            <p:grpSpPr>
              <a:xfrm>
                <a:off x="558286" y="2078425"/>
                <a:ext cx="3029113" cy="1325271"/>
                <a:chOff x="638213" y="2096838"/>
                <a:chExt cx="3029113" cy="1325271"/>
              </a:xfrm>
            </p:grpSpPr>
            <p:grpSp>
              <p:nvGrpSpPr>
                <p:cNvPr id="36" name="Group 35">
                  <a:extLst>
                    <a:ext uri="{FF2B5EF4-FFF2-40B4-BE49-F238E27FC236}">
                      <a16:creationId xmlns:a16="http://schemas.microsoft.com/office/drawing/2014/main" id="{792D9117-BC56-45B9-8FFE-1660215F2946}"/>
                    </a:ext>
                  </a:extLst>
                </p:cNvPr>
                <p:cNvGrpSpPr/>
                <p:nvPr/>
              </p:nvGrpSpPr>
              <p:grpSpPr>
                <a:xfrm>
                  <a:off x="1810041" y="2096838"/>
                  <a:ext cx="685457" cy="685457"/>
                  <a:chOff x="862410" y="2231387"/>
                  <a:chExt cx="685457" cy="685457"/>
                </a:xfrm>
              </p:grpSpPr>
              <p:sp>
                <p:nvSpPr>
                  <p:cNvPr id="41" name="Rectangle: Rounded Corners 40">
                    <a:extLst>
                      <a:ext uri="{FF2B5EF4-FFF2-40B4-BE49-F238E27FC236}">
                        <a16:creationId xmlns:a16="http://schemas.microsoft.com/office/drawing/2014/main" id="{173127C6-CD48-4DA7-98BA-357AED03B354}"/>
                      </a:ext>
                    </a:extLst>
                  </p:cNvPr>
                  <p:cNvSpPr>
                    <a:spLocks noChangeAspect="1"/>
                  </p:cNvSpPr>
                  <p:nvPr/>
                </p:nvSpPr>
                <p:spPr>
                  <a:xfrm>
                    <a:off x="862410"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grpSp>
                <p:nvGrpSpPr>
                  <p:cNvPr id="42" name="Group 41">
                    <a:extLst>
                      <a:ext uri="{FF2B5EF4-FFF2-40B4-BE49-F238E27FC236}">
                        <a16:creationId xmlns:a16="http://schemas.microsoft.com/office/drawing/2014/main" id="{9BA9E503-18BF-4CC4-A2F2-7C48EFC486EB}"/>
                      </a:ext>
                    </a:extLst>
                  </p:cNvPr>
                  <p:cNvGrpSpPr>
                    <a:grpSpLocks noChangeAspect="1"/>
                  </p:cNvGrpSpPr>
                  <p:nvPr/>
                </p:nvGrpSpPr>
                <p:grpSpPr>
                  <a:xfrm>
                    <a:off x="985682" y="2289154"/>
                    <a:ext cx="438912" cy="569922"/>
                    <a:chOff x="1780850" y="3072983"/>
                    <a:chExt cx="388620" cy="504619"/>
                  </a:xfrm>
                  <a:solidFill>
                    <a:schemeClr val="accent3"/>
                  </a:solidFill>
                </p:grpSpPr>
                <p:pic>
                  <p:nvPicPr>
                    <p:cNvPr id="43" name="Graphic 15" descr="Water">
                      <a:extLst>
                        <a:ext uri="{FF2B5EF4-FFF2-40B4-BE49-F238E27FC236}">
                          <a16:creationId xmlns:a16="http://schemas.microsoft.com/office/drawing/2014/main" id="{C7CAA010-04CD-459E-B647-1EFCD75025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0850" y="3303282"/>
                      <a:ext cx="274320" cy="274320"/>
                    </a:xfrm>
                    <a:prstGeom prst="rect">
                      <a:avLst/>
                    </a:prstGeom>
                  </p:spPr>
                </p:pic>
                <p:pic>
                  <p:nvPicPr>
                    <p:cNvPr id="44" name="Graphic 16" descr="Water">
                      <a:extLst>
                        <a:ext uri="{FF2B5EF4-FFF2-40B4-BE49-F238E27FC236}">
                          <a16:creationId xmlns:a16="http://schemas.microsoft.com/office/drawing/2014/main" id="{307CEDEF-074F-4C6A-BBAD-4F0244AD66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0870" y="3177050"/>
                      <a:ext cx="228600" cy="228600"/>
                    </a:xfrm>
                    <a:prstGeom prst="rect">
                      <a:avLst/>
                    </a:prstGeom>
                  </p:spPr>
                </p:pic>
                <p:pic>
                  <p:nvPicPr>
                    <p:cNvPr id="45" name="Graphic 17" descr="Water">
                      <a:extLst>
                        <a:ext uri="{FF2B5EF4-FFF2-40B4-BE49-F238E27FC236}">
                          <a16:creationId xmlns:a16="http://schemas.microsoft.com/office/drawing/2014/main" id="{CF2913DC-99A3-431A-B325-81EDC6362B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6570" y="3072983"/>
                      <a:ext cx="182880" cy="182880"/>
                    </a:xfrm>
                    <a:prstGeom prst="rect">
                      <a:avLst/>
                    </a:prstGeom>
                  </p:spPr>
                </p:pic>
              </p:grpSp>
            </p:grpSp>
            <p:grpSp>
              <p:nvGrpSpPr>
                <p:cNvPr id="38" name="Group 37">
                  <a:extLst>
                    <a:ext uri="{FF2B5EF4-FFF2-40B4-BE49-F238E27FC236}">
                      <a16:creationId xmlns:a16="http://schemas.microsoft.com/office/drawing/2014/main" id="{A04F30A7-B525-4538-BEA3-FD8A2E725FD3}"/>
                    </a:ext>
                  </a:extLst>
                </p:cNvPr>
                <p:cNvGrpSpPr/>
                <p:nvPr/>
              </p:nvGrpSpPr>
              <p:grpSpPr>
                <a:xfrm>
                  <a:off x="638213" y="2899829"/>
                  <a:ext cx="3029113" cy="522280"/>
                  <a:chOff x="638213" y="2899829"/>
                  <a:chExt cx="3029113" cy="522280"/>
                </a:xfrm>
              </p:grpSpPr>
              <p:sp>
                <p:nvSpPr>
                  <p:cNvPr id="39" name="Rectangle: Rounded Corners 38">
                    <a:extLst>
                      <a:ext uri="{FF2B5EF4-FFF2-40B4-BE49-F238E27FC236}">
                        <a16:creationId xmlns:a16="http://schemas.microsoft.com/office/drawing/2014/main" id="{31CB06B2-3129-4659-965F-0D0F879E0C71}"/>
                      </a:ext>
                    </a:extLst>
                  </p:cNvPr>
                  <p:cNvSpPr/>
                  <p:nvPr/>
                </p:nvSpPr>
                <p:spPr>
                  <a:xfrm>
                    <a:off x="638213" y="2899830"/>
                    <a:ext cx="1469294" cy="522279"/>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Complete blood </a:t>
                    </a:r>
                    <a:br>
                      <a:rPr lang="en-US" sz="1000" dirty="0">
                        <a:solidFill>
                          <a:schemeClr val="bg1">
                            <a:lumMod val="50000"/>
                          </a:schemeClr>
                        </a:solidFill>
                        <a:latin typeface="+mj-lt"/>
                        <a:ea typeface="Open Sans" panose="020B0606030504020204" pitchFamily="34" charset="0"/>
                        <a:cs typeface="Open Sans" panose="020B0606030504020204" pitchFamily="34" charset="0"/>
                      </a:rPr>
                    </a:br>
                    <a:r>
                      <a:rPr lang="en-US" sz="1000" dirty="0">
                        <a:solidFill>
                          <a:schemeClr val="bg1">
                            <a:lumMod val="50000"/>
                          </a:schemeClr>
                        </a:solidFill>
                        <a:latin typeface="+mj-lt"/>
                        <a:ea typeface="Open Sans" panose="020B0606030504020204" pitchFamily="34" charset="0"/>
                        <a:cs typeface="Open Sans" panose="020B0606030504020204" pitchFamily="34" charset="0"/>
                      </a:rPr>
                      <a:t>count (CBC) with differential</a:t>
                    </a:r>
                  </a:p>
                </p:txBody>
              </p:sp>
              <p:sp>
                <p:nvSpPr>
                  <p:cNvPr id="40" name="Rectangle: Rounded Corners 39">
                    <a:extLst>
                      <a:ext uri="{FF2B5EF4-FFF2-40B4-BE49-F238E27FC236}">
                        <a16:creationId xmlns:a16="http://schemas.microsoft.com/office/drawing/2014/main" id="{A76774C9-BF98-4FD0-8299-63D3F8F638A7}"/>
                      </a:ext>
                    </a:extLst>
                  </p:cNvPr>
                  <p:cNvSpPr/>
                  <p:nvPr/>
                </p:nvSpPr>
                <p:spPr>
                  <a:xfrm>
                    <a:off x="2198032" y="2899829"/>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Peripheral</a:t>
                    </a:r>
                  </a:p>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blood smear</a:t>
                    </a:r>
                  </a:p>
                </p:txBody>
              </p:sp>
            </p:grpSp>
          </p:grpSp>
        </p:grpSp>
        <p:grpSp>
          <p:nvGrpSpPr>
            <p:cNvPr id="46" name="Group 45">
              <a:extLst>
                <a:ext uri="{FF2B5EF4-FFF2-40B4-BE49-F238E27FC236}">
                  <a16:creationId xmlns:a16="http://schemas.microsoft.com/office/drawing/2014/main" id="{C6D69D85-E9CB-4D5D-B0C7-F250BCE8E014}"/>
                </a:ext>
              </a:extLst>
            </p:cNvPr>
            <p:cNvGrpSpPr/>
            <p:nvPr/>
          </p:nvGrpSpPr>
          <p:grpSpPr>
            <a:xfrm>
              <a:off x="3789721" y="1959813"/>
              <a:ext cx="1618342" cy="1497178"/>
              <a:chOff x="4811486" y="1992471"/>
              <a:chExt cx="1618342" cy="1497178"/>
            </a:xfrm>
          </p:grpSpPr>
          <p:sp>
            <p:nvSpPr>
              <p:cNvPr id="47" name="Rectangle: Rounded Corners 46">
                <a:extLst>
                  <a:ext uri="{FF2B5EF4-FFF2-40B4-BE49-F238E27FC236}">
                    <a16:creationId xmlns:a16="http://schemas.microsoft.com/office/drawing/2014/main" id="{3EB3DE30-097E-4DC4-BF2A-4B1B657F1542}"/>
                  </a:ext>
                </a:extLst>
              </p:cNvPr>
              <p:cNvSpPr/>
              <p:nvPr/>
            </p:nvSpPr>
            <p:spPr>
              <a:xfrm>
                <a:off x="4811486" y="1992471"/>
                <a:ext cx="1618342"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sp>
            <p:nvSpPr>
              <p:cNvPr id="48" name="Rectangle: Rounded Corners 47">
                <a:extLst>
                  <a:ext uri="{FF2B5EF4-FFF2-40B4-BE49-F238E27FC236}">
                    <a16:creationId xmlns:a16="http://schemas.microsoft.com/office/drawing/2014/main" id="{9121269D-1D1E-4C07-A992-2342EFB6F034}"/>
                  </a:ext>
                </a:extLst>
              </p:cNvPr>
              <p:cNvSpPr/>
              <p:nvPr/>
            </p:nvSpPr>
            <p:spPr>
              <a:xfrm>
                <a:off x="4886010" y="2881416"/>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Bone marrow</a:t>
                </a:r>
              </a:p>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aspirate and biopsy</a:t>
                </a:r>
              </a:p>
            </p:txBody>
          </p:sp>
          <p:grpSp>
            <p:nvGrpSpPr>
              <p:cNvPr id="49" name="Group 48">
                <a:extLst>
                  <a:ext uri="{FF2B5EF4-FFF2-40B4-BE49-F238E27FC236}">
                    <a16:creationId xmlns:a16="http://schemas.microsoft.com/office/drawing/2014/main" id="{C8C1627D-2182-42C0-97FC-D88D32869904}"/>
                  </a:ext>
                </a:extLst>
              </p:cNvPr>
              <p:cNvGrpSpPr/>
              <p:nvPr/>
            </p:nvGrpSpPr>
            <p:grpSpPr>
              <a:xfrm>
                <a:off x="5277929" y="2078425"/>
                <a:ext cx="685457" cy="685457"/>
                <a:chOff x="2315126" y="2231387"/>
                <a:chExt cx="685457" cy="685457"/>
              </a:xfrm>
            </p:grpSpPr>
            <p:sp>
              <p:nvSpPr>
                <p:cNvPr id="50" name="Rectangle: Rounded Corners 49">
                  <a:extLst>
                    <a:ext uri="{FF2B5EF4-FFF2-40B4-BE49-F238E27FC236}">
                      <a16:creationId xmlns:a16="http://schemas.microsoft.com/office/drawing/2014/main" id="{B1D36D2A-CEBA-4F89-84D2-4C9E48628E72}"/>
                    </a:ext>
                  </a:extLst>
                </p:cNvPr>
                <p:cNvSpPr>
                  <a:spLocks noChangeAspect="1"/>
                </p:cNvSpPr>
                <p:nvPr/>
              </p:nvSpPr>
              <p:spPr>
                <a:xfrm>
                  <a:off x="2315126"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pic>
              <p:nvPicPr>
                <p:cNvPr id="51" name="Graphic 7" descr="Bone">
                  <a:extLst>
                    <a:ext uri="{FF2B5EF4-FFF2-40B4-BE49-F238E27FC236}">
                      <a16:creationId xmlns:a16="http://schemas.microsoft.com/office/drawing/2014/main" id="{39BEAEC4-DE68-4BF7-93A7-FFCA528989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5246" y="2281507"/>
                  <a:ext cx="585216" cy="585216"/>
                </a:xfrm>
                <a:prstGeom prst="rect">
                  <a:avLst/>
                </a:prstGeom>
              </p:spPr>
            </p:pic>
          </p:grpSp>
        </p:grpSp>
        <p:sp>
          <p:nvSpPr>
            <p:cNvPr id="52" name="Rectangle: Rounded Corners 51">
              <a:extLst>
                <a:ext uri="{FF2B5EF4-FFF2-40B4-BE49-F238E27FC236}">
                  <a16:creationId xmlns:a16="http://schemas.microsoft.com/office/drawing/2014/main" id="{8F8327C2-A790-47DF-935B-3E51F84A994B}"/>
                </a:ext>
              </a:extLst>
            </p:cNvPr>
            <p:cNvSpPr/>
            <p:nvPr/>
          </p:nvSpPr>
          <p:spPr>
            <a:xfrm>
              <a:off x="5534510" y="1959813"/>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grpSp>
          <p:nvGrpSpPr>
            <p:cNvPr id="53" name="Group 52">
              <a:extLst>
                <a:ext uri="{FF2B5EF4-FFF2-40B4-BE49-F238E27FC236}">
                  <a16:creationId xmlns:a16="http://schemas.microsoft.com/office/drawing/2014/main" id="{83FFADAF-6661-400A-9A6E-6BAEE236EB3B}"/>
                </a:ext>
              </a:extLst>
            </p:cNvPr>
            <p:cNvGrpSpPr/>
            <p:nvPr/>
          </p:nvGrpSpPr>
          <p:grpSpPr>
            <a:xfrm>
              <a:off x="5610386" y="2848758"/>
              <a:ext cx="3029113" cy="522280"/>
              <a:chOff x="638213" y="2899829"/>
              <a:chExt cx="3029113" cy="522280"/>
            </a:xfrm>
          </p:grpSpPr>
          <p:sp>
            <p:nvSpPr>
              <p:cNvPr id="54" name="Rectangle: Rounded Corners 53">
                <a:extLst>
                  <a:ext uri="{FF2B5EF4-FFF2-40B4-BE49-F238E27FC236}">
                    <a16:creationId xmlns:a16="http://schemas.microsoft.com/office/drawing/2014/main" id="{BB446F96-EFD2-4E57-ACE9-1235A56B6061}"/>
                  </a:ext>
                </a:extLst>
              </p:cNvPr>
              <p:cNvSpPr/>
              <p:nvPr/>
            </p:nvSpPr>
            <p:spPr>
              <a:xfrm>
                <a:off x="638213" y="2899830"/>
                <a:ext cx="1469294" cy="522279"/>
              </a:xfrm>
              <a:prstGeom prst="roundRect">
                <a:avLst>
                  <a:gd name="adj" fmla="val 8330"/>
                </a:avLst>
              </a:prstGeom>
              <a:solidFill>
                <a:schemeClr val="accent3"/>
              </a:solidFill>
              <a:ln>
                <a:noFill/>
              </a:ln>
              <a:effectLst>
                <a:innerShdw blurRad="25400" dist="25400" dir="13500000">
                  <a:prstClr val="black">
                    <a:alpha val="20000"/>
                  </a:prstClr>
                </a:innerShdw>
              </a:effectLst>
            </p:spPr>
            <p:style>
              <a:lnRef idx="0">
                <a:scrgbClr r="0" g="0" b="0"/>
              </a:lnRef>
              <a:fillRef idx="0">
                <a:scrgbClr r="0" g="0" b="0"/>
              </a:fillRef>
              <a:effectRef idx="0">
                <a:scrgbClr r="0" g="0" b="0"/>
              </a:effectRef>
              <a:fontRef idx="minor">
                <a:schemeClr val="lt1"/>
              </a:fontRef>
            </p:style>
            <p:txBody>
              <a:bodyPr lIns="0" tIns="91440" rIns="0" bIns="91375" rtlCol="0" anchor="ctr"/>
              <a:lstStyle/>
              <a:p>
                <a:pPr algn="ctr" defTabSz="894740">
                  <a:buClr>
                    <a:schemeClr val="accent6"/>
                  </a:buClr>
                </a:pPr>
                <a:r>
                  <a:rPr lang="en-US" sz="1000" b="1" dirty="0">
                    <a:solidFill>
                      <a:schemeClr val="bg1"/>
                    </a:solidFill>
                  </a:rPr>
                  <a:t>Immunophenotyping</a:t>
                </a:r>
              </a:p>
            </p:txBody>
          </p:sp>
          <p:sp>
            <p:nvSpPr>
              <p:cNvPr id="55" name="Rectangle: Rounded Corners 54">
                <a:extLst>
                  <a:ext uri="{FF2B5EF4-FFF2-40B4-BE49-F238E27FC236}">
                    <a16:creationId xmlns:a16="http://schemas.microsoft.com/office/drawing/2014/main" id="{B4B40168-C74E-4303-B929-EC79ACB9BAB1}"/>
                  </a:ext>
                </a:extLst>
              </p:cNvPr>
              <p:cNvSpPr/>
              <p:nvPr/>
            </p:nvSpPr>
            <p:spPr>
              <a:xfrm>
                <a:off x="2198032" y="2899829"/>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Cytogenetic and molecular genetics</a:t>
                </a:r>
              </a:p>
            </p:txBody>
          </p:sp>
        </p:grpSp>
        <p:grpSp>
          <p:nvGrpSpPr>
            <p:cNvPr id="56" name="Group 55">
              <a:extLst>
                <a:ext uri="{FF2B5EF4-FFF2-40B4-BE49-F238E27FC236}">
                  <a16:creationId xmlns:a16="http://schemas.microsoft.com/office/drawing/2014/main" id="{06EBA522-7F4E-4087-B530-8EE91A237E5C}"/>
                </a:ext>
              </a:extLst>
            </p:cNvPr>
            <p:cNvGrpSpPr/>
            <p:nvPr/>
          </p:nvGrpSpPr>
          <p:grpSpPr>
            <a:xfrm>
              <a:off x="6782214" y="2045767"/>
              <a:ext cx="685457" cy="685457"/>
              <a:chOff x="3596532" y="2231387"/>
              <a:chExt cx="685457" cy="685457"/>
            </a:xfrm>
          </p:grpSpPr>
          <p:sp>
            <p:nvSpPr>
              <p:cNvPr id="57" name="Rectangle: Rounded Corners 56">
                <a:extLst>
                  <a:ext uri="{FF2B5EF4-FFF2-40B4-BE49-F238E27FC236}">
                    <a16:creationId xmlns:a16="http://schemas.microsoft.com/office/drawing/2014/main" id="{2CB44DC2-37A2-4545-B640-349C8190865D}"/>
                  </a:ext>
                </a:extLst>
              </p:cNvPr>
              <p:cNvSpPr>
                <a:spLocks noChangeAspect="1"/>
              </p:cNvSpPr>
              <p:nvPr/>
            </p:nvSpPr>
            <p:spPr>
              <a:xfrm>
                <a:off x="3596532"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pic>
            <p:nvPicPr>
              <p:cNvPr id="58" name="Graphic 54">
                <a:extLst>
                  <a:ext uri="{FF2B5EF4-FFF2-40B4-BE49-F238E27FC236}">
                    <a16:creationId xmlns:a16="http://schemas.microsoft.com/office/drawing/2014/main" id="{4E70A1C1-3354-4077-863C-7BA625C206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3152" y="2320999"/>
                <a:ext cx="263350" cy="512064"/>
              </a:xfrm>
              <a:prstGeom prst="rect">
                <a:avLst/>
              </a:prstGeom>
            </p:spPr>
          </p:pic>
        </p:grpSp>
      </p:grpSp>
    </p:spTree>
    <p:extLst>
      <p:ext uri="{BB962C8B-B14F-4D97-AF65-F5344CB8AC3E}">
        <p14:creationId xmlns:p14="http://schemas.microsoft.com/office/powerpoint/2010/main" val="2129917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ADC6-3F9B-4C76-BCA3-0868B61EAA25}"/>
              </a:ext>
            </a:extLst>
          </p:cNvPr>
          <p:cNvSpPr>
            <a:spLocks noGrp="1"/>
          </p:cNvSpPr>
          <p:nvPr>
            <p:ph type="title"/>
          </p:nvPr>
        </p:nvSpPr>
        <p:spPr/>
        <p:txBody>
          <a:bodyPr/>
          <a:lstStyle/>
          <a:p>
            <a:r>
              <a:rPr lang="en-US" dirty="0"/>
              <a:t>Diagnostic Testing</a:t>
            </a:r>
          </a:p>
        </p:txBody>
      </p:sp>
      <p:sp>
        <p:nvSpPr>
          <p:cNvPr id="3" name="Text Placeholder 2">
            <a:extLst>
              <a:ext uri="{FF2B5EF4-FFF2-40B4-BE49-F238E27FC236}">
                <a16:creationId xmlns:a16="http://schemas.microsoft.com/office/drawing/2014/main" id="{57D3D2AD-4317-4DE1-90E2-33D6BDB653AB}"/>
              </a:ext>
            </a:extLst>
          </p:cNvPr>
          <p:cNvSpPr>
            <a:spLocks noGrp="1"/>
          </p:cNvSpPr>
          <p:nvPr>
            <p:ph type="body" sz="quarter" idx="13"/>
          </p:nvPr>
        </p:nvSpPr>
        <p:spPr>
          <a:xfrm>
            <a:off x="632143" y="1466204"/>
            <a:ext cx="7930832" cy="1562992"/>
          </a:xfrm>
        </p:spPr>
        <p:txBody>
          <a:bodyPr/>
          <a:lstStyle/>
          <a:p>
            <a:pPr>
              <a:lnSpc>
                <a:spcPct val="110000"/>
              </a:lnSpc>
            </a:pPr>
            <a:r>
              <a:rPr lang="en-US" spc="-10" dirty="0"/>
              <a:t>Using peripheral blood and bone marrow samples, several tests will be used to characterize and classify each patient’s AML.</a:t>
            </a:r>
          </a:p>
          <a:p>
            <a:r>
              <a:rPr lang="en-US" i="1" dirty="0"/>
              <a:t>Tap each technique to learn how they are used in the diagnosis of AML.</a:t>
            </a:r>
          </a:p>
          <a:p>
            <a:pPr>
              <a:lnSpc>
                <a:spcPct val="110000"/>
              </a:lnSpc>
            </a:pPr>
            <a:endParaRPr lang="en-US" i="1" dirty="0"/>
          </a:p>
        </p:txBody>
      </p:sp>
      <p:sp>
        <p:nvSpPr>
          <p:cNvPr id="28" name="TextBox 27">
            <a:extLst>
              <a:ext uri="{FF2B5EF4-FFF2-40B4-BE49-F238E27FC236}">
                <a16:creationId xmlns:a16="http://schemas.microsoft.com/office/drawing/2014/main" id="{D0909276-03C8-409C-AB67-082CC254C4CC}"/>
              </a:ext>
            </a:extLst>
          </p:cNvPr>
          <p:cNvSpPr txBox="1"/>
          <p:nvPr/>
        </p:nvSpPr>
        <p:spPr>
          <a:xfrm>
            <a:off x="632142" y="5868977"/>
            <a:ext cx="3162049"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Diagnostic Testing Deep Dive</a:t>
            </a:r>
          </a:p>
        </p:txBody>
      </p:sp>
      <p:grpSp>
        <p:nvGrpSpPr>
          <p:cNvPr id="29" name="Group 28">
            <a:extLst>
              <a:ext uri="{FF2B5EF4-FFF2-40B4-BE49-F238E27FC236}">
                <a16:creationId xmlns:a16="http://schemas.microsoft.com/office/drawing/2014/main" id="{CABE26B2-FED7-42D6-B6BF-F003FE901AE8}"/>
              </a:ext>
            </a:extLst>
          </p:cNvPr>
          <p:cNvGrpSpPr/>
          <p:nvPr/>
        </p:nvGrpSpPr>
        <p:grpSpPr>
          <a:xfrm>
            <a:off x="716535" y="5921557"/>
            <a:ext cx="337211" cy="337211"/>
            <a:chOff x="728509" y="5147012"/>
            <a:chExt cx="337211" cy="337211"/>
          </a:xfrm>
        </p:grpSpPr>
        <p:sp>
          <p:nvSpPr>
            <p:cNvPr id="30" name="Oval 29">
              <a:extLst>
                <a:ext uri="{FF2B5EF4-FFF2-40B4-BE49-F238E27FC236}">
                  <a16:creationId xmlns:a16="http://schemas.microsoft.com/office/drawing/2014/main" id="{A22A0EF0-863F-40A9-93C4-9D0A50505D23}"/>
                </a:ext>
              </a:extLst>
            </p:cNvPr>
            <p:cNvSpPr/>
            <p:nvPr/>
          </p:nvSpPr>
          <p:spPr>
            <a:xfrm>
              <a:off x="728509" y="5147012"/>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1" name="Graphic 30">
              <a:extLst>
                <a:ext uri="{FF2B5EF4-FFF2-40B4-BE49-F238E27FC236}">
                  <a16:creationId xmlns:a16="http://schemas.microsoft.com/office/drawing/2014/main" id="{47AC5795-1028-4AB2-8C59-02FDFBC49B41}"/>
                </a:ext>
              </a:extLst>
            </p:cNvPr>
            <p:cNvSpPr/>
            <p:nvPr/>
          </p:nvSpPr>
          <p:spPr>
            <a:xfrm>
              <a:off x="813143" y="5178557"/>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32" name="Rectangle: Top Corners Rounded 34">
            <a:extLst>
              <a:ext uri="{FF2B5EF4-FFF2-40B4-BE49-F238E27FC236}">
                <a16:creationId xmlns:a16="http://schemas.microsoft.com/office/drawing/2014/main" id="{47AAC50D-A7C0-4D5D-9E47-41150E26B436}"/>
              </a:ext>
            </a:extLst>
          </p:cNvPr>
          <p:cNvSpPr/>
          <p:nvPr/>
        </p:nvSpPr>
        <p:spPr>
          <a:xfrm>
            <a:off x="632141" y="3627497"/>
            <a:ext cx="7930833" cy="1926779"/>
          </a:xfrm>
          <a:prstGeom prst="roundRect">
            <a:avLst>
              <a:gd name="adj" fmla="val 3046"/>
            </a:avLst>
          </a:prstGeom>
          <a:gradFill flip="none" rotWithShape="1">
            <a:gsLst>
              <a:gs pos="0">
                <a:schemeClr val="bg1">
                  <a:lumMod val="95000"/>
                </a:schemeClr>
              </a:gs>
              <a:gs pos="100000">
                <a:schemeClr val="bg1">
                  <a:lumMod val="95000"/>
                </a:schemeClr>
              </a:gs>
            </a:gsLst>
            <a:lin ang="2700000" scaled="1"/>
            <a:tileRect/>
          </a:gradFill>
          <a:ln w="6350">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91440" numCol="1" spcCol="548640" rtlCol="0" anchor="t" anchorCtr="0"/>
          <a:lstStyle/>
          <a:p>
            <a:pPr>
              <a:lnSpc>
                <a:spcPct val="110000"/>
              </a:lnSpc>
              <a:spcAft>
                <a:spcPts val="300"/>
              </a:spcAft>
              <a:buClr>
                <a:schemeClr val="accent3"/>
              </a:buClr>
            </a:pPr>
            <a:r>
              <a:rPr lang="en-US" sz="1100" dirty="0">
                <a:solidFill>
                  <a:schemeClr val="tx1"/>
                </a:solidFill>
              </a:rPr>
              <a:t>The presence of cytogenetic and molecular genetic abnormalities can help identify certain types of AML and can be important in determining a patient’s prognosis and treatment options. Cytogenetics can be determined using a karyotype test and genetic mutations are identified using fluorescent </a:t>
            </a:r>
            <a:r>
              <a:rPr lang="en-US" sz="1100" i="1" dirty="0">
                <a:solidFill>
                  <a:schemeClr val="tx1"/>
                </a:solidFill>
              </a:rPr>
              <a:t>in situ </a:t>
            </a:r>
            <a:r>
              <a:rPr lang="en-US" sz="1100" dirty="0">
                <a:solidFill>
                  <a:schemeClr val="tx1"/>
                </a:solidFill>
              </a:rPr>
              <a:t>hybridization (FISH) and polymerase chain reaction (PCR).</a:t>
            </a:r>
          </a:p>
        </p:txBody>
      </p:sp>
      <p:grpSp>
        <p:nvGrpSpPr>
          <p:cNvPr id="11" name="Group 10">
            <a:extLst>
              <a:ext uri="{FF2B5EF4-FFF2-40B4-BE49-F238E27FC236}">
                <a16:creationId xmlns:a16="http://schemas.microsoft.com/office/drawing/2014/main" id="{1E3BCD77-DA66-4DA4-850E-9CA6C2EC0C61}"/>
              </a:ext>
            </a:extLst>
          </p:cNvPr>
          <p:cNvGrpSpPr/>
          <p:nvPr/>
        </p:nvGrpSpPr>
        <p:grpSpPr>
          <a:xfrm>
            <a:off x="632142" y="2014755"/>
            <a:ext cx="7930832" cy="1442235"/>
            <a:chOff x="482410" y="1959813"/>
            <a:chExt cx="8232964" cy="1497178"/>
          </a:xfrm>
        </p:grpSpPr>
        <p:grpSp>
          <p:nvGrpSpPr>
            <p:cNvPr id="33" name="Group 32">
              <a:extLst>
                <a:ext uri="{FF2B5EF4-FFF2-40B4-BE49-F238E27FC236}">
                  <a16:creationId xmlns:a16="http://schemas.microsoft.com/office/drawing/2014/main" id="{1A3DE615-C68E-4B0D-AD30-B869E298B3D7}"/>
                </a:ext>
              </a:extLst>
            </p:cNvPr>
            <p:cNvGrpSpPr/>
            <p:nvPr/>
          </p:nvGrpSpPr>
          <p:grpSpPr>
            <a:xfrm>
              <a:off x="482410" y="1959813"/>
              <a:ext cx="3180864" cy="1497178"/>
              <a:chOff x="482410" y="1992471"/>
              <a:chExt cx="3180864" cy="1497178"/>
            </a:xfrm>
          </p:grpSpPr>
          <p:sp>
            <p:nvSpPr>
              <p:cNvPr id="34" name="Rectangle: Rounded Corners 33">
                <a:extLst>
                  <a:ext uri="{FF2B5EF4-FFF2-40B4-BE49-F238E27FC236}">
                    <a16:creationId xmlns:a16="http://schemas.microsoft.com/office/drawing/2014/main" id="{68DCF749-F17B-499E-B605-9C84F18501F9}"/>
                  </a:ext>
                </a:extLst>
              </p:cNvPr>
              <p:cNvSpPr/>
              <p:nvPr/>
            </p:nvSpPr>
            <p:spPr>
              <a:xfrm>
                <a:off x="482410" y="1992471"/>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grpSp>
            <p:nvGrpSpPr>
              <p:cNvPr id="35" name="Group 34">
                <a:extLst>
                  <a:ext uri="{FF2B5EF4-FFF2-40B4-BE49-F238E27FC236}">
                    <a16:creationId xmlns:a16="http://schemas.microsoft.com/office/drawing/2014/main" id="{72D69EC6-FF36-4243-A569-89E8B6FD054F}"/>
                  </a:ext>
                </a:extLst>
              </p:cNvPr>
              <p:cNvGrpSpPr/>
              <p:nvPr/>
            </p:nvGrpSpPr>
            <p:grpSpPr>
              <a:xfrm>
                <a:off x="558286" y="2078425"/>
                <a:ext cx="3029113" cy="1325271"/>
                <a:chOff x="638213" y="2096838"/>
                <a:chExt cx="3029113" cy="1325271"/>
              </a:xfrm>
            </p:grpSpPr>
            <p:grpSp>
              <p:nvGrpSpPr>
                <p:cNvPr id="36" name="Group 35">
                  <a:extLst>
                    <a:ext uri="{FF2B5EF4-FFF2-40B4-BE49-F238E27FC236}">
                      <a16:creationId xmlns:a16="http://schemas.microsoft.com/office/drawing/2014/main" id="{C85DB111-690A-41F1-A22E-1E81C1EBC651}"/>
                    </a:ext>
                  </a:extLst>
                </p:cNvPr>
                <p:cNvGrpSpPr/>
                <p:nvPr/>
              </p:nvGrpSpPr>
              <p:grpSpPr>
                <a:xfrm>
                  <a:off x="1810041" y="2096838"/>
                  <a:ext cx="685457" cy="685457"/>
                  <a:chOff x="862410" y="2231387"/>
                  <a:chExt cx="685457" cy="685457"/>
                </a:xfrm>
              </p:grpSpPr>
              <p:sp>
                <p:nvSpPr>
                  <p:cNvPr id="41" name="Rectangle: Rounded Corners 40">
                    <a:extLst>
                      <a:ext uri="{FF2B5EF4-FFF2-40B4-BE49-F238E27FC236}">
                        <a16:creationId xmlns:a16="http://schemas.microsoft.com/office/drawing/2014/main" id="{F761ECCC-5FB4-4669-BD45-1CB46A182C75}"/>
                      </a:ext>
                    </a:extLst>
                  </p:cNvPr>
                  <p:cNvSpPr>
                    <a:spLocks noChangeAspect="1"/>
                  </p:cNvSpPr>
                  <p:nvPr/>
                </p:nvSpPr>
                <p:spPr>
                  <a:xfrm>
                    <a:off x="862410"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grpSp>
                <p:nvGrpSpPr>
                  <p:cNvPr id="42" name="Group 41">
                    <a:extLst>
                      <a:ext uri="{FF2B5EF4-FFF2-40B4-BE49-F238E27FC236}">
                        <a16:creationId xmlns:a16="http://schemas.microsoft.com/office/drawing/2014/main" id="{6D57E87A-EF91-4C68-8D9B-59E1B002D1AA}"/>
                      </a:ext>
                    </a:extLst>
                  </p:cNvPr>
                  <p:cNvGrpSpPr>
                    <a:grpSpLocks noChangeAspect="1"/>
                  </p:cNvGrpSpPr>
                  <p:nvPr/>
                </p:nvGrpSpPr>
                <p:grpSpPr>
                  <a:xfrm>
                    <a:off x="985682" y="2289154"/>
                    <a:ext cx="438912" cy="569922"/>
                    <a:chOff x="1780850" y="3072983"/>
                    <a:chExt cx="388620" cy="504619"/>
                  </a:xfrm>
                  <a:solidFill>
                    <a:schemeClr val="accent3"/>
                  </a:solidFill>
                </p:grpSpPr>
                <p:pic>
                  <p:nvPicPr>
                    <p:cNvPr id="43" name="Graphic 15" descr="Water">
                      <a:extLst>
                        <a:ext uri="{FF2B5EF4-FFF2-40B4-BE49-F238E27FC236}">
                          <a16:creationId xmlns:a16="http://schemas.microsoft.com/office/drawing/2014/main" id="{5AF5BCF9-C9F5-4427-B635-D420A5F3AD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0850" y="3303282"/>
                      <a:ext cx="274320" cy="274320"/>
                    </a:xfrm>
                    <a:prstGeom prst="rect">
                      <a:avLst/>
                    </a:prstGeom>
                  </p:spPr>
                </p:pic>
                <p:pic>
                  <p:nvPicPr>
                    <p:cNvPr id="44" name="Graphic 16" descr="Water">
                      <a:extLst>
                        <a:ext uri="{FF2B5EF4-FFF2-40B4-BE49-F238E27FC236}">
                          <a16:creationId xmlns:a16="http://schemas.microsoft.com/office/drawing/2014/main" id="{2C053F5A-A185-4BF3-A672-D2CCF0072F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0870" y="3177050"/>
                      <a:ext cx="228600" cy="228600"/>
                    </a:xfrm>
                    <a:prstGeom prst="rect">
                      <a:avLst/>
                    </a:prstGeom>
                  </p:spPr>
                </p:pic>
                <p:pic>
                  <p:nvPicPr>
                    <p:cNvPr id="45" name="Graphic 17" descr="Water">
                      <a:extLst>
                        <a:ext uri="{FF2B5EF4-FFF2-40B4-BE49-F238E27FC236}">
                          <a16:creationId xmlns:a16="http://schemas.microsoft.com/office/drawing/2014/main" id="{F39A5366-EBA8-43A0-975E-0C68BB5E3B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6570" y="3072983"/>
                      <a:ext cx="182880" cy="182880"/>
                    </a:xfrm>
                    <a:prstGeom prst="rect">
                      <a:avLst/>
                    </a:prstGeom>
                  </p:spPr>
                </p:pic>
              </p:grpSp>
            </p:grpSp>
            <p:grpSp>
              <p:nvGrpSpPr>
                <p:cNvPr id="38" name="Group 37">
                  <a:extLst>
                    <a:ext uri="{FF2B5EF4-FFF2-40B4-BE49-F238E27FC236}">
                      <a16:creationId xmlns:a16="http://schemas.microsoft.com/office/drawing/2014/main" id="{14FF7FA4-A589-4420-846E-6EADDB42A362}"/>
                    </a:ext>
                  </a:extLst>
                </p:cNvPr>
                <p:cNvGrpSpPr/>
                <p:nvPr/>
              </p:nvGrpSpPr>
              <p:grpSpPr>
                <a:xfrm>
                  <a:off x="638213" y="2899829"/>
                  <a:ext cx="3029113" cy="522280"/>
                  <a:chOff x="638213" y="2899829"/>
                  <a:chExt cx="3029113" cy="522280"/>
                </a:xfrm>
              </p:grpSpPr>
              <p:sp>
                <p:nvSpPr>
                  <p:cNvPr id="39" name="Rectangle: Rounded Corners 38">
                    <a:extLst>
                      <a:ext uri="{FF2B5EF4-FFF2-40B4-BE49-F238E27FC236}">
                        <a16:creationId xmlns:a16="http://schemas.microsoft.com/office/drawing/2014/main" id="{9DC28BF9-AABA-40B3-811A-0C3A97CC17CA}"/>
                      </a:ext>
                    </a:extLst>
                  </p:cNvPr>
                  <p:cNvSpPr/>
                  <p:nvPr/>
                </p:nvSpPr>
                <p:spPr>
                  <a:xfrm>
                    <a:off x="638213" y="2899830"/>
                    <a:ext cx="1469294" cy="522279"/>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Complete blood </a:t>
                    </a:r>
                    <a:br>
                      <a:rPr lang="en-US" sz="1000" dirty="0">
                        <a:solidFill>
                          <a:schemeClr val="bg1">
                            <a:lumMod val="50000"/>
                          </a:schemeClr>
                        </a:solidFill>
                        <a:latin typeface="+mj-lt"/>
                        <a:ea typeface="Open Sans" panose="020B0606030504020204" pitchFamily="34" charset="0"/>
                        <a:cs typeface="Open Sans" panose="020B0606030504020204" pitchFamily="34" charset="0"/>
                      </a:rPr>
                    </a:br>
                    <a:r>
                      <a:rPr lang="en-US" sz="1000" dirty="0">
                        <a:solidFill>
                          <a:schemeClr val="bg1">
                            <a:lumMod val="50000"/>
                          </a:schemeClr>
                        </a:solidFill>
                        <a:latin typeface="+mj-lt"/>
                        <a:ea typeface="Open Sans" panose="020B0606030504020204" pitchFamily="34" charset="0"/>
                        <a:cs typeface="Open Sans" panose="020B0606030504020204" pitchFamily="34" charset="0"/>
                      </a:rPr>
                      <a:t>count (CBC) with differential</a:t>
                    </a:r>
                  </a:p>
                </p:txBody>
              </p:sp>
              <p:sp>
                <p:nvSpPr>
                  <p:cNvPr id="40" name="Rectangle: Rounded Corners 39">
                    <a:extLst>
                      <a:ext uri="{FF2B5EF4-FFF2-40B4-BE49-F238E27FC236}">
                        <a16:creationId xmlns:a16="http://schemas.microsoft.com/office/drawing/2014/main" id="{7B4803EE-CE4D-4929-8D28-1019A6F58C62}"/>
                      </a:ext>
                    </a:extLst>
                  </p:cNvPr>
                  <p:cNvSpPr/>
                  <p:nvPr/>
                </p:nvSpPr>
                <p:spPr>
                  <a:xfrm>
                    <a:off x="2198032" y="2899829"/>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Peripheral</a:t>
                    </a:r>
                  </a:p>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blood smear</a:t>
                    </a:r>
                  </a:p>
                </p:txBody>
              </p:sp>
            </p:grpSp>
          </p:grpSp>
        </p:grpSp>
        <p:grpSp>
          <p:nvGrpSpPr>
            <p:cNvPr id="46" name="Group 45">
              <a:extLst>
                <a:ext uri="{FF2B5EF4-FFF2-40B4-BE49-F238E27FC236}">
                  <a16:creationId xmlns:a16="http://schemas.microsoft.com/office/drawing/2014/main" id="{967198DE-D003-4DB8-9515-00081A5089F4}"/>
                </a:ext>
              </a:extLst>
            </p:cNvPr>
            <p:cNvGrpSpPr/>
            <p:nvPr/>
          </p:nvGrpSpPr>
          <p:grpSpPr>
            <a:xfrm>
              <a:off x="3789721" y="1959813"/>
              <a:ext cx="1618342" cy="1497178"/>
              <a:chOff x="4811486" y="1992471"/>
              <a:chExt cx="1618342" cy="1497178"/>
            </a:xfrm>
          </p:grpSpPr>
          <p:sp>
            <p:nvSpPr>
              <p:cNvPr id="47" name="Rectangle: Rounded Corners 46">
                <a:extLst>
                  <a:ext uri="{FF2B5EF4-FFF2-40B4-BE49-F238E27FC236}">
                    <a16:creationId xmlns:a16="http://schemas.microsoft.com/office/drawing/2014/main" id="{02DBEC9E-93FE-443B-931F-13CA6FBF52D1}"/>
                  </a:ext>
                </a:extLst>
              </p:cNvPr>
              <p:cNvSpPr/>
              <p:nvPr/>
            </p:nvSpPr>
            <p:spPr>
              <a:xfrm>
                <a:off x="4811486" y="1992471"/>
                <a:ext cx="1618342"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sp>
            <p:nvSpPr>
              <p:cNvPr id="48" name="Rectangle: Rounded Corners 47">
                <a:extLst>
                  <a:ext uri="{FF2B5EF4-FFF2-40B4-BE49-F238E27FC236}">
                    <a16:creationId xmlns:a16="http://schemas.microsoft.com/office/drawing/2014/main" id="{61C07149-3576-4103-823D-4C1C9966EF80}"/>
                  </a:ext>
                </a:extLst>
              </p:cNvPr>
              <p:cNvSpPr/>
              <p:nvPr/>
            </p:nvSpPr>
            <p:spPr>
              <a:xfrm>
                <a:off x="4886010" y="2881416"/>
                <a:ext cx="1469294" cy="522280"/>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Bone marrow</a:t>
                </a:r>
              </a:p>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aspirate and biopsy</a:t>
                </a:r>
              </a:p>
            </p:txBody>
          </p:sp>
          <p:grpSp>
            <p:nvGrpSpPr>
              <p:cNvPr id="49" name="Group 48">
                <a:extLst>
                  <a:ext uri="{FF2B5EF4-FFF2-40B4-BE49-F238E27FC236}">
                    <a16:creationId xmlns:a16="http://schemas.microsoft.com/office/drawing/2014/main" id="{93AD94DD-C7F2-4836-A710-E22AA2978DC5}"/>
                  </a:ext>
                </a:extLst>
              </p:cNvPr>
              <p:cNvGrpSpPr/>
              <p:nvPr/>
            </p:nvGrpSpPr>
            <p:grpSpPr>
              <a:xfrm>
                <a:off x="5277929" y="2078425"/>
                <a:ext cx="685457" cy="685457"/>
                <a:chOff x="2315126" y="2231387"/>
                <a:chExt cx="685457" cy="685457"/>
              </a:xfrm>
            </p:grpSpPr>
            <p:sp>
              <p:nvSpPr>
                <p:cNvPr id="50" name="Rectangle: Rounded Corners 49">
                  <a:extLst>
                    <a:ext uri="{FF2B5EF4-FFF2-40B4-BE49-F238E27FC236}">
                      <a16:creationId xmlns:a16="http://schemas.microsoft.com/office/drawing/2014/main" id="{9C38E18A-550D-45F5-A4AF-7D04296F79F4}"/>
                    </a:ext>
                  </a:extLst>
                </p:cNvPr>
                <p:cNvSpPr>
                  <a:spLocks noChangeAspect="1"/>
                </p:cNvSpPr>
                <p:nvPr/>
              </p:nvSpPr>
              <p:spPr>
                <a:xfrm>
                  <a:off x="2315126"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pic>
              <p:nvPicPr>
                <p:cNvPr id="51" name="Graphic 7" descr="Bone">
                  <a:extLst>
                    <a:ext uri="{FF2B5EF4-FFF2-40B4-BE49-F238E27FC236}">
                      <a16:creationId xmlns:a16="http://schemas.microsoft.com/office/drawing/2014/main" id="{EB4AFE3C-D210-4200-8DBE-43314BFB5F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5246" y="2281507"/>
                  <a:ext cx="585216" cy="585216"/>
                </a:xfrm>
                <a:prstGeom prst="rect">
                  <a:avLst/>
                </a:prstGeom>
              </p:spPr>
            </p:pic>
          </p:grpSp>
        </p:grpSp>
        <p:sp>
          <p:nvSpPr>
            <p:cNvPr id="52" name="Rectangle: Rounded Corners 51">
              <a:extLst>
                <a:ext uri="{FF2B5EF4-FFF2-40B4-BE49-F238E27FC236}">
                  <a16:creationId xmlns:a16="http://schemas.microsoft.com/office/drawing/2014/main" id="{7EE5CB24-DC39-47F0-B0A8-8BB390CD2EE7}"/>
                </a:ext>
              </a:extLst>
            </p:cNvPr>
            <p:cNvSpPr/>
            <p:nvPr/>
          </p:nvSpPr>
          <p:spPr>
            <a:xfrm>
              <a:off x="5534510" y="1959813"/>
              <a:ext cx="3180864" cy="1497178"/>
            </a:xfrm>
            <a:prstGeom prst="roundRect">
              <a:avLst>
                <a:gd name="adj" fmla="val 3381"/>
              </a:avLst>
            </a:prstGeom>
            <a:solidFill>
              <a:schemeClr val="accent6">
                <a:lumMod val="20000"/>
                <a:lumOff val="8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sz="1000" dirty="0">
                <a:solidFill>
                  <a:schemeClr val="tx1"/>
                </a:solidFill>
              </a:endParaRPr>
            </a:p>
          </p:txBody>
        </p:sp>
        <p:grpSp>
          <p:nvGrpSpPr>
            <p:cNvPr id="53" name="Group 52">
              <a:extLst>
                <a:ext uri="{FF2B5EF4-FFF2-40B4-BE49-F238E27FC236}">
                  <a16:creationId xmlns:a16="http://schemas.microsoft.com/office/drawing/2014/main" id="{F11EEF51-643C-4D98-A432-2C4209CFBB49}"/>
                </a:ext>
              </a:extLst>
            </p:cNvPr>
            <p:cNvGrpSpPr/>
            <p:nvPr/>
          </p:nvGrpSpPr>
          <p:grpSpPr>
            <a:xfrm>
              <a:off x="5610386" y="2848758"/>
              <a:ext cx="3029113" cy="522280"/>
              <a:chOff x="638213" y="2899829"/>
              <a:chExt cx="3029113" cy="522280"/>
            </a:xfrm>
          </p:grpSpPr>
          <p:sp>
            <p:nvSpPr>
              <p:cNvPr id="54" name="Rectangle: Rounded Corners 53">
                <a:extLst>
                  <a:ext uri="{FF2B5EF4-FFF2-40B4-BE49-F238E27FC236}">
                    <a16:creationId xmlns:a16="http://schemas.microsoft.com/office/drawing/2014/main" id="{4C0D87BC-3413-41E8-8529-0FBEA7494FE6}"/>
                  </a:ext>
                </a:extLst>
              </p:cNvPr>
              <p:cNvSpPr/>
              <p:nvPr/>
            </p:nvSpPr>
            <p:spPr>
              <a:xfrm>
                <a:off x="638213" y="2899830"/>
                <a:ext cx="1469294" cy="522279"/>
              </a:xfrm>
              <a:prstGeom prst="roundRect">
                <a:avLst>
                  <a:gd name="adj" fmla="val 8330"/>
                </a:avLst>
              </a:prstGeom>
              <a:solidFill>
                <a:schemeClr val="bg1"/>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000" dirty="0">
                    <a:solidFill>
                      <a:schemeClr val="bg1">
                        <a:lumMod val="50000"/>
                      </a:schemeClr>
                    </a:solidFill>
                    <a:latin typeface="+mj-lt"/>
                    <a:ea typeface="Open Sans" panose="020B0606030504020204" pitchFamily="34" charset="0"/>
                    <a:cs typeface="Open Sans" panose="020B0606030504020204" pitchFamily="34" charset="0"/>
                  </a:rPr>
                  <a:t>Immunophenotyping</a:t>
                </a:r>
              </a:p>
            </p:txBody>
          </p:sp>
          <p:sp>
            <p:nvSpPr>
              <p:cNvPr id="55" name="Rectangle: Rounded Corners 54">
                <a:extLst>
                  <a:ext uri="{FF2B5EF4-FFF2-40B4-BE49-F238E27FC236}">
                    <a16:creationId xmlns:a16="http://schemas.microsoft.com/office/drawing/2014/main" id="{B0E37197-A340-45A2-9758-2EC3694A13C1}"/>
                  </a:ext>
                </a:extLst>
              </p:cNvPr>
              <p:cNvSpPr/>
              <p:nvPr/>
            </p:nvSpPr>
            <p:spPr>
              <a:xfrm>
                <a:off x="2198032" y="2899829"/>
                <a:ext cx="1469294" cy="522280"/>
              </a:xfrm>
              <a:prstGeom prst="roundRect">
                <a:avLst>
                  <a:gd name="adj" fmla="val 8330"/>
                </a:avLst>
              </a:prstGeom>
              <a:solidFill>
                <a:schemeClr val="accent3"/>
              </a:solidFill>
              <a:ln>
                <a:noFill/>
              </a:ln>
              <a:effectLst>
                <a:innerShdw blurRad="25400" dist="25400" dir="13500000">
                  <a:prstClr val="black">
                    <a:alpha val="20000"/>
                  </a:prstClr>
                </a:innerShdw>
              </a:effectLst>
            </p:spPr>
            <p:style>
              <a:lnRef idx="0">
                <a:scrgbClr r="0" g="0" b="0"/>
              </a:lnRef>
              <a:fillRef idx="0">
                <a:scrgbClr r="0" g="0" b="0"/>
              </a:fillRef>
              <a:effectRef idx="0">
                <a:scrgbClr r="0" g="0" b="0"/>
              </a:effectRef>
              <a:fontRef idx="minor">
                <a:schemeClr val="lt1"/>
              </a:fontRef>
            </p:style>
            <p:txBody>
              <a:bodyPr lIns="0" tIns="91440" rIns="0" bIns="91375" rtlCol="0" anchor="ctr"/>
              <a:lstStyle/>
              <a:p>
                <a:pPr algn="ctr" defTabSz="894740">
                  <a:buClr>
                    <a:schemeClr val="accent6"/>
                  </a:buClr>
                </a:pPr>
                <a:r>
                  <a:rPr lang="en-US" sz="1000" b="1" dirty="0">
                    <a:solidFill>
                      <a:schemeClr val="bg1"/>
                    </a:solidFill>
                  </a:rPr>
                  <a:t>Cytogenetic and molecular genetics</a:t>
                </a:r>
              </a:p>
            </p:txBody>
          </p:sp>
        </p:grpSp>
        <p:grpSp>
          <p:nvGrpSpPr>
            <p:cNvPr id="56" name="Group 55">
              <a:extLst>
                <a:ext uri="{FF2B5EF4-FFF2-40B4-BE49-F238E27FC236}">
                  <a16:creationId xmlns:a16="http://schemas.microsoft.com/office/drawing/2014/main" id="{36A8B149-7F84-42D1-AD4D-19A5AE1470B2}"/>
                </a:ext>
              </a:extLst>
            </p:cNvPr>
            <p:cNvGrpSpPr/>
            <p:nvPr/>
          </p:nvGrpSpPr>
          <p:grpSpPr>
            <a:xfrm>
              <a:off x="6782214" y="2045767"/>
              <a:ext cx="685457" cy="685457"/>
              <a:chOff x="3596532" y="2231387"/>
              <a:chExt cx="685457" cy="685457"/>
            </a:xfrm>
          </p:grpSpPr>
          <p:sp>
            <p:nvSpPr>
              <p:cNvPr id="57" name="Rectangle: Rounded Corners 56">
                <a:extLst>
                  <a:ext uri="{FF2B5EF4-FFF2-40B4-BE49-F238E27FC236}">
                    <a16:creationId xmlns:a16="http://schemas.microsoft.com/office/drawing/2014/main" id="{E5DC84FA-D0A1-4B42-B171-0DEE57C19D6C}"/>
                  </a:ext>
                </a:extLst>
              </p:cNvPr>
              <p:cNvSpPr>
                <a:spLocks noChangeAspect="1"/>
              </p:cNvSpPr>
              <p:nvPr/>
            </p:nvSpPr>
            <p:spPr>
              <a:xfrm>
                <a:off x="3596532" y="2231387"/>
                <a:ext cx="685457" cy="685457"/>
              </a:xfrm>
              <a:prstGeom prst="roundRect">
                <a:avLst>
                  <a:gd name="adj" fmla="val 11111"/>
                </a:avLst>
              </a:prstGeom>
              <a:solidFill>
                <a:sysClr val="window" lastClr="FFFFFF">
                  <a:lumMod val="95000"/>
                </a:sysClr>
              </a:solidFill>
              <a:ln w="12700" cap="flat" cmpd="sng" algn="ctr">
                <a:solidFill>
                  <a:srgbClr val="9BA3B5">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sz="1999" kern="0" dirty="0">
                  <a:solidFill>
                    <a:srgbClr val="EB8320"/>
                  </a:solidFill>
                  <a:latin typeface="Arial" panose="020B0604020202020204"/>
                </a:endParaRPr>
              </a:p>
            </p:txBody>
          </p:sp>
          <p:pic>
            <p:nvPicPr>
              <p:cNvPr id="58" name="Graphic 54">
                <a:extLst>
                  <a:ext uri="{FF2B5EF4-FFF2-40B4-BE49-F238E27FC236}">
                    <a16:creationId xmlns:a16="http://schemas.microsoft.com/office/drawing/2014/main" id="{5954F461-2275-4EE5-BFE6-44BA3ACEDC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3152" y="2320999"/>
                <a:ext cx="263350" cy="512064"/>
              </a:xfrm>
              <a:prstGeom prst="rect">
                <a:avLst/>
              </a:prstGeom>
            </p:spPr>
          </p:pic>
        </p:grpSp>
      </p:grpSp>
    </p:spTree>
    <p:extLst>
      <p:ext uri="{BB962C8B-B14F-4D97-AF65-F5344CB8AC3E}">
        <p14:creationId xmlns:p14="http://schemas.microsoft.com/office/powerpoint/2010/main" val="827160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ADC6-3F9B-4C76-BCA3-0868B61EAA25}"/>
              </a:ext>
            </a:extLst>
          </p:cNvPr>
          <p:cNvSpPr>
            <a:spLocks noGrp="1"/>
          </p:cNvSpPr>
          <p:nvPr>
            <p:ph type="title"/>
          </p:nvPr>
        </p:nvSpPr>
        <p:spPr/>
        <p:txBody>
          <a:bodyPr/>
          <a:lstStyle/>
          <a:p>
            <a:r>
              <a:rPr lang="en-US" dirty="0"/>
              <a:t>Diagnostic Testing Deep Dive</a:t>
            </a:r>
          </a:p>
        </p:txBody>
      </p:sp>
      <p:sp>
        <p:nvSpPr>
          <p:cNvPr id="3" name="Text Placeholder 2">
            <a:extLst>
              <a:ext uri="{FF2B5EF4-FFF2-40B4-BE49-F238E27FC236}">
                <a16:creationId xmlns:a16="http://schemas.microsoft.com/office/drawing/2014/main" id="{57D3D2AD-4317-4DE1-90E2-33D6BDB653AB}"/>
              </a:ext>
            </a:extLst>
          </p:cNvPr>
          <p:cNvSpPr>
            <a:spLocks noGrp="1"/>
          </p:cNvSpPr>
          <p:nvPr>
            <p:ph type="body" sz="quarter" idx="13"/>
          </p:nvPr>
        </p:nvSpPr>
        <p:spPr>
          <a:xfrm>
            <a:off x="981075" y="1615380"/>
            <a:ext cx="7277100" cy="4048301"/>
          </a:xfrm>
        </p:spPr>
        <p:txBody>
          <a:bodyPr/>
          <a:lstStyle/>
          <a:p>
            <a:r>
              <a:rPr lang="en-US" b="1" dirty="0"/>
              <a:t>Bone marrow aspiration and biopsy</a:t>
            </a:r>
          </a:p>
          <a:p>
            <a:r>
              <a:rPr lang="en-US" dirty="0"/>
              <a:t>Bone marrow samples obtained from the aspirate and biopsy are typically obtained at the same time and are usually taken from the back of the hip bone. Patients are usually awake for the procedure, which takes approximately 10 minutes to complete. For a bone marrow aspiration, a thin, hollow needle is inserted into the bone and a syringe is used to draw out a small amount of liquid bone marrow. Although anesthetic is used, most patients still have some brief pain when the marrow is removed. A bone marrow biopsy is usually done just after the aspiration. A small piece of bone and marrow is removed with a slightly larger needle that is pushed down into the bone, which may also cause some brief pain. </a:t>
            </a:r>
          </a:p>
          <a:p>
            <a:pPr>
              <a:spcBef>
                <a:spcPts val="1200"/>
              </a:spcBef>
            </a:pPr>
            <a:r>
              <a:rPr lang="en-US" b="1" dirty="0"/>
              <a:t>Cytogenetic and molecular genetics</a:t>
            </a:r>
          </a:p>
          <a:p>
            <a:pPr>
              <a:spcAft>
                <a:spcPts val="300"/>
              </a:spcAft>
              <a:buClr>
                <a:schemeClr val="accent3"/>
              </a:buClr>
            </a:pPr>
            <a:r>
              <a:rPr lang="en-US" dirty="0"/>
              <a:t>Cytogenetics can be determined using a karyotype test, where cells are looked at under a microscope to visualize large-scale chromosomal abnormalities. It usually takes about 2–3 weeks to receive the results of this test. Since AML is a rapidly growing disease, delaying initial therapy to wait for these results may benefit some patients, but harm others.</a:t>
            </a:r>
          </a:p>
          <a:p>
            <a:pPr>
              <a:spcAft>
                <a:spcPts val="300"/>
              </a:spcAft>
              <a:buClr>
                <a:schemeClr val="accent3"/>
              </a:buClr>
            </a:pPr>
            <a:r>
              <a:rPr lang="en-US" dirty="0"/>
              <a:t>Fluorescent </a:t>
            </a:r>
            <a:r>
              <a:rPr lang="en-US" i="1" dirty="0"/>
              <a:t>in situ </a:t>
            </a:r>
            <a:r>
              <a:rPr lang="en-US" dirty="0"/>
              <a:t>hybridization (FISH) and polymerase chain reaction (PCR) are more sensitive tests that can be used to identify known genetic mutations that are important in AML, such as </a:t>
            </a:r>
            <a:r>
              <a:rPr lang="en-US" i="1" dirty="0"/>
              <a:t>FLT3, NPM1, KIT, CEBPA, IDH1/2, TP53, </a:t>
            </a:r>
            <a:r>
              <a:rPr lang="en-US" dirty="0"/>
              <a:t>and</a:t>
            </a:r>
            <a:r>
              <a:rPr lang="en-US" i="1" dirty="0"/>
              <a:t> RUNX1</a:t>
            </a:r>
            <a:r>
              <a:rPr lang="en-US" dirty="0"/>
              <a:t>.</a:t>
            </a:r>
          </a:p>
          <a:p>
            <a:endParaRPr lang="en-US" b="1" i="1" dirty="0"/>
          </a:p>
        </p:txBody>
      </p:sp>
    </p:spTree>
    <p:extLst>
      <p:ext uri="{BB962C8B-B14F-4D97-AF65-F5344CB8AC3E}">
        <p14:creationId xmlns:p14="http://schemas.microsoft.com/office/powerpoint/2010/main" val="2038064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13FF-1A13-4F09-A2B7-119700425E05}"/>
              </a:ext>
            </a:extLst>
          </p:cNvPr>
          <p:cNvSpPr>
            <a:spLocks noGrp="1"/>
          </p:cNvSpPr>
          <p:nvPr>
            <p:ph type="title"/>
          </p:nvPr>
        </p:nvSpPr>
        <p:spPr/>
        <p:txBody>
          <a:bodyPr/>
          <a:lstStyle/>
          <a:p>
            <a:r>
              <a:rPr lang="en-US" dirty="0"/>
              <a:t>Chapter Summary</a:t>
            </a:r>
          </a:p>
        </p:txBody>
      </p:sp>
      <p:sp>
        <p:nvSpPr>
          <p:cNvPr id="3" name="Text Placeholder 2">
            <a:extLst>
              <a:ext uri="{FF2B5EF4-FFF2-40B4-BE49-F238E27FC236}">
                <a16:creationId xmlns:a16="http://schemas.microsoft.com/office/drawing/2014/main" id="{E3566DDC-8F80-4BB7-8D78-EE84D61DA501}"/>
              </a:ext>
            </a:extLst>
          </p:cNvPr>
          <p:cNvSpPr>
            <a:spLocks noGrp="1"/>
          </p:cNvSpPr>
          <p:nvPr>
            <p:ph type="body" sz="quarter" idx="13"/>
          </p:nvPr>
        </p:nvSpPr>
        <p:spPr>
          <a:xfrm>
            <a:off x="632143" y="1466204"/>
            <a:ext cx="7930832" cy="3325252"/>
          </a:xfrm>
        </p:spPr>
        <p:txBody>
          <a:bodyPr numCol="2"/>
          <a:lstStyle/>
          <a:p>
            <a:r>
              <a:rPr lang="en-US" dirty="0"/>
              <a:t>The signs and symptoms of AML can be associated with other diseases. Most often, they are due to the loss of functioning, healthy blood cells, which causes anemia, thrombocytopenia, and neutropenia</a:t>
            </a:r>
          </a:p>
          <a:p>
            <a:r>
              <a:rPr lang="en-US" dirty="0"/>
              <a:t>A diagnosis of AML requires ≥20% blasts to be found in the bone marrow or peripheral blood, or requires specific cytogenetic abnormalities, regardless of blast count</a:t>
            </a:r>
          </a:p>
          <a:p>
            <a:r>
              <a:rPr lang="en-US" dirty="0"/>
              <a:t>While evaluating a patient’s blood and bone marrow, it is important to determine their cytogenetic and mutational status as both can affect the patient’s prognosis and future treatment options</a:t>
            </a:r>
          </a:p>
        </p:txBody>
      </p:sp>
      <p:grpSp>
        <p:nvGrpSpPr>
          <p:cNvPr id="4" name="Group 3">
            <a:extLst>
              <a:ext uri="{FF2B5EF4-FFF2-40B4-BE49-F238E27FC236}">
                <a16:creationId xmlns:a16="http://schemas.microsoft.com/office/drawing/2014/main" id="{6875F935-82A6-4098-9F96-096261EA62EF}"/>
              </a:ext>
            </a:extLst>
          </p:cNvPr>
          <p:cNvGrpSpPr/>
          <p:nvPr/>
        </p:nvGrpSpPr>
        <p:grpSpPr>
          <a:xfrm>
            <a:off x="632143" y="5667435"/>
            <a:ext cx="2867824" cy="442370"/>
            <a:chOff x="644526" y="5727913"/>
            <a:chExt cx="2867824" cy="442370"/>
          </a:xfrm>
        </p:grpSpPr>
        <p:sp>
          <p:nvSpPr>
            <p:cNvPr id="5" name="TextBox 4">
              <a:extLst>
                <a:ext uri="{FF2B5EF4-FFF2-40B4-BE49-F238E27FC236}">
                  <a16:creationId xmlns:a16="http://schemas.microsoft.com/office/drawing/2014/main" id="{A5C877B4-C39D-429C-9B25-78DD7CD8F6C0}"/>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Tap here to check in with Rodney</a:t>
              </a:r>
            </a:p>
          </p:txBody>
        </p:sp>
        <p:grpSp>
          <p:nvGrpSpPr>
            <p:cNvPr id="6" name="Group 5">
              <a:extLst>
                <a:ext uri="{FF2B5EF4-FFF2-40B4-BE49-F238E27FC236}">
                  <a16:creationId xmlns:a16="http://schemas.microsoft.com/office/drawing/2014/main" id="{FF3C29E6-500A-4742-96E1-D755FD66C288}"/>
                </a:ext>
              </a:extLst>
            </p:cNvPr>
            <p:cNvGrpSpPr/>
            <p:nvPr/>
          </p:nvGrpSpPr>
          <p:grpSpPr>
            <a:xfrm>
              <a:off x="728509" y="5780493"/>
              <a:ext cx="337211" cy="337211"/>
              <a:chOff x="728509" y="5780493"/>
              <a:chExt cx="337211" cy="337211"/>
            </a:xfrm>
          </p:grpSpPr>
          <p:sp>
            <p:nvSpPr>
              <p:cNvPr id="7" name="Oval 6">
                <a:extLst>
                  <a:ext uri="{FF2B5EF4-FFF2-40B4-BE49-F238E27FC236}">
                    <a16:creationId xmlns:a16="http://schemas.microsoft.com/office/drawing/2014/main" id="{B44B7EC3-F15F-4521-BBAE-69A4F843D8FB}"/>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8" name="Graphic 30">
                <a:extLst>
                  <a:ext uri="{FF2B5EF4-FFF2-40B4-BE49-F238E27FC236}">
                    <a16:creationId xmlns:a16="http://schemas.microsoft.com/office/drawing/2014/main" id="{A8CE453F-6126-4C75-9626-A7E964427E59}"/>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012774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E007-33A7-4160-B222-3F1A2A054742}"/>
              </a:ext>
            </a:extLst>
          </p:cNvPr>
          <p:cNvSpPr>
            <a:spLocks noGrp="1"/>
          </p:cNvSpPr>
          <p:nvPr>
            <p:ph type="title"/>
          </p:nvPr>
        </p:nvSpPr>
        <p:spPr/>
        <p:txBody>
          <a:bodyPr/>
          <a:lstStyle/>
          <a:p>
            <a:r>
              <a:rPr lang="en-US" dirty="0"/>
              <a:t>Learning Objectives</a:t>
            </a:r>
          </a:p>
        </p:txBody>
      </p:sp>
      <p:sp>
        <p:nvSpPr>
          <p:cNvPr id="3" name="Text Placeholder 2">
            <a:extLst>
              <a:ext uri="{FF2B5EF4-FFF2-40B4-BE49-F238E27FC236}">
                <a16:creationId xmlns:a16="http://schemas.microsoft.com/office/drawing/2014/main" id="{958882EC-5A6E-4B2D-996C-72A907BB194F}"/>
              </a:ext>
            </a:extLst>
          </p:cNvPr>
          <p:cNvSpPr>
            <a:spLocks noGrp="1"/>
          </p:cNvSpPr>
          <p:nvPr>
            <p:ph type="body" sz="quarter" idx="13"/>
          </p:nvPr>
        </p:nvSpPr>
        <p:spPr>
          <a:xfrm>
            <a:off x="632145" y="1466204"/>
            <a:ext cx="3715998" cy="2758704"/>
          </a:xfrm>
        </p:spPr>
        <p:txBody>
          <a:bodyPr wrap="square">
            <a:spAutoFit/>
          </a:bodyPr>
          <a:lstStyle/>
          <a:p>
            <a:pPr marL="0" indent="0">
              <a:spcAft>
                <a:spcPts val="600"/>
              </a:spcAft>
              <a:buNone/>
            </a:pPr>
            <a:r>
              <a:rPr lang="en-US" b="1" dirty="0"/>
              <a:t>After completing this module you should be able to:</a:t>
            </a:r>
          </a:p>
          <a:p>
            <a:pPr marL="171450" lvl="0" indent="-171450">
              <a:buClr>
                <a:schemeClr val="accent1"/>
              </a:buClr>
              <a:buFont typeface="Arial" panose="020B0604020202020204" pitchFamily="34" charset="0"/>
              <a:buChar char="•"/>
            </a:pPr>
            <a:r>
              <a:rPr lang="en-US" dirty="0"/>
              <a:t>Describe the typical patients who may be diagnosed with AML</a:t>
            </a:r>
          </a:p>
          <a:p>
            <a:pPr marL="171450" lvl="0" indent="-171450">
              <a:buClr>
                <a:schemeClr val="accent1"/>
              </a:buClr>
              <a:buFont typeface="Arial" panose="020B0604020202020204" pitchFamily="34" charset="0"/>
              <a:buChar char="•"/>
            </a:pPr>
            <a:r>
              <a:rPr lang="en-US" dirty="0"/>
              <a:t>Identify the cells involved in AML and explain the pathogenesis of the disease</a:t>
            </a:r>
          </a:p>
          <a:p>
            <a:pPr marL="171450" lvl="0" indent="-171450">
              <a:buClr>
                <a:schemeClr val="accent1"/>
              </a:buClr>
              <a:buFont typeface="Arial" panose="020B0604020202020204" pitchFamily="34" charset="0"/>
              <a:buChar char="•"/>
            </a:pPr>
            <a:r>
              <a:rPr lang="en-US" dirty="0"/>
              <a:t>List the signs and symptoms of AML</a:t>
            </a:r>
          </a:p>
          <a:p>
            <a:pPr marL="171450" lvl="0" indent="-171450">
              <a:buClr>
                <a:schemeClr val="accent1"/>
              </a:buClr>
              <a:buFont typeface="Arial" panose="020B0604020202020204" pitchFamily="34" charset="0"/>
              <a:buChar char="•"/>
            </a:pPr>
            <a:r>
              <a:rPr lang="en-US" dirty="0"/>
              <a:t>Discuss how AML is diagnosed and classified</a:t>
            </a:r>
          </a:p>
          <a:p>
            <a:pPr marL="171450" lvl="0" indent="-171450">
              <a:buClr>
                <a:schemeClr val="accent1"/>
              </a:buClr>
              <a:buFont typeface="Arial" panose="020B0604020202020204" pitchFamily="34" charset="0"/>
              <a:buChar char="•"/>
            </a:pPr>
            <a:r>
              <a:rPr lang="en-US" dirty="0"/>
              <a:t>Outline the prognostic factors for patients with AML</a:t>
            </a:r>
          </a:p>
          <a:p>
            <a:pPr marL="171450" lvl="0" indent="-171450">
              <a:buClr>
                <a:schemeClr val="accent1"/>
              </a:buClr>
              <a:buFont typeface="Arial" panose="020B0604020202020204" pitchFamily="34" charset="0"/>
              <a:buChar char="•"/>
            </a:pPr>
            <a:r>
              <a:rPr lang="en-US" dirty="0"/>
              <a:t>Recognize how HCPs determine whether a patient is eligible for intensive treatment</a:t>
            </a:r>
          </a:p>
          <a:p>
            <a:pPr>
              <a:spcAft>
                <a:spcPts val="600"/>
              </a:spcAft>
            </a:pPr>
            <a:endParaRPr lang="en-US" dirty="0"/>
          </a:p>
        </p:txBody>
      </p:sp>
      <p:grpSp>
        <p:nvGrpSpPr>
          <p:cNvPr id="14" name="Group 13">
            <a:extLst>
              <a:ext uri="{FF2B5EF4-FFF2-40B4-BE49-F238E27FC236}">
                <a16:creationId xmlns:a16="http://schemas.microsoft.com/office/drawing/2014/main" id="{2056B222-6753-4C44-8DFB-6300F16EA88F}"/>
              </a:ext>
            </a:extLst>
          </p:cNvPr>
          <p:cNvGrpSpPr/>
          <p:nvPr/>
        </p:nvGrpSpPr>
        <p:grpSpPr>
          <a:xfrm>
            <a:off x="5650326" y="1471284"/>
            <a:ext cx="2602769" cy="2950845"/>
            <a:chOff x="5742880" y="1587060"/>
            <a:chExt cx="2942015" cy="3335460"/>
          </a:xfrm>
        </p:grpSpPr>
        <p:pic>
          <p:nvPicPr>
            <p:cNvPr id="15" name="Picture 14">
              <a:extLst>
                <a:ext uri="{FF2B5EF4-FFF2-40B4-BE49-F238E27FC236}">
                  <a16:creationId xmlns:a16="http://schemas.microsoft.com/office/drawing/2014/main" id="{B7B0096D-A397-4823-BBD8-D0A7E5049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880" y="1587060"/>
              <a:ext cx="2942015" cy="3335460"/>
            </a:xfrm>
            <a:prstGeom prst="rect">
              <a:avLst/>
            </a:prstGeom>
          </p:spPr>
        </p:pic>
        <p:sp>
          <p:nvSpPr>
            <p:cNvPr id="16" name="TextBox 15">
              <a:extLst>
                <a:ext uri="{FF2B5EF4-FFF2-40B4-BE49-F238E27FC236}">
                  <a16:creationId xmlns:a16="http://schemas.microsoft.com/office/drawing/2014/main" id="{5E8F1AB0-21E8-4EB6-A44E-A9736A698FA2}"/>
                </a:ext>
              </a:extLst>
            </p:cNvPr>
            <p:cNvSpPr txBox="1"/>
            <p:nvPr/>
          </p:nvSpPr>
          <p:spPr>
            <a:xfrm>
              <a:off x="5905500" y="2793154"/>
              <a:ext cx="2468880" cy="765363"/>
            </a:xfrm>
            <a:prstGeom prst="rect">
              <a:avLst/>
            </a:prstGeom>
            <a:noFill/>
          </p:spPr>
          <p:txBody>
            <a:bodyPr wrap="square" lIns="0" tIns="0" rIns="0" bIns="0" rtlCol="0">
              <a:spAutoFit/>
            </a:bodyPr>
            <a:lstStyle/>
            <a:p>
              <a:pPr algn="ctr"/>
              <a:r>
                <a:rPr lang="en-US" sz="4400" dirty="0">
                  <a:solidFill>
                    <a:schemeClr val="accent4"/>
                  </a:solidFill>
                  <a:latin typeface="+mj-lt"/>
                </a:rPr>
                <a:t>AML</a:t>
              </a:r>
            </a:p>
          </p:txBody>
        </p:sp>
      </p:grpSp>
    </p:spTree>
    <p:extLst>
      <p:ext uri="{BB962C8B-B14F-4D97-AF65-F5344CB8AC3E}">
        <p14:creationId xmlns:p14="http://schemas.microsoft.com/office/powerpoint/2010/main" val="2548524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9977D0C-6481-4B61-AAA0-5254C819B1F8}"/>
              </a:ext>
            </a:extLst>
          </p:cNvPr>
          <p:cNvSpPr>
            <a:spLocks noGrp="1"/>
          </p:cNvSpPr>
          <p:nvPr>
            <p:ph type="title"/>
          </p:nvPr>
        </p:nvSpPr>
        <p:spPr/>
        <p:txBody>
          <a:bodyPr/>
          <a:lstStyle/>
          <a:p>
            <a:r>
              <a:rPr lang="en-US" dirty="0"/>
              <a:t>Rodney’s Initial Symptoms</a:t>
            </a:r>
            <a:br>
              <a:rPr lang="en-US" dirty="0"/>
            </a:br>
            <a:endParaRPr lang="en-US" dirty="0"/>
          </a:p>
        </p:txBody>
      </p:sp>
      <p:sp>
        <p:nvSpPr>
          <p:cNvPr id="23" name="Content Placeholder 22">
            <a:extLst>
              <a:ext uri="{FF2B5EF4-FFF2-40B4-BE49-F238E27FC236}">
                <a16:creationId xmlns:a16="http://schemas.microsoft.com/office/drawing/2014/main" id="{17F0595D-DFEE-46C1-BBA9-53C6FA4DA328}"/>
              </a:ext>
            </a:extLst>
          </p:cNvPr>
          <p:cNvSpPr>
            <a:spLocks noGrp="1"/>
          </p:cNvSpPr>
          <p:nvPr>
            <p:ph sz="quarter" idx="11"/>
          </p:nvPr>
        </p:nvSpPr>
        <p:spPr>
          <a:xfrm>
            <a:off x="4105835" y="1746250"/>
            <a:ext cx="4034865" cy="3829050"/>
          </a:xfrm>
        </p:spPr>
        <p:txBody>
          <a:bodyPr lIns="91440" tIns="45720" rIns="91440"/>
          <a:lstStyle/>
          <a:p>
            <a:pPr>
              <a:lnSpc>
                <a:spcPct val="120000"/>
              </a:lnSpc>
              <a:spcBef>
                <a:spcPts val="0"/>
              </a:spcBef>
            </a:pPr>
            <a:r>
              <a:rPr lang="en-US" sz="1100" b="0" dirty="0"/>
              <a:t>Like many other AML patients, I began to feel a general unwellness right before I was diagnosed. I scheduled an appointment with my primary care physician to discuss my symptoms—fatigue and difficulty catching my breath. He referred me to a hematologist/oncologist after my CBC with differential results showed that I had anemia and neutropenia.</a:t>
            </a:r>
          </a:p>
          <a:p>
            <a:pPr>
              <a:lnSpc>
                <a:spcPct val="120000"/>
              </a:lnSpc>
              <a:spcBef>
                <a:spcPts val="0"/>
              </a:spcBef>
            </a:pPr>
            <a:r>
              <a:rPr lang="en-US" sz="1100" b="0" dirty="0"/>
              <a:t>After my bone marrow biopsy, the hematologist/oncologist had me come in for a follow-up appointment and that’s when I was diagnosed with AML. </a:t>
            </a:r>
          </a:p>
        </p:txBody>
      </p:sp>
      <p:pic>
        <p:nvPicPr>
          <p:cNvPr id="6" name="Picture 5" descr="A person sitting on a bench&#10;&#10;Description automatically generated">
            <a:extLst>
              <a:ext uri="{FF2B5EF4-FFF2-40B4-BE49-F238E27FC236}">
                <a16:creationId xmlns:a16="http://schemas.microsoft.com/office/drawing/2014/main" id="{590C889B-3D3E-4180-BD9A-7C0E58E6B7FA}"/>
              </a:ext>
            </a:extLst>
          </p:cNvPr>
          <p:cNvPicPr>
            <a:picLocks noChangeAspect="1"/>
          </p:cNvPicPr>
          <p:nvPr/>
        </p:nvPicPr>
        <p:blipFill rotWithShape="1">
          <a:blip r:embed="rId3">
            <a:extLst>
              <a:ext uri="{28A0092B-C50C-407E-A947-70E740481C1C}">
                <a14:useLocalDpi xmlns:a14="http://schemas.microsoft.com/office/drawing/2010/main"/>
              </a:ext>
            </a:extLst>
          </a:blip>
          <a:srcRect l="47205" t="15135" r="18668" b="5483"/>
          <a:stretch/>
        </p:blipFill>
        <p:spPr>
          <a:xfrm>
            <a:off x="638175" y="1319214"/>
            <a:ext cx="3140074" cy="4868862"/>
          </a:xfrm>
          <a:prstGeom prst="rect">
            <a:avLst/>
          </a:prstGeom>
        </p:spPr>
      </p:pic>
    </p:spTree>
    <p:extLst>
      <p:ext uri="{BB962C8B-B14F-4D97-AF65-F5344CB8AC3E}">
        <p14:creationId xmlns:p14="http://schemas.microsoft.com/office/powerpoint/2010/main" val="1351446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413E19-0FBF-491A-A25B-8F461A0312F0}"/>
              </a:ext>
            </a:extLst>
          </p:cNvPr>
          <p:cNvSpPr>
            <a:spLocks noGrp="1"/>
          </p:cNvSpPr>
          <p:nvPr>
            <p:ph type="body" sz="quarter" idx="14"/>
          </p:nvPr>
        </p:nvSpPr>
        <p:spPr/>
        <p:txBody>
          <a:bodyPr/>
          <a:lstStyle/>
          <a:p>
            <a:r>
              <a:rPr lang="en-US" dirty="0"/>
              <a:t>From the word bank below, drag and drop the signs and symptoms of AML into the</a:t>
            </a:r>
            <a:br>
              <a:rPr lang="en-US" dirty="0"/>
            </a:br>
            <a:r>
              <a:rPr lang="en-US" dirty="0"/>
              <a:t>box.</a:t>
            </a:r>
          </a:p>
        </p:txBody>
      </p:sp>
      <p:sp>
        <p:nvSpPr>
          <p:cNvPr id="3" name="Rectangle: Rounded Corners 2">
            <a:extLst>
              <a:ext uri="{FF2B5EF4-FFF2-40B4-BE49-F238E27FC236}">
                <a16:creationId xmlns:a16="http://schemas.microsoft.com/office/drawing/2014/main" id="{DE3F04AB-0F52-49F1-AE33-862A3A650AEF}"/>
              </a:ext>
            </a:extLst>
          </p:cNvPr>
          <p:cNvSpPr/>
          <p:nvPr/>
        </p:nvSpPr>
        <p:spPr>
          <a:xfrm>
            <a:off x="871992" y="2245100"/>
            <a:ext cx="7205208" cy="1509870"/>
          </a:xfrm>
          <a:prstGeom prst="roundRect">
            <a:avLst>
              <a:gd name="adj" fmla="val 5414"/>
            </a:avLst>
          </a:prstGeom>
          <a:noFill/>
          <a:ln w="12700" cap="flat" cmpd="sng" algn="ctr">
            <a:solidFill>
              <a:schemeClr val="accent6"/>
            </a:solidFill>
            <a:prstDash val="solid"/>
            <a:miter lim="800000"/>
          </a:ln>
          <a:effectLst>
            <a:innerShdw blurRad="50800" dist="25400" dir="2700000">
              <a:prstClr val="black">
                <a:alpha val="20000"/>
              </a:prstClr>
            </a:innerShdw>
          </a:effectLst>
        </p:spPr>
        <p:txBody>
          <a:bodyPr vert="horz" rtlCol="0" anchor="ctr"/>
          <a:lstStyle/>
          <a:p>
            <a:pPr marL="0" marR="0" lvl="0" indent="0" algn="ctr" defTabSz="894114" eaLnBrk="1" fontAlgn="auto" latinLnBrk="0" hangingPunct="1">
              <a:lnSpc>
                <a:spcPct val="100000"/>
              </a:lnSpc>
              <a:spcBef>
                <a:spcPts val="0"/>
              </a:spcBef>
              <a:spcAft>
                <a:spcPts val="0"/>
              </a:spcAft>
              <a:buClr>
                <a:srgbClr val="7A4C9E"/>
              </a:buClr>
              <a:buSzTx/>
              <a:buFontTx/>
              <a:buNone/>
              <a:tabLst/>
              <a:defRPr/>
            </a:pPr>
            <a:endParaRPr kumimoji="0" lang="en-US" sz="1199"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D2770ABD-CF67-41A3-80F0-248607BD0B7C}"/>
              </a:ext>
            </a:extLst>
          </p:cNvPr>
          <p:cNvSpPr/>
          <p:nvPr/>
        </p:nvSpPr>
        <p:spPr>
          <a:xfrm>
            <a:off x="3248275" y="2304050"/>
            <a:ext cx="2704600" cy="307777"/>
          </a:xfrm>
          <a:prstGeom prst="rect">
            <a:avLst/>
          </a:prstGeom>
          <a:noFill/>
        </p:spPr>
        <p:txBody>
          <a:bodyPr wrap="square">
            <a:spAutoFit/>
          </a:bodyPr>
          <a:lstStyle/>
          <a:p>
            <a:pPr lvl="0" algn="ctr" defTabSz="913760">
              <a:spcAft>
                <a:spcPts val="600"/>
              </a:spcAft>
              <a:defRPr/>
            </a:pPr>
            <a:r>
              <a:rPr lang="en-US" sz="1400" b="1" kern="0" dirty="0">
                <a:solidFill>
                  <a:schemeClr val="accent2"/>
                </a:solidFill>
                <a:latin typeface="Arial" panose="020B0604020202020204"/>
              </a:rPr>
              <a:t>Signs and Symptoms of AML</a:t>
            </a:r>
          </a:p>
        </p:txBody>
      </p:sp>
      <p:sp>
        <p:nvSpPr>
          <p:cNvPr id="5" name="Rectangle: Top Corners Rounded 4">
            <a:extLst>
              <a:ext uri="{FF2B5EF4-FFF2-40B4-BE49-F238E27FC236}">
                <a16:creationId xmlns:a16="http://schemas.microsoft.com/office/drawing/2014/main" id="{C59472B7-F369-4FEE-9891-D80A9C0163D6}"/>
              </a:ext>
            </a:extLst>
          </p:cNvPr>
          <p:cNvSpPr/>
          <p:nvPr/>
        </p:nvSpPr>
        <p:spPr>
          <a:xfrm>
            <a:off x="1863166" y="2718372"/>
            <a:ext cx="1577655"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Fatigue</a:t>
            </a:r>
          </a:p>
        </p:txBody>
      </p:sp>
      <p:sp>
        <p:nvSpPr>
          <p:cNvPr id="6" name="Rectangle: Top Corners Rounded 5">
            <a:extLst>
              <a:ext uri="{FF2B5EF4-FFF2-40B4-BE49-F238E27FC236}">
                <a16:creationId xmlns:a16="http://schemas.microsoft.com/office/drawing/2014/main" id="{3E1DF964-8905-40E5-A379-AF10EEA11CD8}"/>
              </a:ext>
            </a:extLst>
          </p:cNvPr>
          <p:cNvSpPr/>
          <p:nvPr/>
        </p:nvSpPr>
        <p:spPr>
          <a:xfrm>
            <a:off x="3811748" y="2718372"/>
            <a:ext cx="1577655"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Loss of appetite</a:t>
            </a:r>
          </a:p>
        </p:txBody>
      </p:sp>
      <p:sp>
        <p:nvSpPr>
          <p:cNvPr id="7" name="Rectangle: Top Corners Rounded 6">
            <a:extLst>
              <a:ext uri="{FF2B5EF4-FFF2-40B4-BE49-F238E27FC236}">
                <a16:creationId xmlns:a16="http://schemas.microsoft.com/office/drawing/2014/main" id="{D04066CB-A415-40E8-B92E-CCC17D98AAD2}"/>
              </a:ext>
            </a:extLst>
          </p:cNvPr>
          <p:cNvSpPr/>
          <p:nvPr/>
        </p:nvSpPr>
        <p:spPr>
          <a:xfrm>
            <a:off x="5760329" y="2718372"/>
            <a:ext cx="1577655"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Weight loss</a:t>
            </a:r>
          </a:p>
        </p:txBody>
      </p:sp>
      <p:sp>
        <p:nvSpPr>
          <p:cNvPr id="8" name="Rectangle: Top Corners Rounded 7">
            <a:extLst>
              <a:ext uri="{FF2B5EF4-FFF2-40B4-BE49-F238E27FC236}">
                <a16:creationId xmlns:a16="http://schemas.microsoft.com/office/drawing/2014/main" id="{329571BF-52BB-4ED4-A788-2D89F0726FAB}"/>
              </a:ext>
            </a:extLst>
          </p:cNvPr>
          <p:cNvSpPr/>
          <p:nvPr/>
        </p:nvSpPr>
        <p:spPr>
          <a:xfrm>
            <a:off x="1863166" y="3193684"/>
            <a:ext cx="1577655"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Fever</a:t>
            </a:r>
          </a:p>
        </p:txBody>
      </p:sp>
      <p:sp>
        <p:nvSpPr>
          <p:cNvPr id="9" name="Rectangle: Top Corners Rounded 8">
            <a:extLst>
              <a:ext uri="{FF2B5EF4-FFF2-40B4-BE49-F238E27FC236}">
                <a16:creationId xmlns:a16="http://schemas.microsoft.com/office/drawing/2014/main" id="{848137F2-AF24-4E6A-9B10-548C3643F960}"/>
              </a:ext>
            </a:extLst>
          </p:cNvPr>
          <p:cNvSpPr/>
          <p:nvPr/>
        </p:nvSpPr>
        <p:spPr>
          <a:xfrm>
            <a:off x="3811748" y="3193684"/>
            <a:ext cx="1577655"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Night sweats</a:t>
            </a:r>
          </a:p>
        </p:txBody>
      </p:sp>
      <p:sp>
        <p:nvSpPr>
          <p:cNvPr id="10" name="Rectangle: Rounded Corners 9">
            <a:extLst>
              <a:ext uri="{FF2B5EF4-FFF2-40B4-BE49-F238E27FC236}">
                <a16:creationId xmlns:a16="http://schemas.microsoft.com/office/drawing/2014/main" id="{8F70DCE7-A09B-4E22-AE5F-BE07240BE8FB}"/>
              </a:ext>
            </a:extLst>
          </p:cNvPr>
          <p:cNvSpPr/>
          <p:nvPr/>
        </p:nvSpPr>
        <p:spPr>
          <a:xfrm>
            <a:off x="878337" y="4027468"/>
            <a:ext cx="7198864" cy="1274362"/>
          </a:xfrm>
          <a:prstGeom prst="roundRect">
            <a:avLst>
              <a:gd name="adj" fmla="val 449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1" name="Rectangle: Top Corners Rounded 10">
            <a:extLst>
              <a:ext uri="{FF2B5EF4-FFF2-40B4-BE49-F238E27FC236}">
                <a16:creationId xmlns:a16="http://schemas.microsoft.com/office/drawing/2014/main" id="{CD9481BB-13E4-42B3-BBEC-B63D6127D7E9}"/>
              </a:ext>
            </a:extLst>
          </p:cNvPr>
          <p:cNvSpPr/>
          <p:nvPr/>
        </p:nvSpPr>
        <p:spPr>
          <a:xfrm rot="16200000">
            <a:off x="388774" y="4510683"/>
            <a:ext cx="1274363" cy="307928"/>
          </a:xfrm>
          <a:prstGeom prst="round2SameRect">
            <a:avLst>
              <a:gd name="adj1" fmla="val 2000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99" b="1" dirty="0">
                <a:latin typeface="+mj-lt"/>
              </a:rPr>
              <a:t>Word Bank</a:t>
            </a:r>
          </a:p>
        </p:txBody>
      </p:sp>
      <p:sp>
        <p:nvSpPr>
          <p:cNvPr id="12" name="Rectangle: Rounded Corners 11">
            <a:extLst>
              <a:ext uri="{FF2B5EF4-FFF2-40B4-BE49-F238E27FC236}">
                <a16:creationId xmlns:a16="http://schemas.microsoft.com/office/drawing/2014/main" id="{F968EFE6-0596-4279-83C1-9961C55D997A}"/>
              </a:ext>
            </a:extLst>
          </p:cNvPr>
          <p:cNvSpPr/>
          <p:nvPr/>
        </p:nvSpPr>
        <p:spPr>
          <a:xfrm>
            <a:off x="1863166" y="4200855"/>
            <a:ext cx="1581912" cy="374571"/>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marL="58738" lvl="0" algn="ctr" defTabSz="914400">
              <a:spcAft>
                <a:spcPts val="600"/>
              </a:spcAft>
              <a:defRPr/>
            </a:pPr>
            <a:r>
              <a:rPr lang="en-US" sz="1000" kern="0" dirty="0">
                <a:solidFill>
                  <a:srgbClr val="081C4A"/>
                </a:solidFill>
                <a:latin typeface="Arial" panose="020B0604020202020204"/>
              </a:rPr>
              <a:t>Blurred vision</a:t>
            </a:r>
          </a:p>
        </p:txBody>
      </p:sp>
      <p:sp>
        <p:nvSpPr>
          <p:cNvPr id="13" name="Rectangle: Rounded Corners 12">
            <a:extLst>
              <a:ext uri="{FF2B5EF4-FFF2-40B4-BE49-F238E27FC236}">
                <a16:creationId xmlns:a16="http://schemas.microsoft.com/office/drawing/2014/main" id="{53BD6045-D8B0-4647-B86A-682EC3C3C876}"/>
              </a:ext>
            </a:extLst>
          </p:cNvPr>
          <p:cNvSpPr/>
          <p:nvPr/>
        </p:nvSpPr>
        <p:spPr>
          <a:xfrm>
            <a:off x="1863166" y="4745728"/>
            <a:ext cx="1581912" cy="374571"/>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marL="58738" lvl="0" algn="ctr" defTabSz="914400">
              <a:spcAft>
                <a:spcPts val="600"/>
              </a:spcAft>
              <a:defRPr/>
            </a:pPr>
            <a:r>
              <a:rPr lang="en-US" sz="1000" kern="0" dirty="0">
                <a:solidFill>
                  <a:srgbClr val="081C4A"/>
                </a:solidFill>
                <a:latin typeface="Arial" panose="020B0604020202020204"/>
              </a:rPr>
              <a:t>Liver enlargement</a:t>
            </a:r>
          </a:p>
        </p:txBody>
      </p:sp>
      <p:sp>
        <p:nvSpPr>
          <p:cNvPr id="14" name="Rectangle: Rounded Corners 13">
            <a:extLst>
              <a:ext uri="{FF2B5EF4-FFF2-40B4-BE49-F238E27FC236}">
                <a16:creationId xmlns:a16="http://schemas.microsoft.com/office/drawing/2014/main" id="{E3FA95FE-7D9C-434A-A0EB-F1C88EDA6E43}"/>
              </a:ext>
            </a:extLst>
          </p:cNvPr>
          <p:cNvSpPr/>
          <p:nvPr/>
        </p:nvSpPr>
        <p:spPr>
          <a:xfrm>
            <a:off x="3807491" y="4200855"/>
            <a:ext cx="1581912" cy="374571"/>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marL="58738" lvl="0" algn="ctr" defTabSz="914400">
              <a:spcAft>
                <a:spcPts val="600"/>
              </a:spcAft>
              <a:defRPr/>
            </a:pPr>
            <a:r>
              <a:rPr lang="en-US" sz="1000" kern="0" dirty="0">
                <a:solidFill>
                  <a:srgbClr val="081C4A"/>
                </a:solidFill>
                <a:latin typeface="Arial" panose="020B0604020202020204"/>
              </a:rPr>
              <a:t>Enlarged lymph nodes</a:t>
            </a:r>
          </a:p>
        </p:txBody>
      </p:sp>
      <p:sp>
        <p:nvSpPr>
          <p:cNvPr id="15" name="Rectangle: Rounded Corners 14">
            <a:extLst>
              <a:ext uri="{FF2B5EF4-FFF2-40B4-BE49-F238E27FC236}">
                <a16:creationId xmlns:a16="http://schemas.microsoft.com/office/drawing/2014/main" id="{35AE2134-D325-4446-AD13-9F1909CD016D}"/>
              </a:ext>
            </a:extLst>
          </p:cNvPr>
          <p:cNvSpPr/>
          <p:nvPr/>
        </p:nvSpPr>
        <p:spPr>
          <a:xfrm>
            <a:off x="5760329" y="4200855"/>
            <a:ext cx="1581912" cy="374571"/>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marL="58738" lvl="0" algn="ctr" defTabSz="914400">
              <a:spcAft>
                <a:spcPts val="600"/>
              </a:spcAft>
              <a:defRPr/>
            </a:pPr>
            <a:r>
              <a:rPr lang="en-US" sz="1000" kern="0" dirty="0">
                <a:solidFill>
                  <a:srgbClr val="081C4A"/>
                </a:solidFill>
                <a:latin typeface="Arial" panose="020B0604020202020204"/>
              </a:rPr>
              <a:t>Skin lesions</a:t>
            </a:r>
          </a:p>
        </p:txBody>
      </p:sp>
    </p:spTree>
    <p:extLst>
      <p:ext uri="{BB962C8B-B14F-4D97-AF65-F5344CB8AC3E}">
        <p14:creationId xmlns:p14="http://schemas.microsoft.com/office/powerpoint/2010/main" val="1278842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413E19-0FBF-491A-A25B-8F461A0312F0}"/>
              </a:ext>
            </a:extLst>
          </p:cNvPr>
          <p:cNvSpPr>
            <a:spLocks noGrp="1"/>
          </p:cNvSpPr>
          <p:nvPr>
            <p:ph type="body" sz="quarter" idx="14"/>
          </p:nvPr>
        </p:nvSpPr>
        <p:spPr/>
        <p:txBody>
          <a:bodyPr/>
          <a:lstStyle/>
          <a:p>
            <a:pPr>
              <a:spcAft>
                <a:spcPts val="600"/>
              </a:spcAft>
              <a:buFont typeface="+mj-lt"/>
              <a:buAutoNum type="arabicPeriod" startAt="2"/>
            </a:pPr>
            <a:r>
              <a:rPr lang="en-US" dirty="0">
                <a:latin typeface="Open Sans" panose="020B0606030504020204" pitchFamily="34" charset="0"/>
                <a:ea typeface="Open Sans" panose="020B0606030504020204" pitchFamily="34" charset="0"/>
                <a:cs typeface="Open Sans" panose="020B0606030504020204" pitchFamily="34" charset="0"/>
              </a:rPr>
              <a:t>Complete the sentence using the drop down boxes:</a:t>
            </a:r>
          </a:p>
        </p:txBody>
      </p:sp>
      <p:sp>
        <p:nvSpPr>
          <p:cNvPr id="3" name="Content Placeholder 2">
            <a:extLst>
              <a:ext uri="{FF2B5EF4-FFF2-40B4-BE49-F238E27FC236}">
                <a16:creationId xmlns:a16="http://schemas.microsoft.com/office/drawing/2014/main" id="{7897639B-9F17-4B73-B673-5B113F24A41E}"/>
              </a:ext>
            </a:extLst>
          </p:cNvPr>
          <p:cNvSpPr txBox="1">
            <a:spLocks/>
          </p:cNvSpPr>
          <p:nvPr/>
        </p:nvSpPr>
        <p:spPr>
          <a:xfrm>
            <a:off x="889741" y="1876145"/>
            <a:ext cx="7680473" cy="4800600"/>
          </a:xfrm>
          <a:prstGeom prst="rect">
            <a:avLst/>
          </a:prstGeom>
        </p:spPr>
        <p:txBody>
          <a:bodyPr vert="horz" lIns="0" tIns="0" rIns="0" bIns="0" numCol="1" spcCol="283464" rtlCol="0">
            <a:noAutofit/>
          </a:bodyPr>
          <a:lstStyle>
            <a:lvl1pPr marL="0" marR="0" indent="0" algn="l" defTabSz="914400" rtl="0" eaLnBrk="1" fontAlgn="auto" latinLnBrk="0" hangingPunct="1">
              <a:lnSpc>
                <a:spcPct val="100000"/>
              </a:lnSpc>
              <a:spcBef>
                <a:spcPts val="1200"/>
              </a:spcBef>
              <a:spcAft>
                <a:spcPts val="1200"/>
              </a:spcAft>
              <a:buClrTx/>
              <a:buSzTx/>
              <a:buFontTx/>
              <a:buNone/>
              <a:tabLst/>
              <a:defRPr sz="1100" kern="1200">
                <a:solidFill>
                  <a:schemeClr val="tx1"/>
                </a:solidFill>
                <a:latin typeface="+mn-lt"/>
                <a:ea typeface="+mn-ea"/>
                <a:cs typeface="+mn-cs"/>
              </a:defRPr>
            </a:lvl1pPr>
            <a:lvl2pPr marL="0" marR="0" indent="0" algn="l" defTabSz="914400" rtl="0" eaLnBrk="1" fontAlgn="auto" latinLnBrk="0" hangingPunct="1">
              <a:lnSpc>
                <a:spcPct val="110000"/>
              </a:lnSpc>
              <a:spcBef>
                <a:spcPts val="0"/>
              </a:spcBef>
              <a:spcAft>
                <a:spcPts val="600"/>
              </a:spcAft>
              <a:buClr>
                <a:srgbClr val="071D49"/>
              </a:buClr>
              <a:buSzPct val="85000"/>
              <a:buFont typeface="Arial" panose="020B0604020202020204" pitchFamily="34" charset="0"/>
              <a:buNone/>
              <a:tabLst>
                <a:tab pos="171450" algn="l"/>
              </a:tabLst>
              <a:defRPr sz="1100" kern="1200">
                <a:solidFill>
                  <a:schemeClr val="tx1"/>
                </a:solidFill>
                <a:latin typeface="+mn-lt"/>
                <a:ea typeface="+mn-ea"/>
                <a:cs typeface="+mn-cs"/>
              </a:defRPr>
            </a:lvl2pPr>
            <a:lvl3pPr marL="402336" indent="-219456" algn="l" defTabSz="894100" rtl="0" eaLnBrk="1" latinLnBrk="0" hangingPunct="1">
              <a:lnSpc>
                <a:spcPct val="110000"/>
              </a:lnSpc>
              <a:spcBef>
                <a:spcPts val="489"/>
              </a:spcBef>
              <a:spcAft>
                <a:spcPts val="600"/>
              </a:spcAft>
              <a:buClr>
                <a:schemeClr val="accent3"/>
              </a:buClr>
              <a:buFont typeface="System Font Regular"/>
              <a:buChar char="–"/>
              <a:tabLst/>
              <a:defRPr sz="1100" kern="1200">
                <a:solidFill>
                  <a:schemeClr val="tx1"/>
                </a:solidFill>
                <a:latin typeface="+mn-lt"/>
                <a:ea typeface="+mn-ea"/>
                <a:cs typeface="+mn-cs"/>
              </a:defRPr>
            </a:lvl3pPr>
            <a:lvl4pPr marL="574675" indent="-152400"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mn-lt"/>
                <a:ea typeface="+mn-ea"/>
                <a:cs typeface="+mn-cs"/>
              </a:defRPr>
            </a:lvl4pPr>
            <a:lvl5pPr marL="744538" indent="-152400" algn="l" defTabSz="894100" rtl="0" eaLnBrk="1" latinLnBrk="0" hangingPunct="1">
              <a:lnSpc>
                <a:spcPct val="110000"/>
              </a:lnSpc>
              <a:spcBef>
                <a:spcPts val="489"/>
              </a:spcBef>
              <a:spcAft>
                <a:spcPts val="600"/>
              </a:spcAft>
              <a:buClr>
                <a:schemeClr val="accent3"/>
              </a:buClr>
              <a:buFont typeface="Arial" panose="020B0604020202020204" pitchFamily="34" charset="0"/>
              <a:buChar char="•"/>
              <a:tabLst/>
              <a:defRPr sz="1100" kern="1200">
                <a:solidFill>
                  <a:schemeClr val="tx1"/>
                </a:solidFill>
                <a:latin typeface="+mn-lt"/>
                <a:ea typeface="+mn-ea"/>
                <a:cs typeface="+mn-cs"/>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a:lstStyle>
          <a:p>
            <a:pPr>
              <a:lnSpc>
                <a:spcPct val="300000"/>
              </a:lnSpc>
            </a:pPr>
            <a:r>
              <a:rPr lang="en-US" sz="1200" dirty="0">
                <a:latin typeface="Open Sans" panose="020B0606030504020204" pitchFamily="34" charset="0"/>
                <a:ea typeface="Open Sans" panose="020B0606030504020204" pitchFamily="34" charset="0"/>
                <a:cs typeface="Open Sans" panose="020B0606030504020204" pitchFamily="34" charset="0"/>
              </a:rPr>
              <a:t>A diagnosis of AML can be confirmed when ________________ ___________________ blasts are found in the peripheral blood or bone marrow.</a:t>
            </a:r>
          </a:p>
        </p:txBody>
      </p:sp>
      <p:grpSp>
        <p:nvGrpSpPr>
          <p:cNvPr id="7" name="Group 6">
            <a:extLst>
              <a:ext uri="{FF2B5EF4-FFF2-40B4-BE49-F238E27FC236}">
                <a16:creationId xmlns:a16="http://schemas.microsoft.com/office/drawing/2014/main" id="{4FBA0F58-5695-4D3E-855D-F5A627CEE3D3}"/>
              </a:ext>
            </a:extLst>
          </p:cNvPr>
          <p:cNvGrpSpPr/>
          <p:nvPr/>
        </p:nvGrpSpPr>
        <p:grpSpPr>
          <a:xfrm>
            <a:off x="5340724" y="1876145"/>
            <a:ext cx="993801" cy="392099"/>
            <a:chOff x="4810125" y="1770481"/>
            <a:chExt cx="993801" cy="392099"/>
          </a:xfrm>
        </p:grpSpPr>
        <p:sp>
          <p:nvSpPr>
            <p:cNvPr id="4" name="Rectangle: Rounded Corners 3">
              <a:extLst>
                <a:ext uri="{FF2B5EF4-FFF2-40B4-BE49-F238E27FC236}">
                  <a16:creationId xmlns:a16="http://schemas.microsoft.com/office/drawing/2014/main" id="{758CF261-CBD5-4790-B6F4-CD1AC2A1A6B3}"/>
                </a:ext>
              </a:extLst>
            </p:cNvPr>
            <p:cNvSpPr/>
            <p:nvPr/>
          </p:nvSpPr>
          <p:spPr>
            <a:xfrm>
              <a:off x="4810125" y="1775561"/>
              <a:ext cx="993801" cy="375928"/>
            </a:xfrm>
            <a:prstGeom prst="roundRect">
              <a:avLst>
                <a:gd name="adj" fmla="val 50000"/>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Open Sans"/>
                </a:rPr>
                <a:t>20%</a:t>
              </a:r>
              <a:endParaRPr kumimoji="0" lang="en-US" sz="12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5" name="Isosceles Triangle 4">
              <a:extLst>
                <a:ext uri="{FF2B5EF4-FFF2-40B4-BE49-F238E27FC236}">
                  <a16:creationId xmlns:a16="http://schemas.microsoft.com/office/drawing/2014/main" id="{FBC51983-766E-4D55-876D-1B793B8FAF87}"/>
                </a:ext>
              </a:extLst>
            </p:cNvPr>
            <p:cNvSpPr/>
            <p:nvPr/>
          </p:nvSpPr>
          <p:spPr>
            <a:xfrm flipV="1">
              <a:off x="5504233" y="1904872"/>
              <a:ext cx="158518" cy="13796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cxnSp>
          <p:nvCxnSpPr>
            <p:cNvPr id="6" name="Straight Connector 5">
              <a:extLst>
                <a:ext uri="{FF2B5EF4-FFF2-40B4-BE49-F238E27FC236}">
                  <a16:creationId xmlns:a16="http://schemas.microsoft.com/office/drawing/2014/main" id="{6961D079-6683-4398-AC66-C8D63E714F47}"/>
                </a:ext>
              </a:extLst>
            </p:cNvPr>
            <p:cNvCxnSpPr/>
            <p:nvPr/>
          </p:nvCxnSpPr>
          <p:spPr>
            <a:xfrm>
              <a:off x="5395486" y="1770481"/>
              <a:ext cx="0" cy="3920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5CF3B15-A971-493F-8A4F-F07946E9ECB8}"/>
              </a:ext>
            </a:extLst>
          </p:cNvPr>
          <p:cNvGrpSpPr/>
          <p:nvPr/>
        </p:nvGrpSpPr>
        <p:grpSpPr>
          <a:xfrm>
            <a:off x="4054287" y="1876145"/>
            <a:ext cx="993801" cy="392099"/>
            <a:chOff x="4810125" y="1770481"/>
            <a:chExt cx="993801" cy="392099"/>
          </a:xfrm>
        </p:grpSpPr>
        <p:sp>
          <p:nvSpPr>
            <p:cNvPr id="13" name="Rectangle: Rounded Corners 12">
              <a:extLst>
                <a:ext uri="{FF2B5EF4-FFF2-40B4-BE49-F238E27FC236}">
                  <a16:creationId xmlns:a16="http://schemas.microsoft.com/office/drawing/2014/main" id="{182ABC12-7BA7-4E83-A4D5-1495C37B70D6}"/>
                </a:ext>
              </a:extLst>
            </p:cNvPr>
            <p:cNvSpPr/>
            <p:nvPr/>
          </p:nvSpPr>
          <p:spPr>
            <a:xfrm>
              <a:off x="4810125" y="1775561"/>
              <a:ext cx="993801" cy="375928"/>
            </a:xfrm>
            <a:prstGeom prst="roundRect">
              <a:avLst>
                <a:gd name="adj" fmla="val 50000"/>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Open Sans"/>
                </a:rPr>
                <a:t>≥</a:t>
              </a:r>
              <a:endParaRPr kumimoji="0" lang="en-US" sz="12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4" name="Isosceles Triangle 13">
              <a:extLst>
                <a:ext uri="{FF2B5EF4-FFF2-40B4-BE49-F238E27FC236}">
                  <a16:creationId xmlns:a16="http://schemas.microsoft.com/office/drawing/2014/main" id="{D3B78642-41D8-4363-B92C-8893B07C9214}"/>
                </a:ext>
              </a:extLst>
            </p:cNvPr>
            <p:cNvSpPr/>
            <p:nvPr/>
          </p:nvSpPr>
          <p:spPr>
            <a:xfrm flipV="1">
              <a:off x="5504233" y="1904872"/>
              <a:ext cx="158518" cy="13796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cxnSp>
          <p:nvCxnSpPr>
            <p:cNvPr id="15" name="Straight Connector 14">
              <a:extLst>
                <a:ext uri="{FF2B5EF4-FFF2-40B4-BE49-F238E27FC236}">
                  <a16:creationId xmlns:a16="http://schemas.microsoft.com/office/drawing/2014/main" id="{DF762151-1182-4E9C-A1D1-5A4E6F161988}"/>
                </a:ext>
              </a:extLst>
            </p:cNvPr>
            <p:cNvCxnSpPr/>
            <p:nvPr/>
          </p:nvCxnSpPr>
          <p:spPr>
            <a:xfrm>
              <a:off x="5395486" y="1770481"/>
              <a:ext cx="0" cy="3920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F154AA1-FAFC-459B-9F75-49034205E727}"/>
              </a:ext>
            </a:extLst>
          </p:cNvPr>
          <p:cNvGrpSpPr/>
          <p:nvPr/>
        </p:nvGrpSpPr>
        <p:grpSpPr>
          <a:xfrm>
            <a:off x="792206" y="4183713"/>
            <a:ext cx="1693252" cy="392099"/>
            <a:chOff x="676120" y="2759022"/>
            <a:chExt cx="1693252" cy="392099"/>
          </a:xfrm>
        </p:grpSpPr>
        <p:sp>
          <p:nvSpPr>
            <p:cNvPr id="17" name="Rectangle: Rounded Corners 16">
              <a:extLst>
                <a:ext uri="{FF2B5EF4-FFF2-40B4-BE49-F238E27FC236}">
                  <a16:creationId xmlns:a16="http://schemas.microsoft.com/office/drawing/2014/main" id="{F4F391A3-B165-48E8-BE77-0A4E9C239CD2}"/>
                </a:ext>
              </a:extLst>
            </p:cNvPr>
            <p:cNvSpPr/>
            <p:nvPr/>
          </p:nvSpPr>
          <p:spPr>
            <a:xfrm>
              <a:off x="676120" y="2764102"/>
              <a:ext cx="1693252" cy="375928"/>
            </a:xfrm>
            <a:prstGeom prst="roundRect">
              <a:avLst>
                <a:gd name="adj" fmla="val 50000"/>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8" name="Isosceles Triangle 17">
              <a:extLst>
                <a:ext uri="{FF2B5EF4-FFF2-40B4-BE49-F238E27FC236}">
                  <a16:creationId xmlns:a16="http://schemas.microsoft.com/office/drawing/2014/main" id="{EC73B2DB-38B2-4B1C-9408-F9FDC0B6628B}"/>
                </a:ext>
              </a:extLst>
            </p:cNvPr>
            <p:cNvSpPr/>
            <p:nvPr/>
          </p:nvSpPr>
          <p:spPr>
            <a:xfrm flipV="1">
              <a:off x="2069678" y="2893413"/>
              <a:ext cx="158518" cy="1379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cxnSp>
          <p:nvCxnSpPr>
            <p:cNvPr id="19" name="Straight Connector 18">
              <a:extLst>
                <a:ext uri="{FF2B5EF4-FFF2-40B4-BE49-F238E27FC236}">
                  <a16:creationId xmlns:a16="http://schemas.microsoft.com/office/drawing/2014/main" id="{D617F21C-7317-4DDE-8440-41E6FAA306E2}"/>
                </a:ext>
              </a:extLst>
            </p:cNvPr>
            <p:cNvCxnSpPr/>
            <p:nvPr/>
          </p:nvCxnSpPr>
          <p:spPr>
            <a:xfrm>
              <a:off x="1895622" y="2759022"/>
              <a:ext cx="0" cy="392099"/>
            </a:xfrm>
            <a:prstGeom prst="line">
              <a:avLst/>
            </a:prstGeom>
            <a:ln w="19050">
              <a:no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344CCB4F-AB4E-40E1-909D-648358C94B13}"/>
              </a:ext>
            </a:extLst>
          </p:cNvPr>
          <p:cNvSpPr/>
          <p:nvPr/>
        </p:nvSpPr>
        <p:spPr>
          <a:xfrm>
            <a:off x="996427" y="4572111"/>
            <a:ext cx="1284811" cy="375928"/>
          </a:xfrm>
          <a:prstGeom prst="rect">
            <a:avLst/>
          </a:prstGeom>
          <a:solidFill>
            <a:schemeClr val="accent6">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Open Sans"/>
              </a:rPr>
              <a:t>≥</a:t>
            </a:r>
            <a:endParaRPr kumimoji="0" lang="en-US" sz="1200" i="0" u="none" strike="noStrike" kern="1200" cap="none" spc="0" normalizeH="0" baseline="0" noProof="0" dirty="0">
              <a:ln>
                <a:noFill/>
              </a:ln>
              <a:solidFill>
                <a:schemeClr val="tx1"/>
              </a:solidFill>
              <a:effectLst/>
              <a:uLnTx/>
              <a:uFillTx/>
              <a:latin typeface="Open Sans"/>
            </a:endParaRPr>
          </a:p>
        </p:txBody>
      </p:sp>
      <p:sp>
        <p:nvSpPr>
          <p:cNvPr id="21" name="Rectangle 20">
            <a:extLst>
              <a:ext uri="{FF2B5EF4-FFF2-40B4-BE49-F238E27FC236}">
                <a16:creationId xmlns:a16="http://schemas.microsoft.com/office/drawing/2014/main" id="{778C66FF-92BC-4E59-8F78-81F035C8CBAF}"/>
              </a:ext>
            </a:extLst>
          </p:cNvPr>
          <p:cNvSpPr/>
          <p:nvPr/>
        </p:nvSpPr>
        <p:spPr>
          <a:xfrm>
            <a:off x="996427" y="4982438"/>
            <a:ext cx="1284811" cy="375928"/>
          </a:xfrm>
          <a:prstGeom prst="rect">
            <a:avLst/>
          </a:prstGeom>
          <a:solidFill>
            <a:schemeClr val="accent6">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Open Sans"/>
                <a:ea typeface="+mn-ea"/>
                <a:cs typeface="+mn-cs"/>
              </a:rPr>
              <a:t>≤</a:t>
            </a:r>
          </a:p>
        </p:txBody>
      </p:sp>
      <p:grpSp>
        <p:nvGrpSpPr>
          <p:cNvPr id="22" name="Group 21">
            <a:extLst>
              <a:ext uri="{FF2B5EF4-FFF2-40B4-BE49-F238E27FC236}">
                <a16:creationId xmlns:a16="http://schemas.microsoft.com/office/drawing/2014/main" id="{DA7504B6-18C6-4DDD-97FC-557D468D04B8}"/>
              </a:ext>
            </a:extLst>
          </p:cNvPr>
          <p:cNvGrpSpPr/>
          <p:nvPr/>
        </p:nvGrpSpPr>
        <p:grpSpPr>
          <a:xfrm>
            <a:off x="2613035" y="4180012"/>
            <a:ext cx="1693252" cy="392099"/>
            <a:chOff x="676120" y="2759022"/>
            <a:chExt cx="1693252" cy="392099"/>
          </a:xfrm>
        </p:grpSpPr>
        <p:sp>
          <p:nvSpPr>
            <p:cNvPr id="23" name="Rectangle: Rounded Corners 22">
              <a:extLst>
                <a:ext uri="{FF2B5EF4-FFF2-40B4-BE49-F238E27FC236}">
                  <a16:creationId xmlns:a16="http://schemas.microsoft.com/office/drawing/2014/main" id="{33AF3853-ADC3-4529-B90A-53108285D3D2}"/>
                </a:ext>
              </a:extLst>
            </p:cNvPr>
            <p:cNvSpPr/>
            <p:nvPr/>
          </p:nvSpPr>
          <p:spPr>
            <a:xfrm>
              <a:off x="676120" y="2764102"/>
              <a:ext cx="1693252" cy="375928"/>
            </a:xfrm>
            <a:prstGeom prst="roundRect">
              <a:avLst>
                <a:gd name="adj" fmla="val 50000"/>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4" name="Isosceles Triangle 23">
              <a:extLst>
                <a:ext uri="{FF2B5EF4-FFF2-40B4-BE49-F238E27FC236}">
                  <a16:creationId xmlns:a16="http://schemas.microsoft.com/office/drawing/2014/main" id="{0A875A33-1A89-482C-858D-13FE2D5D4BBC}"/>
                </a:ext>
              </a:extLst>
            </p:cNvPr>
            <p:cNvSpPr/>
            <p:nvPr/>
          </p:nvSpPr>
          <p:spPr>
            <a:xfrm flipV="1">
              <a:off x="2069678" y="2893413"/>
              <a:ext cx="158518" cy="1379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cxnSp>
          <p:nvCxnSpPr>
            <p:cNvPr id="25" name="Straight Connector 24">
              <a:extLst>
                <a:ext uri="{FF2B5EF4-FFF2-40B4-BE49-F238E27FC236}">
                  <a16:creationId xmlns:a16="http://schemas.microsoft.com/office/drawing/2014/main" id="{59EEA35E-1004-49E4-AF46-4AD6E433F7C8}"/>
                </a:ext>
              </a:extLst>
            </p:cNvPr>
            <p:cNvCxnSpPr/>
            <p:nvPr/>
          </p:nvCxnSpPr>
          <p:spPr>
            <a:xfrm>
              <a:off x="1895622" y="2759022"/>
              <a:ext cx="0" cy="392099"/>
            </a:xfrm>
            <a:prstGeom prst="line">
              <a:avLst/>
            </a:prstGeom>
            <a:ln w="19050">
              <a:no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85D553-311B-4EED-AD10-F6D370439B0E}"/>
              </a:ext>
            </a:extLst>
          </p:cNvPr>
          <p:cNvSpPr/>
          <p:nvPr/>
        </p:nvSpPr>
        <p:spPr>
          <a:xfrm>
            <a:off x="2817256" y="4568410"/>
            <a:ext cx="1284811" cy="375928"/>
          </a:xfrm>
          <a:prstGeom prst="rect">
            <a:avLst/>
          </a:prstGeom>
          <a:solidFill>
            <a:schemeClr val="accent6">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Open Sans"/>
              </a:rPr>
              <a:t>20%</a:t>
            </a:r>
          </a:p>
        </p:txBody>
      </p:sp>
      <p:sp>
        <p:nvSpPr>
          <p:cNvPr id="27" name="Rectangle 26">
            <a:extLst>
              <a:ext uri="{FF2B5EF4-FFF2-40B4-BE49-F238E27FC236}">
                <a16:creationId xmlns:a16="http://schemas.microsoft.com/office/drawing/2014/main" id="{0A750A81-9D17-48AF-876C-390EEEFC5167}"/>
              </a:ext>
            </a:extLst>
          </p:cNvPr>
          <p:cNvSpPr/>
          <p:nvPr/>
        </p:nvSpPr>
        <p:spPr>
          <a:xfrm>
            <a:off x="2817256" y="4978737"/>
            <a:ext cx="1284811" cy="375928"/>
          </a:xfrm>
          <a:prstGeom prst="rect">
            <a:avLst/>
          </a:prstGeom>
          <a:solidFill>
            <a:schemeClr val="accent6">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Open Sans"/>
              </a:rPr>
              <a:t>10%</a:t>
            </a:r>
            <a:endParaRPr kumimoji="0" lang="en-US" sz="1200" i="0" u="none" strike="noStrike" kern="1200" cap="none" spc="0" normalizeH="0" baseline="0" noProof="0" dirty="0">
              <a:ln>
                <a:noFill/>
              </a:ln>
              <a:solidFill>
                <a:schemeClr val="tx1"/>
              </a:solidFill>
              <a:effectLst/>
              <a:uLnTx/>
              <a:uFillTx/>
              <a:latin typeface="Open Sans"/>
              <a:ea typeface="+mn-ea"/>
              <a:cs typeface="+mn-cs"/>
            </a:endParaRPr>
          </a:p>
        </p:txBody>
      </p:sp>
    </p:spTree>
    <p:extLst>
      <p:ext uri="{BB962C8B-B14F-4D97-AF65-F5344CB8AC3E}">
        <p14:creationId xmlns:p14="http://schemas.microsoft.com/office/powerpoint/2010/main" val="236271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413E19-0FBF-491A-A25B-8F461A0312F0}"/>
              </a:ext>
            </a:extLst>
          </p:cNvPr>
          <p:cNvSpPr>
            <a:spLocks noGrp="1"/>
          </p:cNvSpPr>
          <p:nvPr>
            <p:ph type="body" sz="quarter" idx="14"/>
          </p:nvPr>
        </p:nvSpPr>
        <p:spPr/>
        <p:txBody>
          <a:bodyPr/>
          <a:lstStyle/>
          <a:p>
            <a:pPr>
              <a:buFont typeface="+mj-lt"/>
              <a:buAutoNum type="arabicPeriod" startAt="3"/>
            </a:pPr>
            <a:r>
              <a:rPr lang="en-US" dirty="0"/>
              <a:t>Which tests can be used to help diagnose AML?</a:t>
            </a:r>
          </a:p>
        </p:txBody>
      </p:sp>
      <p:sp>
        <p:nvSpPr>
          <p:cNvPr id="3" name="Oval 2">
            <a:extLst>
              <a:ext uri="{FF2B5EF4-FFF2-40B4-BE49-F238E27FC236}">
                <a16:creationId xmlns:a16="http://schemas.microsoft.com/office/drawing/2014/main" id="{0E45DBB4-13ED-47B9-A8D6-C6A883AB7962}"/>
              </a:ext>
            </a:extLst>
          </p:cNvPr>
          <p:cNvSpPr/>
          <p:nvPr/>
        </p:nvSpPr>
        <p:spPr>
          <a:xfrm>
            <a:off x="890397" y="2778865"/>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Oval 3">
            <a:extLst>
              <a:ext uri="{FF2B5EF4-FFF2-40B4-BE49-F238E27FC236}">
                <a16:creationId xmlns:a16="http://schemas.microsoft.com/office/drawing/2014/main" id="{070BD4D6-66F6-4BCA-8B15-561ABCE44C09}"/>
              </a:ext>
            </a:extLst>
          </p:cNvPr>
          <p:cNvSpPr/>
          <p:nvPr/>
        </p:nvSpPr>
        <p:spPr>
          <a:xfrm>
            <a:off x="946653" y="2236986"/>
            <a:ext cx="172181" cy="17218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Oval 4">
            <a:extLst>
              <a:ext uri="{FF2B5EF4-FFF2-40B4-BE49-F238E27FC236}">
                <a16:creationId xmlns:a16="http://schemas.microsoft.com/office/drawing/2014/main" id="{33919196-9C32-4FBB-A936-7656D139D2EA}"/>
              </a:ext>
            </a:extLst>
          </p:cNvPr>
          <p:cNvSpPr/>
          <p:nvPr/>
        </p:nvSpPr>
        <p:spPr>
          <a:xfrm>
            <a:off x="890397" y="3381648"/>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a:extLst>
              <a:ext uri="{FF2B5EF4-FFF2-40B4-BE49-F238E27FC236}">
                <a16:creationId xmlns:a16="http://schemas.microsoft.com/office/drawing/2014/main" id="{052CF739-E59C-40D0-9096-6A4A5B8FE696}"/>
              </a:ext>
            </a:extLst>
          </p:cNvPr>
          <p:cNvSpPr/>
          <p:nvPr/>
        </p:nvSpPr>
        <p:spPr>
          <a:xfrm>
            <a:off x="890397" y="3984432"/>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Oval 6">
            <a:extLst>
              <a:ext uri="{FF2B5EF4-FFF2-40B4-BE49-F238E27FC236}">
                <a16:creationId xmlns:a16="http://schemas.microsoft.com/office/drawing/2014/main" id="{268625B4-C81C-4618-9068-18C86591066D}"/>
              </a:ext>
            </a:extLst>
          </p:cNvPr>
          <p:cNvSpPr/>
          <p:nvPr/>
        </p:nvSpPr>
        <p:spPr>
          <a:xfrm>
            <a:off x="890397" y="2176082"/>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25848046-FB81-4EBB-8F76-49346839B3D9}"/>
              </a:ext>
            </a:extLst>
          </p:cNvPr>
          <p:cNvSpPr txBox="1"/>
          <p:nvPr/>
        </p:nvSpPr>
        <p:spPr>
          <a:xfrm>
            <a:off x="1360134" y="2213651"/>
            <a:ext cx="6056666" cy="369332"/>
          </a:xfrm>
          <a:prstGeom prst="rect">
            <a:avLst/>
          </a:prstGeom>
          <a:noFill/>
        </p:spPr>
        <p:txBody>
          <a:bodyPr wrap="square" lIns="0" tIns="0" rIns="0" bIns="0" rtlCol="0">
            <a:spAutoFit/>
          </a:bodyPr>
          <a:lstStyle>
            <a:defPPr>
              <a:defRPr lang="en-US"/>
            </a:defPPr>
            <a:lvl1pPr>
              <a:defRPr baseline="30000">
                <a:solidFill>
                  <a:srgbClr val="000000"/>
                </a:solidFill>
                <a:latin typeface="Antenna" panose="02000503000000020004" pitchFamily="2" charset="0"/>
              </a:defRPr>
            </a:lvl1pPr>
          </a:lstStyle>
          <a:p>
            <a:r>
              <a:rPr lang="en-US" sz="1200" baseline="0" dirty="0">
                <a:latin typeface="Open Sans" panose="020B0606030504020204" pitchFamily="34" charset="0"/>
                <a:ea typeface="Open Sans" panose="020B0606030504020204" pitchFamily="34" charset="0"/>
                <a:cs typeface="Open Sans" panose="020B0606030504020204" pitchFamily="34" charset="0"/>
              </a:rPr>
              <a:t>A. CBC with differential, peripheral blood smear, bone marrow aspirate and biopsy, immunophenotyping, cytogenetic and molecular genetic testing </a:t>
            </a:r>
          </a:p>
        </p:txBody>
      </p:sp>
      <p:sp>
        <p:nvSpPr>
          <p:cNvPr id="9" name="TextBox 8">
            <a:extLst>
              <a:ext uri="{FF2B5EF4-FFF2-40B4-BE49-F238E27FC236}">
                <a16:creationId xmlns:a16="http://schemas.microsoft.com/office/drawing/2014/main" id="{53AED6A6-5DE7-419D-ABFD-64A93339C7B5}"/>
              </a:ext>
            </a:extLst>
          </p:cNvPr>
          <p:cNvSpPr txBox="1"/>
          <p:nvPr/>
        </p:nvSpPr>
        <p:spPr>
          <a:xfrm>
            <a:off x="1360134" y="2826502"/>
            <a:ext cx="6107466"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B. CT Scan, peripheral blood smear, tissue biopsy, FISH</a:t>
            </a:r>
          </a:p>
        </p:txBody>
      </p:sp>
      <p:sp>
        <p:nvSpPr>
          <p:cNvPr id="10" name="TextBox 9">
            <a:extLst>
              <a:ext uri="{FF2B5EF4-FFF2-40B4-BE49-F238E27FC236}">
                <a16:creationId xmlns:a16="http://schemas.microsoft.com/office/drawing/2014/main" id="{92477EB0-1CED-45AB-BB76-38320DC02BC2}"/>
              </a:ext>
            </a:extLst>
          </p:cNvPr>
          <p:cNvSpPr txBox="1"/>
          <p:nvPr/>
        </p:nvSpPr>
        <p:spPr>
          <a:xfrm>
            <a:off x="1360133" y="3447819"/>
            <a:ext cx="6056665"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C. Peripheral blood smear, skin prick test, cytogenetic and molecular genetic testing</a:t>
            </a:r>
          </a:p>
        </p:txBody>
      </p:sp>
      <p:sp>
        <p:nvSpPr>
          <p:cNvPr id="11" name="TextBox 10">
            <a:extLst>
              <a:ext uri="{FF2B5EF4-FFF2-40B4-BE49-F238E27FC236}">
                <a16:creationId xmlns:a16="http://schemas.microsoft.com/office/drawing/2014/main" id="{36D252E6-FC88-4C42-96C2-D06F952FD291}"/>
              </a:ext>
            </a:extLst>
          </p:cNvPr>
          <p:cNvSpPr txBox="1"/>
          <p:nvPr/>
        </p:nvSpPr>
        <p:spPr>
          <a:xfrm>
            <a:off x="1360133" y="4067774"/>
            <a:ext cx="6056665"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D. CBC with differential, CT scan, bone marrow aspirate and biopsy, ultrasound</a:t>
            </a:r>
          </a:p>
        </p:txBody>
      </p:sp>
      <p:sp>
        <p:nvSpPr>
          <p:cNvPr id="12" name="Oval 11">
            <a:extLst>
              <a:ext uri="{FF2B5EF4-FFF2-40B4-BE49-F238E27FC236}">
                <a16:creationId xmlns:a16="http://schemas.microsoft.com/office/drawing/2014/main" id="{18ECBB43-EB84-48BD-9111-CEDD2B803AD1}"/>
              </a:ext>
            </a:extLst>
          </p:cNvPr>
          <p:cNvSpPr/>
          <p:nvPr/>
        </p:nvSpPr>
        <p:spPr>
          <a:xfrm>
            <a:off x="890397" y="4587216"/>
            <a:ext cx="284692" cy="284692"/>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8A6426B6-1BD3-4264-8216-B3E1F2B20A5F}"/>
              </a:ext>
            </a:extLst>
          </p:cNvPr>
          <p:cNvSpPr txBox="1"/>
          <p:nvPr/>
        </p:nvSpPr>
        <p:spPr>
          <a:xfrm>
            <a:off x="1360133" y="4637229"/>
            <a:ext cx="6056665" cy="184666"/>
          </a:xfrm>
          <a:prstGeom prst="rect">
            <a:avLst/>
          </a:prstGeom>
          <a:noFill/>
        </p:spPr>
        <p:txBody>
          <a:bodyPr wrap="square" lIns="0" tIns="0" rIns="0" bIns="0" rtlCol="0">
            <a:spAutoFit/>
          </a:bodyPr>
          <a:lstStyle/>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E. None of the above</a:t>
            </a:r>
          </a:p>
        </p:txBody>
      </p:sp>
    </p:spTree>
    <p:extLst>
      <p:ext uri="{BB962C8B-B14F-4D97-AF65-F5344CB8AC3E}">
        <p14:creationId xmlns:p14="http://schemas.microsoft.com/office/powerpoint/2010/main" val="2409819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EBBC-7DD1-438E-8025-6801EBD07503}"/>
              </a:ext>
            </a:extLst>
          </p:cNvPr>
          <p:cNvSpPr>
            <a:spLocks noGrp="1"/>
          </p:cNvSpPr>
          <p:nvPr>
            <p:ph type="title"/>
          </p:nvPr>
        </p:nvSpPr>
        <p:spPr/>
        <p:txBody>
          <a:bodyPr/>
          <a:lstStyle/>
          <a:p>
            <a:pPr>
              <a:lnSpc>
                <a:spcPct val="110000"/>
              </a:lnSpc>
              <a:spcAft>
                <a:spcPts val="600"/>
              </a:spcAft>
            </a:pPr>
            <a:r>
              <a:rPr lang="en-US" sz="1200" b="1" cap="all" dirty="0"/>
              <a:t>Chapter 4</a:t>
            </a:r>
            <a:br>
              <a:rPr lang="en-US" dirty="0"/>
            </a:br>
            <a:r>
              <a:rPr lang="en-US" dirty="0"/>
              <a:t>AML Classification and Prognosis</a:t>
            </a:r>
          </a:p>
        </p:txBody>
      </p:sp>
      <p:sp>
        <p:nvSpPr>
          <p:cNvPr id="3" name="Content Placeholder 2">
            <a:extLst>
              <a:ext uri="{FF2B5EF4-FFF2-40B4-BE49-F238E27FC236}">
                <a16:creationId xmlns:a16="http://schemas.microsoft.com/office/drawing/2014/main" id="{2F63E578-F102-426F-990E-FB7A74716A99}"/>
              </a:ext>
            </a:extLst>
          </p:cNvPr>
          <p:cNvSpPr>
            <a:spLocks noGrp="1"/>
          </p:cNvSpPr>
          <p:nvPr>
            <p:ph idx="1"/>
          </p:nvPr>
        </p:nvSpPr>
        <p:spPr>
          <a:xfrm>
            <a:off x="626982" y="1463040"/>
            <a:ext cx="3840480" cy="3273552"/>
          </a:xfrm>
        </p:spPr>
        <p:txBody>
          <a:bodyPr/>
          <a:lstStyle/>
          <a:p>
            <a:r>
              <a:rPr lang="en-US" dirty="0"/>
              <a:t>The classification of AML is used to define the AML subtype based on immunophenotype, genetics, and clinical features. AML subtypes can influence a patient’s prognosis and treatment options. </a:t>
            </a:r>
          </a:p>
          <a:p>
            <a:r>
              <a:rPr lang="en-US" b="1" dirty="0">
                <a:solidFill>
                  <a:schemeClr val="accent2"/>
                </a:solidFill>
              </a:rPr>
              <a:t>After completing this chapter, you will be able to:</a:t>
            </a:r>
          </a:p>
          <a:p>
            <a:pPr marL="171450" indent="-171450">
              <a:spcBef>
                <a:spcPts val="0"/>
              </a:spcBef>
              <a:spcAft>
                <a:spcPts val="600"/>
              </a:spcAft>
              <a:buClr>
                <a:schemeClr val="tx1"/>
              </a:buClr>
              <a:buFont typeface="Arial" panose="020B0604020202020204" pitchFamily="34" charset="0"/>
              <a:buChar char="•"/>
            </a:pPr>
            <a:r>
              <a:rPr lang="en-US" dirty="0"/>
              <a:t>Define the staging systems used for AML</a:t>
            </a:r>
          </a:p>
          <a:p>
            <a:pPr marL="171450" indent="-171450">
              <a:spcBef>
                <a:spcPts val="0"/>
              </a:spcBef>
              <a:spcAft>
                <a:spcPts val="600"/>
              </a:spcAft>
              <a:buClr>
                <a:schemeClr val="tx1"/>
              </a:buClr>
              <a:buFont typeface="Arial" panose="020B0604020202020204" pitchFamily="34" charset="0"/>
              <a:buChar char="•"/>
            </a:pPr>
            <a:r>
              <a:rPr lang="en-US" dirty="0"/>
              <a:t>Identify the prognostic markers for AML</a:t>
            </a:r>
          </a:p>
        </p:txBody>
      </p:sp>
      <p:pic>
        <p:nvPicPr>
          <p:cNvPr id="4" name="Picture 3">
            <a:extLst>
              <a:ext uri="{FF2B5EF4-FFF2-40B4-BE49-F238E27FC236}">
                <a16:creationId xmlns:a16="http://schemas.microsoft.com/office/drawing/2014/main" id="{3115FDDD-3CBC-431E-B56B-3D5FCAFBB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282" y="2772908"/>
            <a:ext cx="2032575" cy="1837236"/>
          </a:xfrm>
          <a:prstGeom prst="rect">
            <a:avLst/>
          </a:prstGeom>
        </p:spPr>
      </p:pic>
      <p:pic>
        <p:nvPicPr>
          <p:cNvPr id="6" name="Picture 5">
            <a:extLst>
              <a:ext uri="{FF2B5EF4-FFF2-40B4-BE49-F238E27FC236}">
                <a16:creationId xmlns:a16="http://schemas.microsoft.com/office/drawing/2014/main" id="{23C4F01C-FDB3-40A7-ACD2-04AD4D432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203" y="1854289"/>
            <a:ext cx="2032575" cy="1837236"/>
          </a:xfrm>
          <a:prstGeom prst="rect">
            <a:avLst/>
          </a:prstGeom>
        </p:spPr>
      </p:pic>
      <p:pic>
        <p:nvPicPr>
          <p:cNvPr id="8" name="Picture 7">
            <a:extLst>
              <a:ext uri="{FF2B5EF4-FFF2-40B4-BE49-F238E27FC236}">
                <a16:creationId xmlns:a16="http://schemas.microsoft.com/office/drawing/2014/main" id="{65188807-1CBD-4B10-800E-97B0B9254D72}"/>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5038358" y="1151395"/>
            <a:ext cx="1708906" cy="1544673"/>
          </a:xfrm>
          <a:prstGeom prst="rect">
            <a:avLst/>
          </a:prstGeom>
        </p:spPr>
      </p:pic>
      <p:pic>
        <p:nvPicPr>
          <p:cNvPr id="9" name="Picture 8">
            <a:extLst>
              <a:ext uri="{FF2B5EF4-FFF2-40B4-BE49-F238E27FC236}">
                <a16:creationId xmlns:a16="http://schemas.microsoft.com/office/drawing/2014/main" id="{05C29608-CF5E-46E0-92F8-70F856437E44}"/>
              </a:ext>
            </a:extLst>
          </p:cNvPr>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6685823" y="3828136"/>
            <a:ext cx="1336286" cy="1207864"/>
          </a:xfrm>
          <a:prstGeom prst="rect">
            <a:avLst/>
          </a:prstGeom>
        </p:spPr>
      </p:pic>
      <p:pic>
        <p:nvPicPr>
          <p:cNvPr id="10" name="Picture 9">
            <a:extLst>
              <a:ext uri="{FF2B5EF4-FFF2-40B4-BE49-F238E27FC236}">
                <a16:creationId xmlns:a16="http://schemas.microsoft.com/office/drawing/2014/main" id="{FEC7C951-3241-41BE-9B27-B58A4FEBFDCB}"/>
              </a:ext>
            </a:extLst>
          </p:cNvPr>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7656707" y="1032775"/>
            <a:ext cx="853686" cy="771644"/>
          </a:xfrm>
          <a:prstGeom prst="rect">
            <a:avLst/>
          </a:prstGeom>
        </p:spPr>
      </p:pic>
      <p:sp>
        <p:nvSpPr>
          <p:cNvPr id="23" name="TextBox 12">
            <a:extLst>
              <a:ext uri="{FF2B5EF4-FFF2-40B4-BE49-F238E27FC236}">
                <a16:creationId xmlns:a16="http://schemas.microsoft.com/office/drawing/2014/main" id="{C22E4462-A7A9-4A77-9741-A2C82553453E}"/>
              </a:ext>
            </a:extLst>
          </p:cNvPr>
          <p:cNvSpPr txBox="1"/>
          <p:nvPr/>
        </p:nvSpPr>
        <p:spPr>
          <a:xfrm>
            <a:off x="6450347" y="2601699"/>
            <a:ext cx="16861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AML Classification</a:t>
            </a:r>
            <a:b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Systems</a:t>
            </a:r>
          </a:p>
        </p:txBody>
      </p:sp>
      <p:sp>
        <p:nvSpPr>
          <p:cNvPr id="24" name="TextBox 23">
            <a:extLst>
              <a:ext uri="{FF2B5EF4-FFF2-40B4-BE49-F238E27FC236}">
                <a16:creationId xmlns:a16="http://schemas.microsoft.com/office/drawing/2014/main" id="{3CA2B651-3244-4F7E-9E80-7AE7087B97B0}"/>
              </a:ext>
            </a:extLst>
          </p:cNvPr>
          <p:cNvSpPr txBox="1"/>
          <p:nvPr/>
        </p:nvSpPr>
        <p:spPr>
          <a:xfrm>
            <a:off x="4963417" y="3568310"/>
            <a:ext cx="169804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AML Prognostic </a:t>
            </a:r>
            <a:b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Factors</a:t>
            </a:r>
          </a:p>
        </p:txBody>
      </p:sp>
      <p:pic>
        <p:nvPicPr>
          <p:cNvPr id="25" name="Graphic 24">
            <a:extLst>
              <a:ext uri="{FF2B5EF4-FFF2-40B4-BE49-F238E27FC236}">
                <a16:creationId xmlns:a16="http://schemas.microsoft.com/office/drawing/2014/main" id="{3D2FC83D-C22B-4C08-95AB-CFD785975E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6417" y="2138834"/>
            <a:ext cx="433983" cy="375337"/>
          </a:xfrm>
          <a:prstGeom prst="rect">
            <a:avLst/>
          </a:prstGeom>
        </p:spPr>
      </p:pic>
      <p:sp>
        <p:nvSpPr>
          <p:cNvPr id="26" name="Freeform: Shape 25">
            <a:extLst>
              <a:ext uri="{FF2B5EF4-FFF2-40B4-BE49-F238E27FC236}">
                <a16:creationId xmlns:a16="http://schemas.microsoft.com/office/drawing/2014/main" id="{03AA7366-AC23-4D20-B0C7-C2DF91807B80}"/>
              </a:ext>
            </a:extLst>
          </p:cNvPr>
          <p:cNvSpPr/>
          <p:nvPr/>
        </p:nvSpPr>
        <p:spPr>
          <a:xfrm>
            <a:off x="5655272" y="3103555"/>
            <a:ext cx="356664" cy="356664"/>
          </a:xfrm>
          <a:custGeom>
            <a:avLst/>
            <a:gdLst>
              <a:gd name="connsiteX0" fmla="*/ 0 w 190500"/>
              <a:gd name="connsiteY0" fmla="*/ 0 h 190500"/>
              <a:gd name="connsiteX1" fmla="*/ 0 w 190500"/>
              <a:gd name="connsiteY1" fmla="*/ 195263 h 190500"/>
              <a:gd name="connsiteX2" fmla="*/ 190500 w 190500"/>
              <a:gd name="connsiteY2" fmla="*/ 195263 h 190500"/>
            </a:gdLst>
            <a:ahLst/>
            <a:cxnLst>
              <a:cxn ang="0">
                <a:pos x="connsiteX0" y="connsiteY0"/>
              </a:cxn>
              <a:cxn ang="0">
                <a:pos x="connsiteX1" y="connsiteY1"/>
              </a:cxn>
              <a:cxn ang="0">
                <a:pos x="connsiteX2" y="connsiteY2"/>
              </a:cxn>
            </a:cxnLst>
            <a:rect l="l" t="t" r="r" b="b"/>
            <a:pathLst>
              <a:path w="190500" h="190500">
                <a:moveTo>
                  <a:pt x="0" y="0"/>
                </a:moveTo>
                <a:lnTo>
                  <a:pt x="0" y="195263"/>
                </a:lnTo>
                <a:lnTo>
                  <a:pt x="190500" y="195263"/>
                </a:lnTo>
              </a:path>
            </a:pathLst>
          </a:custGeom>
          <a:noFill/>
          <a:ln w="12700" cap="flat">
            <a:solidFill>
              <a:schemeClr val="accent2"/>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A84C46FD-DC9C-4B71-BB82-0A6A529D2AC7}"/>
              </a:ext>
            </a:extLst>
          </p:cNvPr>
          <p:cNvSpPr/>
          <p:nvPr/>
        </p:nvSpPr>
        <p:spPr>
          <a:xfrm>
            <a:off x="5673105" y="3280818"/>
            <a:ext cx="285331" cy="142666"/>
          </a:xfrm>
          <a:custGeom>
            <a:avLst/>
            <a:gdLst>
              <a:gd name="connsiteX0" fmla="*/ 0 w 152400"/>
              <a:gd name="connsiteY0" fmla="*/ 81534 h 76200"/>
              <a:gd name="connsiteX1" fmla="*/ 43625 w 152400"/>
              <a:gd name="connsiteY1" fmla="*/ 37910 h 76200"/>
              <a:gd name="connsiteX2" fmla="*/ 64008 w 152400"/>
              <a:gd name="connsiteY2" fmla="*/ 58293 h 76200"/>
              <a:gd name="connsiteX3" fmla="*/ 98965 w 152400"/>
              <a:gd name="connsiteY3" fmla="*/ 23336 h 76200"/>
              <a:gd name="connsiteX4" fmla="*/ 116396 w 152400"/>
              <a:gd name="connsiteY4" fmla="*/ 40767 h 76200"/>
              <a:gd name="connsiteX5" fmla="*/ 157163 w 152400"/>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76200">
                <a:moveTo>
                  <a:pt x="0" y="81534"/>
                </a:moveTo>
                <a:lnTo>
                  <a:pt x="43625" y="37910"/>
                </a:lnTo>
                <a:lnTo>
                  <a:pt x="64008" y="58293"/>
                </a:lnTo>
                <a:lnTo>
                  <a:pt x="98965" y="23336"/>
                </a:lnTo>
                <a:lnTo>
                  <a:pt x="116396" y="40767"/>
                </a:lnTo>
                <a:lnTo>
                  <a:pt x="157163" y="0"/>
                </a:lnTo>
              </a:path>
            </a:pathLst>
          </a:custGeom>
          <a:noFill/>
          <a:ln w="12700" cap="flat">
            <a:solidFill>
              <a:schemeClr val="accent2"/>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138913FC-BD31-472D-A684-B09F736BD786}"/>
              </a:ext>
            </a:extLst>
          </p:cNvPr>
          <p:cNvSpPr/>
          <p:nvPr/>
        </p:nvSpPr>
        <p:spPr>
          <a:xfrm>
            <a:off x="5934183" y="3243367"/>
            <a:ext cx="53500" cy="53500"/>
          </a:xfrm>
          <a:custGeom>
            <a:avLst/>
            <a:gdLst>
              <a:gd name="connsiteX0" fmla="*/ 18193 w 28575"/>
              <a:gd name="connsiteY0" fmla="*/ 19621 h 28575"/>
              <a:gd name="connsiteX1" fmla="*/ 0 w 28575"/>
              <a:gd name="connsiteY1" fmla="*/ 5715 h 28575"/>
              <a:gd name="connsiteX2" fmla="*/ 16573 w 28575"/>
              <a:gd name="connsiteY2" fmla="*/ 2858 h 28575"/>
              <a:gd name="connsiteX3" fmla="*/ 33147 w 28575"/>
              <a:gd name="connsiteY3" fmla="*/ 0 h 28575"/>
              <a:gd name="connsiteX4" fmla="*/ 34766 w 28575"/>
              <a:gd name="connsiteY4" fmla="*/ 16764 h 28575"/>
              <a:gd name="connsiteX5" fmla="*/ 36481 w 28575"/>
              <a:gd name="connsiteY5" fmla="*/ 33433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18193" y="19621"/>
                </a:moveTo>
                <a:lnTo>
                  <a:pt x="0" y="5715"/>
                </a:lnTo>
                <a:lnTo>
                  <a:pt x="16573" y="2858"/>
                </a:lnTo>
                <a:lnTo>
                  <a:pt x="33147" y="0"/>
                </a:lnTo>
                <a:lnTo>
                  <a:pt x="34766" y="16764"/>
                </a:lnTo>
                <a:lnTo>
                  <a:pt x="36481" y="33433"/>
                </a:lnTo>
                <a:close/>
              </a:path>
            </a:pathLst>
          </a:custGeom>
          <a:solidFill>
            <a:schemeClr val="accent2"/>
          </a:solidFill>
          <a:ln w="12700" cap="flat">
            <a:solidFill>
              <a:schemeClr val="accent2"/>
            </a:solidFill>
            <a:prstDash val="solid"/>
            <a:round/>
          </a:ln>
        </p:spPr>
        <p:txBody>
          <a:bodyPr rtlCol="0" anchor="ctr"/>
          <a:lstStyle/>
          <a:p>
            <a:endParaRPr lang="en-US" dirty="0"/>
          </a:p>
        </p:txBody>
      </p:sp>
    </p:spTree>
    <p:extLst>
      <p:ext uri="{BB962C8B-B14F-4D97-AF65-F5344CB8AC3E}">
        <p14:creationId xmlns:p14="http://schemas.microsoft.com/office/powerpoint/2010/main" val="3531986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16522-A6E1-44F0-9CD4-82EF5A625B69}"/>
              </a:ext>
            </a:extLst>
          </p:cNvPr>
          <p:cNvSpPr>
            <a:spLocks noGrp="1"/>
          </p:cNvSpPr>
          <p:nvPr>
            <p:ph type="title"/>
          </p:nvPr>
        </p:nvSpPr>
        <p:spPr/>
        <p:txBody>
          <a:bodyPr/>
          <a:lstStyle/>
          <a:p>
            <a:r>
              <a:rPr lang="en-US" dirty="0"/>
              <a:t>AML Subtype Classification</a:t>
            </a:r>
          </a:p>
        </p:txBody>
      </p:sp>
      <p:sp>
        <p:nvSpPr>
          <p:cNvPr id="3" name="Text Placeholder 2">
            <a:extLst>
              <a:ext uri="{FF2B5EF4-FFF2-40B4-BE49-F238E27FC236}">
                <a16:creationId xmlns:a16="http://schemas.microsoft.com/office/drawing/2014/main" id="{D079B0B9-3B2F-4153-BF89-06762E578DB5}"/>
              </a:ext>
            </a:extLst>
          </p:cNvPr>
          <p:cNvSpPr>
            <a:spLocks noGrp="1"/>
          </p:cNvSpPr>
          <p:nvPr>
            <p:ph type="body" sz="quarter" idx="13"/>
          </p:nvPr>
        </p:nvSpPr>
        <p:spPr/>
        <p:txBody>
          <a:bodyPr/>
          <a:lstStyle/>
          <a:p>
            <a:r>
              <a:rPr lang="en-US" dirty="0"/>
              <a:t>For most cancers, determining the stage or extent of the cancer based on tumor size is very important. However, AML does not usually form tumors. It is generally widespread throughout the peripheral blood and bone marrow. Therefore, the prognosis and treatment course for an AML patient depends on other information such as the subtype. Two main systems are used to classify AML into subtypes—the French-American-British (FAB) classification and the World Health Organization (WHO) classification.</a:t>
            </a:r>
          </a:p>
          <a:p>
            <a:endParaRPr lang="en-US" dirty="0"/>
          </a:p>
        </p:txBody>
      </p:sp>
      <p:sp>
        <p:nvSpPr>
          <p:cNvPr id="4" name="Rectangle: Top Corners Rounded 21">
            <a:extLst>
              <a:ext uri="{FF2B5EF4-FFF2-40B4-BE49-F238E27FC236}">
                <a16:creationId xmlns:a16="http://schemas.microsoft.com/office/drawing/2014/main" id="{A5732D4B-1BBE-409B-A573-D58232D2B84B}"/>
              </a:ext>
            </a:extLst>
          </p:cNvPr>
          <p:cNvSpPr/>
          <p:nvPr/>
        </p:nvSpPr>
        <p:spPr>
          <a:xfrm>
            <a:off x="632143" y="2903124"/>
            <a:ext cx="3915902" cy="2060392"/>
          </a:xfrm>
          <a:prstGeom prst="round2SameRect">
            <a:avLst>
              <a:gd name="adj1" fmla="val 0"/>
              <a:gd name="adj2" fmla="val 3050"/>
            </a:avLst>
          </a:prstGeom>
          <a:solidFill>
            <a:schemeClr val="bg1">
              <a:lumMod val="95000"/>
            </a:schemeClr>
          </a:solidFill>
          <a:ln>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lstStyle/>
          <a:p>
            <a:pPr marL="171450" indent="-171450" defTabSz="894740">
              <a:lnSpc>
                <a:spcPct val="120000"/>
              </a:lnSpc>
              <a:spcBef>
                <a:spcPts val="300"/>
              </a:spcBef>
              <a:buClr>
                <a:schemeClr val="accent1"/>
              </a:buClr>
              <a:buFont typeface="Arial" panose="020B0604020202020204" pitchFamily="34" charset="0"/>
              <a:buChar char="•"/>
            </a:pPr>
            <a:r>
              <a:rPr lang="en-US" sz="1000" dirty="0">
                <a:solidFill>
                  <a:schemeClr val="tx1"/>
                </a:solidFill>
                <a:latin typeface="+mj-lt"/>
                <a:ea typeface="Open Sans" panose="020B0606030504020204" pitchFamily="34" charset="0"/>
                <a:cs typeface="Open Sans" panose="020B0606030504020204" pitchFamily="34" charset="0"/>
              </a:rPr>
              <a:t>In the 1970s, a group of French, American, and British leukemia experts divided AML into subtypes (M0–M7) based on the type of cell the leukemia develops from and how mature the blast cells are</a:t>
            </a:r>
          </a:p>
          <a:p>
            <a:pPr marL="171450" indent="-171450" defTabSz="894740">
              <a:lnSpc>
                <a:spcPct val="120000"/>
              </a:lnSpc>
              <a:spcBef>
                <a:spcPts val="300"/>
              </a:spcBef>
              <a:buClr>
                <a:schemeClr val="accent1"/>
              </a:buClr>
              <a:buFont typeface="Arial" panose="020B0604020202020204" pitchFamily="34" charset="0"/>
              <a:buChar char="•"/>
            </a:pPr>
            <a:r>
              <a:rPr lang="en-US" sz="1000" dirty="0">
                <a:solidFill>
                  <a:schemeClr val="tx1"/>
                </a:solidFill>
                <a:latin typeface="+mj-lt"/>
                <a:ea typeface="Open Sans" panose="020B0606030504020204" pitchFamily="34" charset="0"/>
                <a:cs typeface="Open Sans" panose="020B0606030504020204" pitchFamily="34" charset="0"/>
              </a:rPr>
              <a:t>This was largely based on the morphology of the leukemia cells observed using a blood smear</a:t>
            </a:r>
          </a:p>
          <a:p>
            <a:pPr marL="171450" indent="-171450" defTabSz="894740">
              <a:lnSpc>
                <a:spcPct val="120000"/>
              </a:lnSpc>
              <a:spcBef>
                <a:spcPts val="300"/>
              </a:spcBef>
              <a:buClr>
                <a:schemeClr val="accent1"/>
              </a:buClr>
              <a:buFont typeface="Arial" panose="020B0604020202020204" pitchFamily="34" charset="0"/>
              <a:buChar char="•"/>
            </a:pPr>
            <a:r>
              <a:rPr lang="en-US" sz="1000" dirty="0">
                <a:solidFill>
                  <a:schemeClr val="tx1"/>
                </a:solidFill>
                <a:latin typeface="+mj-lt"/>
                <a:ea typeface="Open Sans" panose="020B0606030504020204" pitchFamily="34" charset="0"/>
                <a:cs typeface="Open Sans" panose="020B0606030504020204" pitchFamily="34" charset="0"/>
              </a:rPr>
              <a:t>The FAB classification system can be useful, but it doesn’t include many of the factors that are known to affect the prognosis of AML patients</a:t>
            </a:r>
          </a:p>
        </p:txBody>
      </p:sp>
      <p:sp>
        <p:nvSpPr>
          <p:cNvPr id="5" name="Rectangle: Top Corners Rounded 27">
            <a:extLst>
              <a:ext uri="{FF2B5EF4-FFF2-40B4-BE49-F238E27FC236}">
                <a16:creationId xmlns:a16="http://schemas.microsoft.com/office/drawing/2014/main" id="{F2FD4138-25DF-48FE-B552-2378A431C82F}"/>
              </a:ext>
            </a:extLst>
          </p:cNvPr>
          <p:cNvSpPr/>
          <p:nvPr/>
        </p:nvSpPr>
        <p:spPr>
          <a:xfrm>
            <a:off x="4653107" y="2889218"/>
            <a:ext cx="3913846" cy="2074298"/>
          </a:xfrm>
          <a:prstGeom prst="round2SameRect">
            <a:avLst>
              <a:gd name="adj1" fmla="val 0"/>
              <a:gd name="adj2" fmla="val 2997"/>
            </a:avLst>
          </a:prstGeom>
          <a:solidFill>
            <a:schemeClr val="bg1">
              <a:lumMod val="95000"/>
            </a:schemeClr>
          </a:solidFill>
          <a:ln>
            <a:noFill/>
          </a:ln>
          <a:effectLst>
            <a:innerShdw blurRad="25400" dist="127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lstStyle/>
          <a:p>
            <a:pPr marL="171450" indent="-171450" defTabSz="894740">
              <a:lnSpc>
                <a:spcPct val="120000"/>
              </a:lnSpc>
              <a:spcBef>
                <a:spcPts val="300"/>
              </a:spcBef>
              <a:buClr>
                <a:schemeClr val="accent1"/>
              </a:buClr>
              <a:buFont typeface="Arial" panose="020B0604020202020204" pitchFamily="34" charset="0"/>
              <a:buChar char="•"/>
            </a:pPr>
            <a:r>
              <a:rPr lang="en-US" sz="1000" dirty="0">
                <a:solidFill>
                  <a:schemeClr val="tx1"/>
                </a:solidFill>
                <a:latin typeface="+mj-lt"/>
                <a:ea typeface="Open Sans" panose="020B0606030504020204" pitchFamily="34" charset="0"/>
                <a:cs typeface="Open Sans" panose="020B0606030504020204" pitchFamily="34" charset="0"/>
              </a:rPr>
              <a:t>The newer WHO classification system (2016) is commonly used for AML and divides patients into 6 groups based on the morphology, immunophenotype, genetics, and clinical features of their disease</a:t>
            </a:r>
          </a:p>
          <a:p>
            <a:pPr defTabSz="894740">
              <a:lnSpc>
                <a:spcPct val="120000"/>
              </a:lnSpc>
              <a:spcBef>
                <a:spcPts val="300"/>
              </a:spcBef>
              <a:buClr>
                <a:schemeClr val="accent1"/>
              </a:buClr>
            </a:pPr>
            <a:endParaRPr lang="en-GB" sz="1100" dirty="0">
              <a:solidFill>
                <a:schemeClr val="tx1"/>
              </a:solidFill>
              <a:ea typeface="Open Sans" panose="020B0606030504020204" pitchFamily="34" charset="0"/>
              <a:cs typeface="Open Sans" panose="020B0606030504020204" pitchFamily="34" charset="0"/>
            </a:endParaRPr>
          </a:p>
        </p:txBody>
      </p:sp>
      <p:sp>
        <p:nvSpPr>
          <p:cNvPr id="6" name="Rectangle: Top Corners Rounded 28">
            <a:extLst>
              <a:ext uri="{FF2B5EF4-FFF2-40B4-BE49-F238E27FC236}">
                <a16:creationId xmlns:a16="http://schemas.microsoft.com/office/drawing/2014/main" id="{B1ADE484-1EFC-4479-84F8-A5CEE03E1F62}"/>
              </a:ext>
            </a:extLst>
          </p:cNvPr>
          <p:cNvSpPr/>
          <p:nvPr/>
        </p:nvSpPr>
        <p:spPr>
          <a:xfrm>
            <a:off x="632143" y="2634961"/>
            <a:ext cx="3915902" cy="327370"/>
          </a:xfrm>
          <a:prstGeom prst="round2SameRect">
            <a:avLst>
              <a:gd name="adj1" fmla="val 9835"/>
              <a:gd name="adj2" fmla="val 87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100" b="1" dirty="0">
                <a:latin typeface="+mj-lt"/>
              </a:rPr>
              <a:t>FAB Classification</a:t>
            </a:r>
          </a:p>
        </p:txBody>
      </p:sp>
      <p:sp>
        <p:nvSpPr>
          <p:cNvPr id="7" name="Rectangle: Top Corners Rounded 29">
            <a:extLst>
              <a:ext uri="{FF2B5EF4-FFF2-40B4-BE49-F238E27FC236}">
                <a16:creationId xmlns:a16="http://schemas.microsoft.com/office/drawing/2014/main" id="{ECF911D3-1CDC-40B5-A579-F872D82BDEE2}"/>
              </a:ext>
            </a:extLst>
          </p:cNvPr>
          <p:cNvSpPr/>
          <p:nvPr/>
        </p:nvSpPr>
        <p:spPr>
          <a:xfrm>
            <a:off x="4653107" y="2634961"/>
            <a:ext cx="3913846" cy="326435"/>
          </a:xfrm>
          <a:prstGeom prst="round2SameRect">
            <a:avLst>
              <a:gd name="adj1" fmla="val 8773"/>
              <a:gd name="adj2" fmla="val 75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100" b="1" dirty="0">
                <a:latin typeface="+mj-lt"/>
              </a:rPr>
              <a:t>WHO Classification</a:t>
            </a:r>
          </a:p>
        </p:txBody>
      </p:sp>
      <p:sp>
        <p:nvSpPr>
          <p:cNvPr id="14" name="Rounded Rectangle 16">
            <a:extLst>
              <a:ext uri="{FF2B5EF4-FFF2-40B4-BE49-F238E27FC236}">
                <a16:creationId xmlns:a16="http://schemas.microsoft.com/office/drawing/2014/main" id="{0D888769-83C2-4C4A-8060-4FD58F835314}"/>
              </a:ext>
            </a:extLst>
          </p:cNvPr>
          <p:cNvSpPr/>
          <p:nvPr/>
        </p:nvSpPr>
        <p:spPr>
          <a:xfrm>
            <a:off x="644117" y="5607558"/>
            <a:ext cx="7918857" cy="655886"/>
          </a:xfrm>
          <a:prstGeom prst="roundRect">
            <a:avLst>
              <a:gd name="adj" fmla="val 10471"/>
            </a:avLst>
          </a:prstGeom>
          <a:solidFill>
            <a:srgbClr val="FFF9DD"/>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822960" tIns="91440" rIns="182880" bIns="91440" rtlCol="0" anchor="ctr" anchorCtr="0"/>
          <a:lstStyle/>
          <a:p>
            <a:r>
              <a:rPr lang="en-US" sz="1000" b="1" cap="all" dirty="0">
                <a:solidFill>
                  <a:srgbClr val="071D49"/>
                </a:solidFill>
                <a:latin typeface="+mj-lt"/>
                <a:ea typeface="Open Sans" panose="020B0606030504020204" pitchFamily="34" charset="0"/>
                <a:cs typeface="Open Sans" panose="020B0606030504020204" pitchFamily="34" charset="0"/>
              </a:rPr>
              <a:t>Look AHEAD</a:t>
            </a:r>
          </a:p>
          <a:p>
            <a:r>
              <a:rPr lang="en-US" sz="1000" dirty="0">
                <a:solidFill>
                  <a:srgbClr val="081C4A"/>
                </a:solidFill>
                <a:latin typeface="+mj-lt"/>
              </a:rPr>
              <a:t>The next module, </a:t>
            </a:r>
            <a:r>
              <a:rPr lang="en-US" sz="1000" i="1" dirty="0">
                <a:solidFill>
                  <a:srgbClr val="081C4A"/>
                </a:solidFill>
                <a:latin typeface="+mj-lt"/>
              </a:rPr>
              <a:t>Treatment of AML</a:t>
            </a:r>
            <a:r>
              <a:rPr lang="en-US" sz="1000" dirty="0">
                <a:solidFill>
                  <a:srgbClr val="081C4A"/>
                </a:solidFill>
                <a:latin typeface="+mj-lt"/>
              </a:rPr>
              <a:t>, provides an overview on how treatment is determined, including the role of subtype.</a:t>
            </a:r>
            <a:endParaRPr lang="en-US" sz="1000" dirty="0">
              <a:solidFill>
                <a:srgbClr val="FF0000"/>
              </a:solidFill>
              <a:latin typeface="+mj-lt"/>
            </a:endParaRPr>
          </a:p>
        </p:txBody>
      </p:sp>
      <p:pic>
        <p:nvPicPr>
          <p:cNvPr id="15" name="Picture 14">
            <a:extLst>
              <a:ext uri="{FF2B5EF4-FFF2-40B4-BE49-F238E27FC236}">
                <a16:creationId xmlns:a16="http://schemas.microsoft.com/office/drawing/2014/main" id="{EA827101-14A0-4E10-9C5A-2327651804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543" y="5778148"/>
            <a:ext cx="469582" cy="314706"/>
          </a:xfrm>
          <a:prstGeom prst="rect">
            <a:avLst/>
          </a:prstGeom>
        </p:spPr>
      </p:pic>
      <p:grpSp>
        <p:nvGrpSpPr>
          <p:cNvPr id="16" name="Group 15">
            <a:extLst>
              <a:ext uri="{FF2B5EF4-FFF2-40B4-BE49-F238E27FC236}">
                <a16:creationId xmlns:a16="http://schemas.microsoft.com/office/drawing/2014/main" id="{47B89253-8E43-48EA-A86E-48EF5BCC0E95}"/>
              </a:ext>
            </a:extLst>
          </p:cNvPr>
          <p:cNvGrpSpPr/>
          <p:nvPr/>
        </p:nvGrpSpPr>
        <p:grpSpPr>
          <a:xfrm>
            <a:off x="632143" y="5046373"/>
            <a:ext cx="2867824" cy="442370"/>
            <a:chOff x="644526" y="5727913"/>
            <a:chExt cx="2867824" cy="442370"/>
          </a:xfrm>
        </p:grpSpPr>
        <p:sp>
          <p:nvSpPr>
            <p:cNvPr id="17" name="TextBox 16">
              <a:extLst>
                <a:ext uri="{FF2B5EF4-FFF2-40B4-BE49-F238E27FC236}">
                  <a16:creationId xmlns:a16="http://schemas.microsoft.com/office/drawing/2014/main" id="{9AB8056C-F0BE-4CBB-9E82-0F539C66799F}"/>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FAB Classification Subtypes</a:t>
              </a:r>
            </a:p>
          </p:txBody>
        </p:sp>
        <p:grpSp>
          <p:nvGrpSpPr>
            <p:cNvPr id="18" name="Group 17">
              <a:extLst>
                <a:ext uri="{FF2B5EF4-FFF2-40B4-BE49-F238E27FC236}">
                  <a16:creationId xmlns:a16="http://schemas.microsoft.com/office/drawing/2014/main" id="{6FE2D8AB-A565-4CED-9431-1EC69A498A41}"/>
                </a:ext>
              </a:extLst>
            </p:cNvPr>
            <p:cNvGrpSpPr/>
            <p:nvPr/>
          </p:nvGrpSpPr>
          <p:grpSpPr>
            <a:xfrm>
              <a:off x="728509" y="5780493"/>
              <a:ext cx="337211" cy="337211"/>
              <a:chOff x="728509" y="5780493"/>
              <a:chExt cx="337211" cy="337211"/>
            </a:xfrm>
          </p:grpSpPr>
          <p:sp>
            <p:nvSpPr>
              <p:cNvPr id="19" name="Oval 18">
                <a:extLst>
                  <a:ext uri="{FF2B5EF4-FFF2-40B4-BE49-F238E27FC236}">
                    <a16:creationId xmlns:a16="http://schemas.microsoft.com/office/drawing/2014/main" id="{B78C04D0-412C-4DAE-81D5-837592D29346}"/>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20" name="Graphic 30">
                <a:extLst>
                  <a:ext uri="{FF2B5EF4-FFF2-40B4-BE49-F238E27FC236}">
                    <a16:creationId xmlns:a16="http://schemas.microsoft.com/office/drawing/2014/main" id="{B0494A1B-FF23-4B9E-8FFA-470DD3CA795C}"/>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pSp>
      <p:grpSp>
        <p:nvGrpSpPr>
          <p:cNvPr id="21" name="Group 20">
            <a:extLst>
              <a:ext uri="{FF2B5EF4-FFF2-40B4-BE49-F238E27FC236}">
                <a16:creationId xmlns:a16="http://schemas.microsoft.com/office/drawing/2014/main" id="{20571CFE-B525-419C-AB0C-CBAFCCEB95D2}"/>
              </a:ext>
            </a:extLst>
          </p:cNvPr>
          <p:cNvGrpSpPr/>
          <p:nvPr/>
        </p:nvGrpSpPr>
        <p:grpSpPr>
          <a:xfrm>
            <a:off x="4653107" y="5046373"/>
            <a:ext cx="2867824" cy="442370"/>
            <a:chOff x="644526" y="5727913"/>
            <a:chExt cx="2867824" cy="442370"/>
          </a:xfrm>
        </p:grpSpPr>
        <p:sp>
          <p:nvSpPr>
            <p:cNvPr id="22" name="TextBox 21">
              <a:extLst>
                <a:ext uri="{FF2B5EF4-FFF2-40B4-BE49-F238E27FC236}">
                  <a16:creationId xmlns:a16="http://schemas.microsoft.com/office/drawing/2014/main" id="{75B93249-7077-4BB1-B4BE-8BBBCA6FDBFB}"/>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WHO Classification Subtypes</a:t>
              </a:r>
            </a:p>
          </p:txBody>
        </p:sp>
        <p:grpSp>
          <p:nvGrpSpPr>
            <p:cNvPr id="23" name="Group 22">
              <a:extLst>
                <a:ext uri="{FF2B5EF4-FFF2-40B4-BE49-F238E27FC236}">
                  <a16:creationId xmlns:a16="http://schemas.microsoft.com/office/drawing/2014/main" id="{6B3D18C8-EF24-4B46-9BE8-75796B6D9AE8}"/>
                </a:ext>
              </a:extLst>
            </p:cNvPr>
            <p:cNvGrpSpPr/>
            <p:nvPr/>
          </p:nvGrpSpPr>
          <p:grpSpPr>
            <a:xfrm>
              <a:off x="728509" y="5780493"/>
              <a:ext cx="337211" cy="337211"/>
              <a:chOff x="728509" y="5780493"/>
              <a:chExt cx="337211" cy="337211"/>
            </a:xfrm>
          </p:grpSpPr>
          <p:sp>
            <p:nvSpPr>
              <p:cNvPr id="24" name="Oval 23">
                <a:extLst>
                  <a:ext uri="{FF2B5EF4-FFF2-40B4-BE49-F238E27FC236}">
                    <a16:creationId xmlns:a16="http://schemas.microsoft.com/office/drawing/2014/main" id="{677D568F-6033-461E-A4B8-E3AA08C15FB2}"/>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25" name="Graphic 30">
                <a:extLst>
                  <a:ext uri="{FF2B5EF4-FFF2-40B4-BE49-F238E27FC236}">
                    <a16:creationId xmlns:a16="http://schemas.microsoft.com/office/drawing/2014/main" id="{B53D0011-AEC3-419E-BAC5-286FF995682F}"/>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79182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8502-54A5-4CF8-9639-BE718F652D14}"/>
              </a:ext>
            </a:extLst>
          </p:cNvPr>
          <p:cNvSpPr>
            <a:spLocks noGrp="1"/>
          </p:cNvSpPr>
          <p:nvPr>
            <p:ph type="title"/>
          </p:nvPr>
        </p:nvSpPr>
        <p:spPr/>
        <p:txBody>
          <a:bodyPr/>
          <a:lstStyle/>
          <a:p>
            <a:r>
              <a:rPr lang="en-US" dirty="0"/>
              <a:t>FAB Classification Subtypes</a:t>
            </a:r>
          </a:p>
        </p:txBody>
      </p:sp>
      <p:sp>
        <p:nvSpPr>
          <p:cNvPr id="3" name="Text Placeholder 2">
            <a:extLst>
              <a:ext uri="{FF2B5EF4-FFF2-40B4-BE49-F238E27FC236}">
                <a16:creationId xmlns:a16="http://schemas.microsoft.com/office/drawing/2014/main" id="{E4CC62A7-B903-46AF-BF1A-3BA075874158}"/>
              </a:ext>
            </a:extLst>
          </p:cNvPr>
          <p:cNvSpPr>
            <a:spLocks noGrp="1"/>
          </p:cNvSpPr>
          <p:nvPr>
            <p:ph type="body" sz="quarter" idx="13"/>
          </p:nvPr>
        </p:nvSpPr>
        <p:spPr/>
        <p:txBody>
          <a:bodyPr/>
          <a:lstStyle/>
          <a:p>
            <a:r>
              <a:rPr lang="en-US" dirty="0"/>
              <a:t>The FAB Classification divides AML subtypes based on the type of immature blood cell the blast originates from—either a WBC, RBC, or platelet.  </a:t>
            </a:r>
          </a:p>
        </p:txBody>
      </p:sp>
      <p:graphicFrame>
        <p:nvGraphicFramePr>
          <p:cNvPr id="4" name="Table 4">
            <a:extLst>
              <a:ext uri="{FF2B5EF4-FFF2-40B4-BE49-F238E27FC236}">
                <a16:creationId xmlns:a16="http://schemas.microsoft.com/office/drawing/2014/main" id="{C27EA1A3-66D5-4AD7-AEB7-A6E6418D4A4C}"/>
              </a:ext>
            </a:extLst>
          </p:cNvPr>
          <p:cNvGraphicFramePr>
            <a:graphicFrameLocks noGrp="1"/>
          </p:cNvGraphicFramePr>
          <p:nvPr>
            <p:extLst>
              <p:ext uri="{D42A27DB-BD31-4B8C-83A1-F6EECF244321}">
                <p14:modId xmlns:p14="http://schemas.microsoft.com/office/powerpoint/2010/main" val="1778658364"/>
              </p:ext>
            </p:extLst>
          </p:nvPr>
        </p:nvGraphicFramePr>
        <p:xfrm>
          <a:off x="979846" y="2149349"/>
          <a:ext cx="4155846" cy="3543398"/>
        </p:xfrm>
        <a:graphic>
          <a:graphicData uri="http://schemas.openxmlformats.org/drawingml/2006/table">
            <a:tbl>
              <a:tblPr firstRow="1" bandRow="1">
                <a:tableStyleId>{5C22544A-7EE6-4342-B048-85BDC9FD1C3A}</a:tableStyleId>
              </a:tblPr>
              <a:tblGrid>
                <a:gridCol w="379375">
                  <a:extLst>
                    <a:ext uri="{9D8B030D-6E8A-4147-A177-3AD203B41FA5}">
                      <a16:colId xmlns:a16="http://schemas.microsoft.com/office/drawing/2014/main" val="1483018385"/>
                    </a:ext>
                  </a:extLst>
                </a:gridCol>
                <a:gridCol w="3776471">
                  <a:extLst>
                    <a:ext uri="{9D8B030D-6E8A-4147-A177-3AD203B41FA5}">
                      <a16:colId xmlns:a16="http://schemas.microsoft.com/office/drawing/2014/main" val="3892172982"/>
                    </a:ext>
                  </a:extLst>
                </a:gridCol>
              </a:tblGrid>
              <a:tr h="268810">
                <a:tc gridSpan="2">
                  <a:txBody>
                    <a:bodyPr/>
                    <a:lstStyle/>
                    <a:p>
                      <a:pPr algn="ctr"/>
                      <a:r>
                        <a:rPr lang="en-US" sz="1050" dirty="0">
                          <a:solidFill>
                            <a:schemeClr val="bg1"/>
                          </a:solidFill>
                          <a:latin typeface="+mj-lt"/>
                        </a:rPr>
                        <a:t>FAB Classification</a:t>
                      </a:r>
                    </a:p>
                  </a:txBody>
                  <a:tcP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000" dirty="0">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899865127"/>
                  </a:ext>
                </a:extLst>
              </a:tr>
              <a:tr h="244372">
                <a:tc gridSpan="2">
                  <a:txBody>
                    <a:bodyPr/>
                    <a:lstStyle/>
                    <a:p>
                      <a:r>
                        <a:rPr lang="en-US" sz="900" b="1" dirty="0">
                          <a:solidFill>
                            <a:schemeClr val="accent2"/>
                          </a:solidFill>
                          <a:latin typeface="+mj-lt"/>
                        </a:rPr>
                        <a:t>Start in immature WBCs</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hMerge="1">
                  <a:txBody>
                    <a:bodyPr/>
                    <a:lstStyle/>
                    <a:p>
                      <a:endParaRPr lang="en-US"/>
                    </a:p>
                  </a:txBody>
                  <a:tcPr/>
                </a:tc>
                <a:extLst>
                  <a:ext uri="{0D108BD9-81ED-4DB2-BD59-A6C34878D82A}">
                    <a16:rowId xmlns:a16="http://schemas.microsoft.com/office/drawing/2014/main" val="3039440549"/>
                  </a:ext>
                </a:extLst>
              </a:tr>
              <a:tr h="390996">
                <a:tc>
                  <a:txBody>
                    <a:bodyPr/>
                    <a:lstStyle/>
                    <a:p>
                      <a:r>
                        <a:rPr lang="en-US" sz="900" b="1" dirty="0">
                          <a:latin typeface="+mj-lt"/>
                        </a:rPr>
                        <a:t>M0</a:t>
                      </a:r>
                    </a:p>
                  </a:txBody>
                  <a:tcPr anchor="ctr">
                    <a:lnL w="12700" cmpd="sng">
                      <a:noFill/>
                    </a:lnL>
                    <a:lnR w="635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mj-lt"/>
                        </a:rPr>
                        <a:t>Undifferentiated acute myeloblastic leukemia </a:t>
                      </a:r>
                    </a:p>
                    <a:p>
                      <a:r>
                        <a:rPr lang="en-US" sz="900" dirty="0">
                          <a:latin typeface="+mj-lt"/>
                        </a:rPr>
                        <a:t>(&lt;5% of total AML)</a:t>
                      </a:r>
                    </a:p>
                  </a:txBody>
                  <a:tcPr anchor="ctr">
                    <a:lnL w="6350" cap="flat" cmpd="sng" algn="ctr">
                      <a:solidFill>
                        <a:schemeClr val="accent2"/>
                      </a:solidFill>
                      <a:prstDash val="solid"/>
                      <a:round/>
                      <a:headEnd type="none" w="med" len="med"/>
                      <a:tailEnd type="none" w="med" len="med"/>
                    </a:lnL>
                    <a:lnR w="12700" cmpd="sng">
                      <a:noFill/>
                    </a:lnR>
                    <a:lnT w="1270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7326655"/>
                  </a:ext>
                </a:extLst>
              </a:tr>
              <a:tr h="390996">
                <a:tc>
                  <a:txBody>
                    <a:bodyPr/>
                    <a:lstStyle/>
                    <a:p>
                      <a:r>
                        <a:rPr lang="en-US" sz="900" b="1" dirty="0">
                          <a:latin typeface="+mj-lt"/>
                        </a:rPr>
                        <a:t>M1</a:t>
                      </a:r>
                    </a:p>
                  </a:txBody>
                  <a:tcPr anchor="ctr">
                    <a:lnL w="12700" cmpd="sng">
                      <a:noFill/>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mj-lt"/>
                        </a:rPr>
                        <a:t>Acute myeloblastic leukemia with minimal maturation</a:t>
                      </a:r>
                    </a:p>
                    <a:p>
                      <a:r>
                        <a:rPr lang="en-US" sz="900" dirty="0">
                          <a:latin typeface="+mj-lt"/>
                        </a:rPr>
                        <a:t>(5–10% of total AML)</a:t>
                      </a:r>
                    </a:p>
                  </a:txBody>
                  <a:tcPr anchor="ctr">
                    <a:lnL w="6350" cap="flat" cmpd="sng" algn="ctr">
                      <a:solidFill>
                        <a:schemeClr val="accent2"/>
                      </a:solidFill>
                      <a:prstDash val="solid"/>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2103239"/>
                  </a:ext>
                </a:extLst>
              </a:tr>
              <a:tr h="390996">
                <a:tc>
                  <a:txBody>
                    <a:bodyPr/>
                    <a:lstStyle/>
                    <a:p>
                      <a:r>
                        <a:rPr lang="en-US" sz="900" b="1" dirty="0">
                          <a:latin typeface="+mj-lt"/>
                        </a:rPr>
                        <a:t>M2</a:t>
                      </a:r>
                    </a:p>
                  </a:txBody>
                  <a:tcPr anchor="ctr">
                    <a:lnL w="12700" cmpd="sng">
                      <a:noFill/>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mj-lt"/>
                        </a:rPr>
                        <a:t>Acute myeloblastic leukemia with maturation</a:t>
                      </a:r>
                    </a:p>
                    <a:p>
                      <a:r>
                        <a:rPr lang="en-US" sz="900" dirty="0">
                          <a:latin typeface="+mj-lt"/>
                        </a:rPr>
                        <a:t>(10–14% of total AML)</a:t>
                      </a:r>
                    </a:p>
                  </a:txBody>
                  <a:tcPr anchor="ctr">
                    <a:lnL w="6350" cap="flat" cmpd="sng" algn="ctr">
                      <a:solidFill>
                        <a:schemeClr val="accent2"/>
                      </a:solidFill>
                      <a:prstDash val="solid"/>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3142680"/>
                  </a:ext>
                </a:extLst>
              </a:tr>
              <a:tr h="390996">
                <a:tc>
                  <a:txBody>
                    <a:bodyPr/>
                    <a:lstStyle/>
                    <a:p>
                      <a:r>
                        <a:rPr lang="en-US" sz="900" b="1" dirty="0">
                          <a:latin typeface="+mj-lt"/>
                        </a:rPr>
                        <a:t>M3</a:t>
                      </a:r>
                    </a:p>
                  </a:txBody>
                  <a:tcPr anchor="ctr">
                    <a:lnL w="12700" cmpd="sng">
                      <a:noFill/>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mj-lt"/>
                        </a:rPr>
                        <a:t>Acute promyelocytic leukemia</a:t>
                      </a:r>
                    </a:p>
                    <a:p>
                      <a:r>
                        <a:rPr lang="en-US" sz="900" dirty="0">
                          <a:latin typeface="+mj-lt"/>
                        </a:rPr>
                        <a:t>(APL, up to 13% of newly diagnosed AML)</a:t>
                      </a:r>
                    </a:p>
                  </a:txBody>
                  <a:tcPr anchor="ctr">
                    <a:lnL w="6350" cap="flat" cmpd="sng" algn="ctr">
                      <a:solidFill>
                        <a:schemeClr val="accent2"/>
                      </a:solidFill>
                      <a:prstDash val="solid"/>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7073789"/>
                  </a:ext>
                </a:extLst>
              </a:tr>
              <a:tr h="244372">
                <a:tc>
                  <a:txBody>
                    <a:bodyPr/>
                    <a:lstStyle/>
                    <a:p>
                      <a:r>
                        <a:rPr lang="en-US" sz="900" b="1" dirty="0">
                          <a:latin typeface="+mj-lt"/>
                        </a:rPr>
                        <a:t>M4</a:t>
                      </a:r>
                    </a:p>
                  </a:txBody>
                  <a:tcPr anchor="ctr">
                    <a:lnL w="12700" cmpd="sng">
                      <a:noFill/>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mj-lt"/>
                        </a:rPr>
                        <a:t>Acute myelomonocytic leukemia (AMML, 5–10% of total AML)</a:t>
                      </a:r>
                    </a:p>
                  </a:txBody>
                  <a:tcPr anchor="ctr">
                    <a:lnL w="6350" cap="flat" cmpd="sng" algn="ctr">
                      <a:solidFill>
                        <a:schemeClr val="accent2"/>
                      </a:solidFill>
                      <a:prstDash val="solid"/>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867248"/>
                  </a:ext>
                </a:extLst>
              </a:tr>
              <a:tr h="244372">
                <a:tc>
                  <a:txBody>
                    <a:bodyPr/>
                    <a:lstStyle/>
                    <a:p>
                      <a:r>
                        <a:rPr lang="en-US" sz="900" b="1" dirty="0">
                          <a:latin typeface="+mj-lt"/>
                        </a:rPr>
                        <a:t>M5</a:t>
                      </a:r>
                    </a:p>
                  </a:txBody>
                  <a:tcPr anchor="ctr">
                    <a:lnL w="12700" cmpd="sng">
                      <a:noFill/>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mj-lt"/>
                        </a:rPr>
                        <a:t>Acute monocytic leukemia (5–10% of total AML)</a:t>
                      </a:r>
                    </a:p>
                  </a:txBody>
                  <a:tcPr anchor="ctr">
                    <a:lnL w="6350" cap="flat" cmpd="sng" algn="ctr">
                      <a:solidFill>
                        <a:schemeClr val="accent2"/>
                      </a:solidFill>
                      <a:prstDash val="solid"/>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511442"/>
                  </a:ext>
                </a:extLst>
              </a:tr>
              <a:tr h="244372">
                <a:tc gridSpan="2">
                  <a:txBody>
                    <a:bodyPr/>
                    <a:lstStyle/>
                    <a:p>
                      <a:r>
                        <a:rPr lang="en-US" sz="900" b="1" dirty="0">
                          <a:solidFill>
                            <a:schemeClr val="accent2"/>
                          </a:solidFill>
                          <a:latin typeface="+mj-lt"/>
                        </a:rPr>
                        <a:t>Starts in immature RBCs</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hMerge="1">
                  <a:txBody>
                    <a:bodyPr/>
                    <a:lstStyle/>
                    <a:p>
                      <a:endParaRPr lang="en-US"/>
                    </a:p>
                  </a:txBody>
                  <a:tcPr/>
                </a:tc>
                <a:extLst>
                  <a:ext uri="{0D108BD9-81ED-4DB2-BD59-A6C34878D82A}">
                    <a16:rowId xmlns:a16="http://schemas.microsoft.com/office/drawing/2014/main" val="1966274624"/>
                  </a:ext>
                </a:extLst>
              </a:tr>
              <a:tr h="244372">
                <a:tc>
                  <a:txBody>
                    <a:bodyPr/>
                    <a:lstStyle/>
                    <a:p>
                      <a:r>
                        <a:rPr lang="en-US" sz="900" b="1" dirty="0">
                          <a:latin typeface="+mj-lt"/>
                        </a:rPr>
                        <a:t>M6</a:t>
                      </a:r>
                    </a:p>
                  </a:txBody>
                  <a:tcPr anchor="ctr">
                    <a:lnL w="12700" cmpd="sng">
                      <a:noFill/>
                    </a:lnL>
                    <a:lnR w="635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mj-lt"/>
                        </a:rPr>
                        <a:t>Acute erythroid leukemia (&lt;5% of total AML)</a:t>
                      </a:r>
                    </a:p>
                  </a:txBody>
                  <a:tcPr anchor="ctr">
                    <a:lnL w="6350" cap="flat" cmpd="sng" algn="ctr">
                      <a:solidFill>
                        <a:schemeClr val="accent2"/>
                      </a:solidFill>
                      <a:prstDash val="solid"/>
                      <a:round/>
                      <a:headEnd type="none" w="med" len="med"/>
                      <a:tailEnd type="none" w="med" len="med"/>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3614740"/>
                  </a:ext>
                </a:extLst>
              </a:tr>
              <a:tr h="244372">
                <a:tc gridSpan="2">
                  <a:txBody>
                    <a:bodyPr/>
                    <a:lstStyle/>
                    <a:p>
                      <a:r>
                        <a:rPr lang="en-US" sz="900" b="1" dirty="0">
                          <a:solidFill>
                            <a:schemeClr val="accent2"/>
                          </a:solidFill>
                          <a:latin typeface="+mj-lt"/>
                        </a:rPr>
                        <a:t>Starts in immature </a:t>
                      </a:r>
                      <a:r>
                        <a:rPr lang="en-US" sz="900" b="1" kern="1200" dirty="0">
                          <a:solidFill>
                            <a:schemeClr val="accent2"/>
                          </a:solidFill>
                          <a:latin typeface="+mj-lt"/>
                          <a:ea typeface="+mn-ea"/>
                          <a:cs typeface="+mn-cs"/>
                        </a:rPr>
                        <a:t>platelets</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hMerge="1">
                  <a:txBody>
                    <a:bodyPr/>
                    <a:lstStyle/>
                    <a:p>
                      <a:endParaRPr lang="en-US"/>
                    </a:p>
                  </a:txBody>
                  <a:tcPr/>
                </a:tc>
                <a:extLst>
                  <a:ext uri="{0D108BD9-81ED-4DB2-BD59-A6C34878D82A}">
                    <a16:rowId xmlns:a16="http://schemas.microsoft.com/office/drawing/2014/main" val="907194450"/>
                  </a:ext>
                </a:extLst>
              </a:tr>
              <a:tr h="244372">
                <a:tc>
                  <a:txBody>
                    <a:bodyPr/>
                    <a:lstStyle/>
                    <a:p>
                      <a:r>
                        <a:rPr lang="en-US" sz="900" b="1" dirty="0">
                          <a:latin typeface="+mj-lt"/>
                        </a:rPr>
                        <a:t>M7</a:t>
                      </a:r>
                    </a:p>
                  </a:txBody>
                  <a:tcPr anchor="ctr">
                    <a:lnL w="12700" cmpd="sng">
                      <a:noFill/>
                    </a:lnL>
                    <a:lnR w="635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mj-lt"/>
                        </a:rPr>
                        <a:t>Acute megakaryoblastic leukemia (&lt;1% of total AML)</a:t>
                      </a:r>
                    </a:p>
                  </a:txBody>
                  <a:tcPr anchor="ctr">
                    <a:lnL w="6350" cap="flat" cmpd="sng" algn="ctr">
                      <a:solidFill>
                        <a:schemeClr val="accent2"/>
                      </a:solidFill>
                      <a:prstDash val="solid"/>
                      <a:round/>
                      <a:headEnd type="none" w="med" len="med"/>
                      <a:tailEnd type="none" w="med" len="med"/>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1168401"/>
                  </a:ext>
                </a:extLst>
              </a:tr>
            </a:tbl>
          </a:graphicData>
        </a:graphic>
      </p:graphicFrame>
      <p:sp>
        <p:nvSpPr>
          <p:cNvPr id="5" name="Rectangle: Rounded Corners 18">
            <a:extLst>
              <a:ext uri="{FF2B5EF4-FFF2-40B4-BE49-F238E27FC236}">
                <a16:creationId xmlns:a16="http://schemas.microsoft.com/office/drawing/2014/main" id="{31EE97A5-5BB9-4BBA-8479-27CBCE007C8E}"/>
              </a:ext>
            </a:extLst>
          </p:cNvPr>
          <p:cNvSpPr/>
          <p:nvPr/>
        </p:nvSpPr>
        <p:spPr>
          <a:xfrm>
            <a:off x="5282486" y="2149349"/>
            <a:ext cx="2975689" cy="3548066"/>
          </a:xfrm>
          <a:prstGeom prst="roundRect">
            <a:avLst>
              <a:gd name="adj" fmla="val 2094"/>
            </a:avLst>
          </a:prstGeom>
          <a:solidFill>
            <a:srgbClr val="FAFAFA"/>
          </a:solidFill>
          <a:ln>
            <a:noFill/>
          </a:ln>
          <a:effectLst>
            <a:innerShdw blurRad="25400" dist="254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bIns="91440" rtlCol="0" anchor="t" anchorCtr="0">
            <a:noAutofit/>
          </a:bodyPr>
          <a:lstStyle/>
          <a:p>
            <a:pPr>
              <a:spcAft>
                <a:spcPts val="300"/>
              </a:spcAft>
            </a:pPr>
            <a:endParaRPr lang="en-US" sz="11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1E71F16A-F7B3-4E4E-8F0C-BACB572C3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3079" y="2215453"/>
            <a:ext cx="394503" cy="394503"/>
          </a:xfrm>
          <a:prstGeom prst="rect">
            <a:avLst/>
          </a:prstGeom>
        </p:spPr>
      </p:pic>
      <p:sp>
        <p:nvSpPr>
          <p:cNvPr id="8" name="Rectangle 7">
            <a:extLst>
              <a:ext uri="{FF2B5EF4-FFF2-40B4-BE49-F238E27FC236}">
                <a16:creationId xmlns:a16="http://schemas.microsoft.com/office/drawing/2014/main" id="{F4A2FC5D-2D1C-44A4-BAE5-96091E61EA4B}"/>
              </a:ext>
            </a:extLst>
          </p:cNvPr>
          <p:cNvSpPr/>
          <p:nvPr/>
        </p:nvSpPr>
        <p:spPr>
          <a:xfrm>
            <a:off x="6191646" y="2587138"/>
            <a:ext cx="1157368" cy="150811"/>
          </a:xfrm>
          <a:prstGeom prst="rect">
            <a:avLst/>
          </a:prstGeom>
        </p:spPr>
        <p:txBody>
          <a:bodyPr wrap="none" lIns="0" tIns="27432" rIns="0" bIns="0">
            <a:spAutoFit/>
          </a:bodyPr>
          <a:lstStyle/>
          <a:p>
            <a:pPr algn="ctr"/>
            <a:r>
              <a:rPr lang="en-US" sz="800" dirty="0">
                <a:solidFill>
                  <a:srgbClr val="000000"/>
                </a:solidFill>
                <a:latin typeface="+mj-lt"/>
              </a:rPr>
              <a:t>Hematopoietic stem cell</a:t>
            </a:r>
          </a:p>
        </p:txBody>
      </p:sp>
      <p:pic>
        <p:nvPicPr>
          <p:cNvPr id="9" name="Picture 8">
            <a:extLst>
              <a:ext uri="{FF2B5EF4-FFF2-40B4-BE49-F238E27FC236}">
                <a16:creationId xmlns:a16="http://schemas.microsoft.com/office/drawing/2014/main" id="{0BCF36F3-CE06-4A79-B018-6D485C702E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4797" y="3089356"/>
            <a:ext cx="371067" cy="371067"/>
          </a:xfrm>
          <a:prstGeom prst="rect">
            <a:avLst/>
          </a:prstGeom>
        </p:spPr>
      </p:pic>
      <p:pic>
        <p:nvPicPr>
          <p:cNvPr id="10" name="Picture 9">
            <a:extLst>
              <a:ext uri="{FF2B5EF4-FFF2-40B4-BE49-F238E27FC236}">
                <a16:creationId xmlns:a16="http://schemas.microsoft.com/office/drawing/2014/main" id="{83CB5419-4CB1-48AD-96DC-044461D0AEF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211" b="-1"/>
          <a:stretch/>
        </p:blipFill>
        <p:spPr>
          <a:xfrm>
            <a:off x="7728091" y="4657990"/>
            <a:ext cx="335931" cy="332818"/>
          </a:xfrm>
          <a:prstGeom prst="rect">
            <a:avLst/>
          </a:prstGeom>
        </p:spPr>
      </p:pic>
      <p:sp>
        <p:nvSpPr>
          <p:cNvPr id="11" name="Rectangle 10">
            <a:extLst>
              <a:ext uri="{FF2B5EF4-FFF2-40B4-BE49-F238E27FC236}">
                <a16:creationId xmlns:a16="http://schemas.microsoft.com/office/drawing/2014/main" id="{AACCAB6F-B979-4FA4-A12B-BDBCC28EE2D0}"/>
              </a:ext>
            </a:extLst>
          </p:cNvPr>
          <p:cNvSpPr/>
          <p:nvPr/>
        </p:nvSpPr>
        <p:spPr>
          <a:xfrm>
            <a:off x="5992376" y="3425956"/>
            <a:ext cx="1555909" cy="150811"/>
          </a:xfrm>
          <a:prstGeom prst="rect">
            <a:avLst/>
          </a:prstGeom>
        </p:spPr>
        <p:txBody>
          <a:bodyPr wrap="square" lIns="0" tIns="27432" rIns="0" bIns="0">
            <a:spAutoFit/>
          </a:bodyPr>
          <a:lstStyle/>
          <a:p>
            <a:pPr algn="ctr"/>
            <a:r>
              <a:rPr lang="en-US" sz="800" dirty="0">
                <a:solidFill>
                  <a:srgbClr val="000000"/>
                </a:solidFill>
                <a:latin typeface="+mj-lt"/>
              </a:rPr>
              <a:t>Common myeloid progenitor</a:t>
            </a:r>
          </a:p>
        </p:txBody>
      </p:sp>
      <p:sp>
        <p:nvSpPr>
          <p:cNvPr id="12" name="Rectangle 11">
            <a:extLst>
              <a:ext uri="{FF2B5EF4-FFF2-40B4-BE49-F238E27FC236}">
                <a16:creationId xmlns:a16="http://schemas.microsoft.com/office/drawing/2014/main" id="{2D625D26-CB87-48C1-90BA-41DD3F181F63}"/>
              </a:ext>
            </a:extLst>
          </p:cNvPr>
          <p:cNvSpPr/>
          <p:nvPr/>
        </p:nvSpPr>
        <p:spPr>
          <a:xfrm>
            <a:off x="7587611" y="4952203"/>
            <a:ext cx="637965" cy="150811"/>
          </a:xfrm>
          <a:prstGeom prst="rect">
            <a:avLst/>
          </a:prstGeom>
        </p:spPr>
        <p:txBody>
          <a:bodyPr wrap="square" lIns="0" tIns="27432" rIns="0" bIns="0">
            <a:spAutoFit/>
          </a:bodyPr>
          <a:lstStyle/>
          <a:p>
            <a:pPr algn="ctr"/>
            <a:r>
              <a:rPr lang="en-US" sz="800" dirty="0">
                <a:solidFill>
                  <a:srgbClr val="000000"/>
                </a:solidFill>
                <a:latin typeface="+mj-lt"/>
              </a:rPr>
              <a:t>Myeloblast</a:t>
            </a:r>
            <a:endParaRPr lang="en-US" sz="900" dirty="0">
              <a:solidFill>
                <a:srgbClr val="000000"/>
              </a:solidFill>
              <a:latin typeface="+mj-lt"/>
            </a:endParaRPr>
          </a:p>
        </p:txBody>
      </p:sp>
      <p:cxnSp>
        <p:nvCxnSpPr>
          <p:cNvPr id="13" name="Straight Arrow Connector 12">
            <a:extLst>
              <a:ext uri="{FF2B5EF4-FFF2-40B4-BE49-F238E27FC236}">
                <a16:creationId xmlns:a16="http://schemas.microsoft.com/office/drawing/2014/main" id="{15242BB6-F886-40D8-B59A-63703E274DEB}"/>
              </a:ext>
            </a:extLst>
          </p:cNvPr>
          <p:cNvCxnSpPr>
            <a:cxnSpLocks/>
          </p:cNvCxnSpPr>
          <p:nvPr/>
        </p:nvCxnSpPr>
        <p:spPr>
          <a:xfrm>
            <a:off x="7321453" y="3687266"/>
            <a:ext cx="0" cy="634123"/>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0FC1A6-DE9C-45A4-8F39-C66028DD025D}"/>
              </a:ext>
            </a:extLst>
          </p:cNvPr>
          <p:cNvCxnSpPr>
            <a:cxnSpLocks/>
          </p:cNvCxnSpPr>
          <p:nvPr/>
        </p:nvCxnSpPr>
        <p:spPr>
          <a:xfrm>
            <a:off x="6607308" y="3687266"/>
            <a:ext cx="0" cy="395089"/>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 name="Picture 14" descr="A picture containing purple, indoor, sitting, star&#10;&#10;Description automatically generated">
            <a:extLst>
              <a:ext uri="{FF2B5EF4-FFF2-40B4-BE49-F238E27FC236}">
                <a16:creationId xmlns:a16="http://schemas.microsoft.com/office/drawing/2014/main" id="{E758E11D-556F-43DF-8C2D-D563279272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8845" y="3937208"/>
            <a:ext cx="336956" cy="336956"/>
          </a:xfrm>
          <a:prstGeom prst="rect">
            <a:avLst/>
          </a:prstGeom>
        </p:spPr>
      </p:pic>
      <p:sp>
        <p:nvSpPr>
          <p:cNvPr id="16" name="Rectangle 15">
            <a:extLst>
              <a:ext uri="{FF2B5EF4-FFF2-40B4-BE49-F238E27FC236}">
                <a16:creationId xmlns:a16="http://schemas.microsoft.com/office/drawing/2014/main" id="{A4B24F6F-47F6-4D0C-844A-949B2FD564C2}"/>
              </a:ext>
            </a:extLst>
          </p:cNvPr>
          <p:cNvSpPr/>
          <p:nvPr/>
        </p:nvSpPr>
        <p:spPr>
          <a:xfrm>
            <a:off x="5331147" y="4233490"/>
            <a:ext cx="892353" cy="150811"/>
          </a:xfrm>
          <a:prstGeom prst="rect">
            <a:avLst/>
          </a:prstGeom>
        </p:spPr>
        <p:txBody>
          <a:bodyPr wrap="square" lIns="0" tIns="27432" rIns="0" bIns="0">
            <a:spAutoFit/>
          </a:bodyPr>
          <a:lstStyle/>
          <a:p>
            <a:pPr algn="ctr"/>
            <a:r>
              <a:rPr lang="en-US" sz="800" dirty="0">
                <a:solidFill>
                  <a:srgbClr val="000000"/>
                </a:solidFill>
                <a:latin typeface="+mj-lt"/>
              </a:rPr>
              <a:t>Megakaryoblast</a:t>
            </a:r>
          </a:p>
        </p:txBody>
      </p:sp>
      <p:pic>
        <p:nvPicPr>
          <p:cNvPr id="17" name="Picture 16" descr="A picture containing sitting, dark, banana, black&#10;&#10;Description automatically generated">
            <a:extLst>
              <a:ext uri="{FF2B5EF4-FFF2-40B4-BE49-F238E27FC236}">
                <a16:creationId xmlns:a16="http://schemas.microsoft.com/office/drawing/2014/main" id="{E13C2CAE-E577-46AF-AE34-561D4ADDF5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5547" y="4142410"/>
            <a:ext cx="319903" cy="319903"/>
          </a:xfrm>
          <a:prstGeom prst="rect">
            <a:avLst/>
          </a:prstGeom>
        </p:spPr>
      </p:pic>
      <p:sp>
        <p:nvSpPr>
          <p:cNvPr id="18" name="Rectangle 17">
            <a:extLst>
              <a:ext uri="{FF2B5EF4-FFF2-40B4-BE49-F238E27FC236}">
                <a16:creationId xmlns:a16="http://schemas.microsoft.com/office/drawing/2014/main" id="{6C5B2F6C-5083-4F38-8021-84266F3480E8}"/>
              </a:ext>
            </a:extLst>
          </p:cNvPr>
          <p:cNvSpPr/>
          <p:nvPr/>
        </p:nvSpPr>
        <p:spPr>
          <a:xfrm>
            <a:off x="6159321" y="4430165"/>
            <a:ext cx="892354" cy="150811"/>
          </a:xfrm>
          <a:prstGeom prst="rect">
            <a:avLst/>
          </a:prstGeom>
        </p:spPr>
        <p:txBody>
          <a:bodyPr wrap="square" lIns="0" tIns="27432" rIns="0" bIns="0">
            <a:spAutoFit/>
          </a:bodyPr>
          <a:lstStyle/>
          <a:p>
            <a:pPr algn="ctr"/>
            <a:r>
              <a:rPr lang="en-US" sz="800" dirty="0">
                <a:solidFill>
                  <a:srgbClr val="000000"/>
                </a:solidFill>
                <a:latin typeface="+mj-lt"/>
              </a:rPr>
              <a:t>Proerythroblast</a:t>
            </a:r>
          </a:p>
        </p:txBody>
      </p:sp>
      <p:pic>
        <p:nvPicPr>
          <p:cNvPr id="19" name="Picture 18" descr="A picture containing sitting, indoor, apple, sweet&#10;&#10;Description automatically generated">
            <a:extLst>
              <a:ext uri="{FF2B5EF4-FFF2-40B4-BE49-F238E27FC236}">
                <a16:creationId xmlns:a16="http://schemas.microsoft.com/office/drawing/2014/main" id="{97439E00-928F-45C6-B620-7CB7C6F25F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7230" y="4373612"/>
            <a:ext cx="331063" cy="331063"/>
          </a:xfrm>
          <a:prstGeom prst="rect">
            <a:avLst/>
          </a:prstGeom>
        </p:spPr>
      </p:pic>
      <p:sp>
        <p:nvSpPr>
          <p:cNvPr id="20" name="Rectangle 19">
            <a:extLst>
              <a:ext uri="{FF2B5EF4-FFF2-40B4-BE49-F238E27FC236}">
                <a16:creationId xmlns:a16="http://schemas.microsoft.com/office/drawing/2014/main" id="{ACA8419C-B103-4070-B38B-EC373C2B4243}"/>
              </a:ext>
            </a:extLst>
          </p:cNvPr>
          <p:cNvSpPr/>
          <p:nvPr/>
        </p:nvSpPr>
        <p:spPr>
          <a:xfrm>
            <a:off x="7003779" y="4666947"/>
            <a:ext cx="637965" cy="150811"/>
          </a:xfrm>
          <a:prstGeom prst="rect">
            <a:avLst/>
          </a:prstGeom>
        </p:spPr>
        <p:txBody>
          <a:bodyPr wrap="square" lIns="0" tIns="27432" rIns="0" bIns="0">
            <a:spAutoFit/>
          </a:bodyPr>
          <a:lstStyle/>
          <a:p>
            <a:pPr algn="ctr"/>
            <a:r>
              <a:rPr lang="en-US" sz="800" dirty="0" err="1">
                <a:solidFill>
                  <a:srgbClr val="000000"/>
                </a:solidFill>
                <a:latin typeface="+mj-lt"/>
              </a:rPr>
              <a:t>Monoblast</a:t>
            </a:r>
            <a:endParaRPr lang="en-US" sz="900" dirty="0">
              <a:solidFill>
                <a:srgbClr val="000000"/>
              </a:solidFill>
              <a:latin typeface="+mj-lt"/>
            </a:endParaRPr>
          </a:p>
        </p:txBody>
      </p:sp>
      <p:cxnSp>
        <p:nvCxnSpPr>
          <p:cNvPr id="21" name="Connector: Elbow 117">
            <a:extLst>
              <a:ext uri="{FF2B5EF4-FFF2-40B4-BE49-F238E27FC236}">
                <a16:creationId xmlns:a16="http://schemas.microsoft.com/office/drawing/2014/main" id="{18B9072D-0C80-4BF0-A5F9-35F3692A9EC0}"/>
              </a:ext>
            </a:extLst>
          </p:cNvPr>
          <p:cNvCxnSpPr>
            <a:cxnSpLocks/>
            <a:stCxn id="15" idx="0"/>
            <a:endCxn id="11" idx="2"/>
          </p:cNvCxnSpPr>
          <p:nvPr/>
        </p:nvCxnSpPr>
        <p:spPr>
          <a:xfrm rot="5400000" flipH="1" flipV="1">
            <a:off x="6093607" y="3260484"/>
            <a:ext cx="360441" cy="993008"/>
          </a:xfrm>
          <a:prstGeom prst="bentConnector3">
            <a:avLst>
              <a:gd name="adj1" fmla="val 67895"/>
            </a:avLst>
          </a:prstGeom>
          <a:ln>
            <a:solidFill>
              <a:schemeClr val="tx2">
                <a:lumMod val="40000"/>
                <a:lumOff val="6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E71D51-8F9B-4505-94BE-45D3896D9225}"/>
              </a:ext>
            </a:extLst>
          </p:cNvPr>
          <p:cNvCxnSpPr>
            <a:cxnSpLocks/>
          </p:cNvCxnSpPr>
          <p:nvPr/>
        </p:nvCxnSpPr>
        <p:spPr>
          <a:xfrm>
            <a:off x="6770330" y="2786289"/>
            <a:ext cx="0" cy="216121"/>
          </a:xfrm>
          <a:prstGeom prst="straightConnector1">
            <a:avLst/>
          </a:prstGeom>
          <a:ln>
            <a:solidFill>
              <a:schemeClr val="tx2">
                <a:lumMod val="40000"/>
                <a:lumOff val="6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7C9E581-DC3B-4B82-992B-24F9D9374C41}"/>
              </a:ext>
            </a:extLst>
          </p:cNvPr>
          <p:cNvSpPr/>
          <p:nvPr/>
        </p:nvSpPr>
        <p:spPr>
          <a:xfrm>
            <a:off x="5367623" y="5235701"/>
            <a:ext cx="2827807" cy="304699"/>
          </a:xfrm>
          <a:prstGeom prst="rect">
            <a:avLst/>
          </a:prstGeom>
        </p:spPr>
        <p:txBody>
          <a:bodyPr wrap="square" lIns="0" tIns="27432" rIns="0" bIns="0">
            <a:spAutoFit/>
          </a:bodyPr>
          <a:lstStyle/>
          <a:p>
            <a:pPr algn="ctr"/>
            <a:r>
              <a:rPr lang="en-US" sz="900" b="1" dirty="0">
                <a:solidFill>
                  <a:srgbClr val="000000"/>
                </a:solidFill>
                <a:latin typeface="+mj-lt"/>
              </a:rPr>
              <a:t>Immature cells that could</a:t>
            </a:r>
            <a:br>
              <a:rPr lang="en-US" sz="900" b="1" dirty="0">
                <a:solidFill>
                  <a:srgbClr val="000000"/>
                </a:solidFill>
                <a:latin typeface="+mj-lt"/>
              </a:rPr>
            </a:br>
            <a:r>
              <a:rPr lang="en-US" sz="900" b="1" dirty="0">
                <a:solidFill>
                  <a:srgbClr val="000000"/>
                </a:solidFill>
                <a:latin typeface="+mj-lt"/>
              </a:rPr>
              <a:t>become leukemic blasts</a:t>
            </a:r>
          </a:p>
        </p:txBody>
      </p:sp>
      <p:cxnSp>
        <p:nvCxnSpPr>
          <p:cNvPr id="34" name="Connector: Elbow 117">
            <a:extLst>
              <a:ext uri="{FF2B5EF4-FFF2-40B4-BE49-F238E27FC236}">
                <a16:creationId xmlns:a16="http://schemas.microsoft.com/office/drawing/2014/main" id="{94D4684D-315B-4F8C-86DC-8725FB5B8C7F}"/>
              </a:ext>
            </a:extLst>
          </p:cNvPr>
          <p:cNvCxnSpPr>
            <a:cxnSpLocks/>
            <a:stCxn id="10" idx="0"/>
            <a:endCxn id="11" idx="2"/>
          </p:cNvCxnSpPr>
          <p:nvPr/>
        </p:nvCxnSpPr>
        <p:spPr>
          <a:xfrm rot="16200000" flipV="1">
            <a:off x="6792583" y="3554516"/>
            <a:ext cx="1081223" cy="1125726"/>
          </a:xfrm>
          <a:prstGeom prst="bentConnector3">
            <a:avLst>
              <a:gd name="adj1" fmla="val 89303"/>
            </a:avLst>
          </a:prstGeom>
          <a:ln>
            <a:solidFill>
              <a:schemeClr val="tx2">
                <a:lumMod val="40000"/>
                <a:lumOff val="6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113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00D9-DBFE-40A2-AA5A-24786F958AF0}"/>
              </a:ext>
            </a:extLst>
          </p:cNvPr>
          <p:cNvSpPr>
            <a:spLocks noGrp="1"/>
          </p:cNvSpPr>
          <p:nvPr>
            <p:ph type="title"/>
          </p:nvPr>
        </p:nvSpPr>
        <p:spPr/>
        <p:txBody>
          <a:bodyPr/>
          <a:lstStyle/>
          <a:p>
            <a:r>
              <a:rPr lang="en-US" dirty="0"/>
              <a:t>WHO Classification Subtypes</a:t>
            </a:r>
          </a:p>
        </p:txBody>
      </p:sp>
      <p:sp>
        <p:nvSpPr>
          <p:cNvPr id="3" name="Text Placeholder 2">
            <a:extLst>
              <a:ext uri="{FF2B5EF4-FFF2-40B4-BE49-F238E27FC236}">
                <a16:creationId xmlns:a16="http://schemas.microsoft.com/office/drawing/2014/main" id="{2375F7A7-643F-4D5B-B333-0FC1112EBE8B}"/>
              </a:ext>
            </a:extLst>
          </p:cNvPr>
          <p:cNvSpPr>
            <a:spLocks noGrp="1"/>
          </p:cNvSpPr>
          <p:nvPr>
            <p:ph type="body" sz="quarter" idx="13"/>
          </p:nvPr>
        </p:nvSpPr>
        <p:spPr/>
        <p:txBody>
          <a:bodyPr/>
          <a:lstStyle/>
          <a:p>
            <a:r>
              <a:rPr lang="en-US" dirty="0"/>
              <a:t>Advances in the identification of unique genetic abnormalities associated with myeloid hematologic malignancies led to the development of the current WHO Classification system for AML. This system incorporates new clinical, prognostic, morphologic, immunophenotypic, and genetic data that can impact a patient’s prognosis and treatment selection.</a:t>
            </a:r>
          </a:p>
          <a:p>
            <a:r>
              <a:rPr lang="en-US" i="1" dirty="0"/>
              <a:t>Use the scroll bar to review the WHO Classification system for AML.</a:t>
            </a:r>
          </a:p>
        </p:txBody>
      </p:sp>
      <p:graphicFrame>
        <p:nvGraphicFramePr>
          <p:cNvPr id="4" name="Table 3">
            <a:extLst>
              <a:ext uri="{FF2B5EF4-FFF2-40B4-BE49-F238E27FC236}">
                <a16:creationId xmlns:a16="http://schemas.microsoft.com/office/drawing/2014/main" id="{4BE190FD-BBBC-4ED9-918A-3AEFA897C48B}"/>
              </a:ext>
            </a:extLst>
          </p:cNvPr>
          <p:cNvGraphicFramePr>
            <a:graphicFrameLocks noGrp="1"/>
          </p:cNvGraphicFramePr>
          <p:nvPr>
            <p:extLst>
              <p:ext uri="{D42A27DB-BD31-4B8C-83A1-F6EECF244321}">
                <p14:modId xmlns:p14="http://schemas.microsoft.com/office/powerpoint/2010/main" val="1772830304"/>
              </p:ext>
            </p:extLst>
          </p:nvPr>
        </p:nvGraphicFramePr>
        <p:xfrm>
          <a:off x="981075" y="2803293"/>
          <a:ext cx="7277100" cy="3032760"/>
        </p:xfrm>
        <a:graphic>
          <a:graphicData uri="http://schemas.openxmlformats.org/drawingml/2006/table">
            <a:tbl>
              <a:tblPr firstRow="1" bandRow="1">
                <a:tableStyleId>{5C22544A-7EE6-4342-B048-85BDC9FD1C3A}</a:tableStyleId>
              </a:tblPr>
              <a:tblGrid>
                <a:gridCol w="3630468">
                  <a:extLst>
                    <a:ext uri="{9D8B030D-6E8A-4147-A177-3AD203B41FA5}">
                      <a16:colId xmlns:a16="http://schemas.microsoft.com/office/drawing/2014/main" val="1694462072"/>
                    </a:ext>
                  </a:extLst>
                </a:gridCol>
                <a:gridCol w="3646632">
                  <a:extLst>
                    <a:ext uri="{9D8B030D-6E8A-4147-A177-3AD203B41FA5}">
                      <a16:colId xmlns:a16="http://schemas.microsoft.com/office/drawing/2014/main" val="2253239431"/>
                    </a:ext>
                  </a:extLst>
                </a:gridCol>
              </a:tblGrid>
              <a:tr h="247306">
                <a:tc gridSpan="2">
                  <a:txBody>
                    <a:bodyPr/>
                    <a:lstStyle/>
                    <a:p>
                      <a:pPr algn="ctr"/>
                      <a:r>
                        <a:rPr lang="en-US" sz="1050" dirty="0">
                          <a:latin typeface="+mj-lt"/>
                        </a:rPr>
                        <a:t>WHO Classification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algn="ctr"/>
                      <a:endParaRPr lang="en-US" sz="1050" dirty="0">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0561261"/>
                  </a:ext>
                </a:extLst>
              </a:tr>
              <a:tr h="389694">
                <a:tc gridSpan="2">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1000" b="1" dirty="0">
                          <a:solidFill>
                            <a:schemeClr val="accent2"/>
                          </a:solidFill>
                          <a:latin typeface="+mj-lt"/>
                        </a:rPr>
                        <a:t>AML with recurrent genetic abnormalities: </a:t>
                      </a:r>
                      <a:r>
                        <a:rPr lang="en-US" sz="1000" b="0" dirty="0">
                          <a:solidFill>
                            <a:schemeClr val="accent2"/>
                          </a:solidFill>
                          <a:latin typeface="+mj-lt"/>
                        </a:rPr>
                        <a:t>c</a:t>
                      </a:r>
                      <a:r>
                        <a:rPr lang="en-US" sz="1000" kern="1200" dirty="0">
                          <a:solidFill>
                            <a:schemeClr val="accent2"/>
                          </a:solidFill>
                          <a:latin typeface="+mj-lt"/>
                          <a:ea typeface="+mn-ea"/>
                          <a:cs typeface="+mn-cs"/>
                        </a:rPr>
                        <a:t>ontains the most common genetic abnormalities of prognostic significance and accounts for </a:t>
                      </a:r>
                      <a:r>
                        <a:rPr lang="en-US" sz="1000" dirty="0">
                          <a:solidFill>
                            <a:schemeClr val="accent2"/>
                          </a:solidFill>
                          <a:latin typeface="+mj-lt"/>
                        </a:rPr>
                        <a:t>20–30% of AML cases</a:t>
                      </a:r>
                    </a:p>
                  </a:txBody>
                  <a:tcPr anchor="ctr">
                    <a:lnL w="12700" cmpd="sng">
                      <a:noFill/>
                    </a:lnL>
                    <a:lnR w="12700" cmpd="sng">
                      <a:noFill/>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hMerge="1">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1000" dirty="0">
                        <a:solidFill>
                          <a:schemeClr val="accent2"/>
                        </a:solidFill>
                        <a:latin typeface="+mj-lt"/>
                      </a:endParaRPr>
                    </a:p>
                  </a:txBody>
                  <a:tcPr>
                    <a:lnL w="12700" cmpd="sng">
                      <a:noFill/>
                    </a:lnL>
                    <a:lnR w="12700" cmpd="sng">
                      <a:noFill/>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extLst>
                  <a:ext uri="{0D108BD9-81ED-4DB2-BD59-A6C34878D82A}">
                    <a16:rowId xmlns:a16="http://schemas.microsoft.com/office/drawing/2014/main" val="360064470"/>
                  </a:ext>
                </a:extLst>
              </a:tr>
              <a:tr h="1476341">
                <a:tc>
                  <a:txBody>
                    <a:bodyPr/>
                    <a:lstStyle/>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AML with t(8;21)(q22;q22.1); </a:t>
                      </a:r>
                      <a:r>
                        <a:rPr lang="en-US" sz="1000" i="1" dirty="0">
                          <a:latin typeface="+mj-lt"/>
                        </a:rPr>
                        <a:t>RUNX1-RUNX1T1</a:t>
                      </a:r>
                      <a:endParaRPr lang="en-US" sz="1000" dirty="0">
                        <a:latin typeface="+mj-lt"/>
                      </a:endParaRP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AML with inv(16)(p13.1q22) or t(16;16)(p13.1;q22); </a:t>
                      </a:r>
                      <a:br>
                        <a:rPr lang="en-US" sz="1000" dirty="0">
                          <a:latin typeface="+mj-lt"/>
                        </a:rPr>
                      </a:br>
                      <a:r>
                        <a:rPr lang="en-US" sz="1000" i="1" dirty="0">
                          <a:latin typeface="+mj-lt"/>
                        </a:rPr>
                        <a:t>CBFB-MYH11</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APL with </a:t>
                      </a:r>
                      <a:r>
                        <a:rPr lang="en-US" sz="1000" i="1" dirty="0">
                          <a:latin typeface="+mj-lt"/>
                        </a:rPr>
                        <a:t>PML-RARA</a:t>
                      </a:r>
                      <a:endParaRPr lang="en-US" sz="1000" i="0" dirty="0">
                        <a:latin typeface="+mj-lt"/>
                      </a:endParaRP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i="0" dirty="0">
                          <a:latin typeface="+mj-lt"/>
                        </a:rPr>
                        <a:t>AML with </a:t>
                      </a:r>
                      <a:r>
                        <a:rPr lang="en-US" sz="1000" dirty="0">
                          <a:latin typeface="+mj-lt"/>
                        </a:rPr>
                        <a:t>t(9;11)(p21.3;q23.3); </a:t>
                      </a:r>
                      <a:r>
                        <a:rPr lang="en-US" sz="1000" i="1" dirty="0">
                          <a:latin typeface="+mj-lt"/>
                        </a:rPr>
                        <a:t>MLLT3-KMT2A</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i="0" dirty="0">
                          <a:latin typeface="+mj-lt"/>
                        </a:rPr>
                        <a:t>AML with </a:t>
                      </a:r>
                      <a:r>
                        <a:rPr lang="en-US" sz="1000" dirty="0">
                          <a:latin typeface="+mj-lt"/>
                        </a:rPr>
                        <a:t>t(6;9)(p23;q34.1); </a:t>
                      </a:r>
                      <a:r>
                        <a:rPr lang="en-US" sz="1000" i="1" dirty="0">
                          <a:latin typeface="+mj-lt"/>
                        </a:rPr>
                        <a:t>DEK-NUP214</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kern="1200" dirty="0">
                          <a:solidFill>
                            <a:schemeClr val="dk1"/>
                          </a:solidFill>
                          <a:latin typeface="+mj-lt"/>
                          <a:ea typeface="+mn-ea"/>
                          <a:cs typeface="+mn-cs"/>
                        </a:rPr>
                        <a:t>AML with inv(3)(q21.3q26.2) or t(3;3)(q21.3;q26.2); </a:t>
                      </a:r>
                      <a:r>
                        <a:rPr lang="en-US" sz="1000" i="1" kern="1200" dirty="0">
                          <a:solidFill>
                            <a:schemeClr val="dk1"/>
                          </a:solidFill>
                          <a:latin typeface="+mj-lt"/>
                          <a:ea typeface="+mn-ea"/>
                          <a:cs typeface="+mn-cs"/>
                        </a:rPr>
                        <a:t>GATA2,MECOM(EVI1)</a:t>
                      </a:r>
                    </a:p>
                  </a:txBody>
                  <a:tcPr marT="91440" marB="91440">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kern="1200" dirty="0">
                          <a:solidFill>
                            <a:schemeClr val="dk1"/>
                          </a:solidFill>
                          <a:latin typeface="+mj-lt"/>
                          <a:ea typeface="+mn-ea"/>
                          <a:cs typeface="+mn-cs"/>
                        </a:rPr>
                        <a:t>AML with inv(3)(q21.3q26.2) or t(3;3)(q21.3;q26.2); </a:t>
                      </a:r>
                      <a:r>
                        <a:rPr lang="en-US" sz="1000" i="1" kern="1200" dirty="0">
                          <a:solidFill>
                            <a:schemeClr val="dk1"/>
                          </a:solidFill>
                          <a:latin typeface="+mj-lt"/>
                          <a:ea typeface="+mn-ea"/>
                          <a:cs typeface="+mn-cs"/>
                        </a:rPr>
                        <a:t>GATA2,MECOM(EVI1)</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i="0" kern="1200" dirty="0">
                          <a:solidFill>
                            <a:schemeClr val="dk1"/>
                          </a:solidFill>
                          <a:latin typeface="+mj-lt"/>
                          <a:ea typeface="+mn-ea"/>
                          <a:cs typeface="+mn-cs"/>
                        </a:rPr>
                        <a:t>AML (</a:t>
                      </a:r>
                      <a:r>
                        <a:rPr lang="en-US" sz="1000" i="0" kern="1200" dirty="0" err="1">
                          <a:solidFill>
                            <a:schemeClr val="dk1"/>
                          </a:solidFill>
                          <a:latin typeface="+mj-lt"/>
                          <a:ea typeface="+mn-ea"/>
                          <a:cs typeface="+mn-cs"/>
                        </a:rPr>
                        <a:t>megakaryoblastic</a:t>
                      </a:r>
                      <a:r>
                        <a:rPr lang="en-US" sz="1000" i="0" kern="1200" dirty="0">
                          <a:solidFill>
                            <a:schemeClr val="dk1"/>
                          </a:solidFill>
                          <a:latin typeface="+mj-lt"/>
                          <a:ea typeface="+mn-ea"/>
                          <a:cs typeface="+mn-cs"/>
                        </a:rPr>
                        <a:t>) with t(1;22)(p13.3;q13.3); </a:t>
                      </a:r>
                      <a:br>
                        <a:rPr lang="en-US" sz="1000" i="0" kern="1200" dirty="0">
                          <a:solidFill>
                            <a:schemeClr val="dk1"/>
                          </a:solidFill>
                          <a:latin typeface="+mj-lt"/>
                          <a:ea typeface="+mn-ea"/>
                          <a:cs typeface="+mn-cs"/>
                        </a:rPr>
                      </a:br>
                      <a:r>
                        <a:rPr lang="en-US" sz="1000" i="1" kern="1200" dirty="0">
                          <a:solidFill>
                            <a:schemeClr val="dk1"/>
                          </a:solidFill>
                          <a:latin typeface="+mj-lt"/>
                          <a:ea typeface="+mn-ea"/>
                          <a:cs typeface="+mn-cs"/>
                        </a:rPr>
                        <a:t>RBM15-MKL1</a:t>
                      </a:r>
                      <a:endParaRPr lang="en-US" sz="1000" i="0" kern="1200" dirty="0">
                        <a:solidFill>
                          <a:schemeClr val="dk1"/>
                        </a:solidFill>
                        <a:latin typeface="+mj-lt"/>
                        <a:ea typeface="+mn-ea"/>
                        <a:cs typeface="+mn-cs"/>
                      </a:endParaRP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i="0" kern="1200" dirty="0">
                          <a:solidFill>
                            <a:schemeClr val="dk1"/>
                          </a:solidFill>
                          <a:latin typeface="+mj-lt"/>
                          <a:ea typeface="+mn-ea"/>
                          <a:cs typeface="+mn-cs"/>
                        </a:rPr>
                        <a:t>AML with </a:t>
                      </a:r>
                      <a:r>
                        <a:rPr lang="en-US" sz="1000" i="1" kern="1200" dirty="0">
                          <a:solidFill>
                            <a:schemeClr val="dk1"/>
                          </a:solidFill>
                          <a:latin typeface="+mj-lt"/>
                          <a:ea typeface="+mn-ea"/>
                          <a:cs typeface="+mn-cs"/>
                        </a:rPr>
                        <a:t>BCR-ABL1</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i="0" kern="1200" dirty="0">
                          <a:solidFill>
                            <a:schemeClr val="dk1"/>
                          </a:solidFill>
                          <a:latin typeface="+mj-lt"/>
                          <a:ea typeface="+mn-ea"/>
                          <a:cs typeface="+mn-cs"/>
                        </a:rPr>
                        <a:t>AML with mutated </a:t>
                      </a:r>
                      <a:r>
                        <a:rPr lang="en-US" sz="1000" i="1" kern="1200" dirty="0">
                          <a:solidFill>
                            <a:schemeClr val="dk1"/>
                          </a:solidFill>
                          <a:latin typeface="+mj-lt"/>
                          <a:ea typeface="+mn-ea"/>
                          <a:cs typeface="+mn-cs"/>
                        </a:rPr>
                        <a:t>NPM1</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i="0" kern="1200" dirty="0">
                          <a:solidFill>
                            <a:schemeClr val="dk1"/>
                          </a:solidFill>
                          <a:latin typeface="+mj-lt"/>
                          <a:ea typeface="+mn-ea"/>
                          <a:cs typeface="+mn-cs"/>
                        </a:rPr>
                        <a:t>AML with biallelic mutations of </a:t>
                      </a:r>
                      <a:r>
                        <a:rPr lang="en-US" sz="1000" i="1" kern="1200" dirty="0">
                          <a:solidFill>
                            <a:schemeClr val="dk1"/>
                          </a:solidFill>
                          <a:latin typeface="+mj-lt"/>
                          <a:ea typeface="+mn-ea"/>
                          <a:cs typeface="+mn-cs"/>
                        </a:rPr>
                        <a:t>CEBPA</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i="0" kern="1200" dirty="0">
                          <a:solidFill>
                            <a:schemeClr val="dk1"/>
                          </a:solidFill>
                          <a:latin typeface="+mj-lt"/>
                          <a:ea typeface="+mn-ea"/>
                          <a:cs typeface="+mn-cs"/>
                        </a:rPr>
                        <a:t>AML with mutated </a:t>
                      </a:r>
                      <a:r>
                        <a:rPr lang="en-US" sz="1000" i="1" kern="1200" dirty="0">
                          <a:solidFill>
                            <a:schemeClr val="dk1"/>
                          </a:solidFill>
                          <a:latin typeface="+mj-lt"/>
                          <a:ea typeface="+mn-ea"/>
                          <a:cs typeface="+mn-cs"/>
                        </a:rPr>
                        <a:t>RUNX1</a:t>
                      </a:r>
                      <a:endParaRPr lang="en-US" sz="1000" i="0" kern="1200" dirty="0">
                        <a:solidFill>
                          <a:schemeClr val="dk1"/>
                        </a:solidFill>
                        <a:latin typeface="+mj-lt"/>
                        <a:ea typeface="+mn-ea"/>
                        <a:cs typeface="+mn-cs"/>
                      </a:endParaRPr>
                    </a:p>
                  </a:txBody>
                  <a:tcPr marT="91440" marB="91440">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6872339"/>
                  </a:ext>
                </a:extLst>
              </a:tr>
              <a:tr h="389694">
                <a:tc gridSpan="2">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1000" b="1" dirty="0">
                          <a:solidFill>
                            <a:schemeClr val="accent2"/>
                          </a:solidFill>
                          <a:latin typeface="+mj-lt"/>
                        </a:rPr>
                        <a:t>AML with myelodysplasia-related changes: </a:t>
                      </a:r>
                      <a:r>
                        <a:rPr lang="en-US" sz="1000" b="0" dirty="0">
                          <a:solidFill>
                            <a:schemeClr val="accent2"/>
                          </a:solidFill>
                          <a:latin typeface="+mj-lt"/>
                        </a:rPr>
                        <a:t>c</a:t>
                      </a:r>
                      <a:r>
                        <a:rPr lang="en-US" sz="1000" dirty="0">
                          <a:solidFill>
                            <a:schemeClr val="accent2"/>
                          </a:solidFill>
                          <a:latin typeface="+mj-lt"/>
                        </a:rPr>
                        <a:t>ases that fit the diagnosis of AML, without a history of prior cytotoxic therapy for an unrelated disease, with 1 or more characteristics associated with myelodysplasia</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hMerge="1">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1000" dirty="0">
                        <a:solidFill>
                          <a:schemeClr val="accent2"/>
                        </a:solidFill>
                        <a:latin typeface="+mj-lt"/>
                      </a:endParaRPr>
                    </a:p>
                  </a:txBody>
                  <a:tcP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extLst>
                  <a:ext uri="{0D108BD9-81ED-4DB2-BD59-A6C34878D82A}">
                    <a16:rowId xmlns:a16="http://schemas.microsoft.com/office/drawing/2014/main" val="1129726495"/>
                  </a:ext>
                </a:extLst>
              </a:tr>
              <a:tr h="389694">
                <a:tc gridSpan="2">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1000" b="1" dirty="0">
                          <a:solidFill>
                            <a:schemeClr val="accent2"/>
                          </a:solidFill>
                          <a:latin typeface="+mj-lt"/>
                        </a:rPr>
                        <a:t>Therapy-related myeloid neoplasm: </a:t>
                      </a:r>
                      <a:r>
                        <a:rPr lang="en-US" sz="1000" b="0" dirty="0">
                          <a:solidFill>
                            <a:schemeClr val="accent2"/>
                          </a:solidFill>
                          <a:latin typeface="+mj-lt"/>
                        </a:rPr>
                        <a:t>c</a:t>
                      </a:r>
                      <a:r>
                        <a:rPr lang="en-US" sz="1000" dirty="0">
                          <a:solidFill>
                            <a:schemeClr val="accent2"/>
                          </a:solidFill>
                          <a:latin typeface="+mj-lt"/>
                        </a:rPr>
                        <a:t>ases that fit the diagnosis of AML in a patient with prior exposure to cytotoxic agents and/or ionizing radiation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hMerge="1">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1000" dirty="0">
                        <a:solidFill>
                          <a:schemeClr val="accent2"/>
                        </a:solidFill>
                        <a:latin typeface="+mj-lt"/>
                      </a:endParaRPr>
                    </a:p>
                  </a:txBody>
                  <a:tcP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extLst>
                  <a:ext uri="{0D108BD9-81ED-4DB2-BD59-A6C34878D82A}">
                    <a16:rowId xmlns:a16="http://schemas.microsoft.com/office/drawing/2014/main" val="413598540"/>
                  </a:ext>
                </a:extLst>
              </a:tr>
            </a:tbl>
          </a:graphicData>
        </a:graphic>
      </p:graphicFrame>
      <p:sp>
        <p:nvSpPr>
          <p:cNvPr id="9" name="Rectangle: Rounded Corners 8">
            <a:extLst>
              <a:ext uri="{FF2B5EF4-FFF2-40B4-BE49-F238E27FC236}">
                <a16:creationId xmlns:a16="http://schemas.microsoft.com/office/drawing/2014/main" id="{FC4EBEBC-E851-40ED-9DD3-2E676B109C71}"/>
              </a:ext>
            </a:extLst>
          </p:cNvPr>
          <p:cNvSpPr/>
          <p:nvPr/>
        </p:nvSpPr>
        <p:spPr>
          <a:xfrm>
            <a:off x="8368301" y="2803294"/>
            <a:ext cx="66788" cy="3032760"/>
          </a:xfrm>
          <a:prstGeom prst="roundRect">
            <a:avLst>
              <a:gd name="adj" fmla="val 50000"/>
            </a:avLst>
          </a:prstGeom>
          <a:solidFill>
            <a:schemeClr val="bg2"/>
          </a:solidFill>
          <a:ln w="12700" cap="flat" cmpd="sng" algn="ctr">
            <a:noFill/>
            <a:prstDash val="solid"/>
            <a:miter lim="800000"/>
          </a:ln>
          <a:effectLst>
            <a:innerShdw blurRad="1143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0" name="Oval 9">
            <a:extLst>
              <a:ext uri="{FF2B5EF4-FFF2-40B4-BE49-F238E27FC236}">
                <a16:creationId xmlns:a16="http://schemas.microsoft.com/office/drawing/2014/main" id="{424B43B4-7C5A-48E7-88AA-169EF05B3425}"/>
              </a:ext>
            </a:extLst>
          </p:cNvPr>
          <p:cNvSpPr/>
          <p:nvPr/>
        </p:nvSpPr>
        <p:spPr>
          <a:xfrm>
            <a:off x="8310557" y="2803293"/>
            <a:ext cx="182277" cy="178789"/>
          </a:xfrm>
          <a:prstGeom prst="ellipse">
            <a:avLst/>
          </a:prstGeom>
          <a:solidFill>
            <a:schemeClr val="accent4">
              <a:lumMod val="40000"/>
              <a:lumOff val="60000"/>
            </a:schemeClr>
          </a:solidFill>
          <a:ln w="76200">
            <a:solidFill>
              <a:schemeClr val="accent4"/>
            </a:solidFill>
          </a:ln>
          <a:effectLst>
            <a:innerShdw blurRad="63500" dist="50800" dir="16200000">
              <a:prstClr val="black">
                <a:alpha val="50000"/>
              </a:prstClr>
            </a:innerShdw>
          </a:effectLst>
        </p:spPr>
        <p:txBody>
          <a:bodyPr rtlCol="0" anchor="ctr"/>
          <a:lstStyle/>
          <a:p>
            <a:pPr algn="ctr" defTabSz="914400"/>
            <a:endParaRPr lang="en-US" kern="0" dirty="0">
              <a:solidFill>
                <a:srgbClr val="FFFFFF"/>
              </a:solidFill>
              <a:latin typeface="Open Sans" panose="020B0606030504020204" pitchFamily="34" charset="0"/>
            </a:endParaRPr>
          </a:p>
        </p:txBody>
      </p:sp>
    </p:spTree>
    <p:extLst>
      <p:ext uri="{BB962C8B-B14F-4D97-AF65-F5344CB8AC3E}">
        <p14:creationId xmlns:p14="http://schemas.microsoft.com/office/powerpoint/2010/main" val="1817507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00D9-DBFE-40A2-AA5A-24786F958AF0}"/>
              </a:ext>
            </a:extLst>
          </p:cNvPr>
          <p:cNvSpPr>
            <a:spLocks noGrp="1"/>
          </p:cNvSpPr>
          <p:nvPr>
            <p:ph type="title"/>
          </p:nvPr>
        </p:nvSpPr>
        <p:spPr/>
        <p:txBody>
          <a:bodyPr/>
          <a:lstStyle/>
          <a:p>
            <a:r>
              <a:rPr lang="en-US" dirty="0"/>
              <a:t>WHO Classification Subtypes</a:t>
            </a:r>
          </a:p>
        </p:txBody>
      </p:sp>
      <p:sp>
        <p:nvSpPr>
          <p:cNvPr id="3" name="Text Placeholder 2">
            <a:extLst>
              <a:ext uri="{FF2B5EF4-FFF2-40B4-BE49-F238E27FC236}">
                <a16:creationId xmlns:a16="http://schemas.microsoft.com/office/drawing/2014/main" id="{2375F7A7-643F-4D5B-B333-0FC1112EBE8B}"/>
              </a:ext>
            </a:extLst>
          </p:cNvPr>
          <p:cNvSpPr>
            <a:spLocks noGrp="1"/>
          </p:cNvSpPr>
          <p:nvPr>
            <p:ph type="body" sz="quarter" idx="13"/>
          </p:nvPr>
        </p:nvSpPr>
        <p:spPr/>
        <p:txBody>
          <a:bodyPr/>
          <a:lstStyle/>
          <a:p>
            <a:r>
              <a:rPr lang="en-US" dirty="0"/>
              <a:t>Advances in the identification of unique genetic abnormalities associated with myeloid hematologic malignancies led to the development of the current WHO Classification system for AML. This system incorporates new clinical, prognostic, morphologic, immunophenotypic, and genetic data that can impact a patient’s prognosis and treatment selection.</a:t>
            </a:r>
          </a:p>
          <a:p>
            <a:r>
              <a:rPr lang="en-US" i="1" dirty="0"/>
              <a:t>Use the scroll bar to review the WHO Classification system for AML.</a:t>
            </a:r>
          </a:p>
        </p:txBody>
      </p:sp>
      <p:graphicFrame>
        <p:nvGraphicFramePr>
          <p:cNvPr id="4" name="Table 3">
            <a:extLst>
              <a:ext uri="{FF2B5EF4-FFF2-40B4-BE49-F238E27FC236}">
                <a16:creationId xmlns:a16="http://schemas.microsoft.com/office/drawing/2014/main" id="{4BE190FD-BBBC-4ED9-918A-3AEFA897C48B}"/>
              </a:ext>
            </a:extLst>
          </p:cNvPr>
          <p:cNvGraphicFramePr>
            <a:graphicFrameLocks noGrp="1"/>
          </p:cNvGraphicFramePr>
          <p:nvPr>
            <p:extLst>
              <p:ext uri="{D42A27DB-BD31-4B8C-83A1-F6EECF244321}">
                <p14:modId xmlns:p14="http://schemas.microsoft.com/office/powerpoint/2010/main" val="2657208067"/>
              </p:ext>
            </p:extLst>
          </p:nvPr>
        </p:nvGraphicFramePr>
        <p:xfrm>
          <a:off x="981075" y="2803293"/>
          <a:ext cx="7277100" cy="2909975"/>
        </p:xfrm>
        <a:graphic>
          <a:graphicData uri="http://schemas.openxmlformats.org/drawingml/2006/table">
            <a:tbl>
              <a:tblPr firstRow="1" bandRow="1">
                <a:tableStyleId>{5C22544A-7EE6-4342-B048-85BDC9FD1C3A}</a:tableStyleId>
              </a:tblPr>
              <a:tblGrid>
                <a:gridCol w="3630468">
                  <a:extLst>
                    <a:ext uri="{9D8B030D-6E8A-4147-A177-3AD203B41FA5}">
                      <a16:colId xmlns:a16="http://schemas.microsoft.com/office/drawing/2014/main" val="1694462072"/>
                    </a:ext>
                  </a:extLst>
                </a:gridCol>
                <a:gridCol w="3646632">
                  <a:extLst>
                    <a:ext uri="{9D8B030D-6E8A-4147-A177-3AD203B41FA5}">
                      <a16:colId xmlns:a16="http://schemas.microsoft.com/office/drawing/2014/main" val="2253239431"/>
                    </a:ext>
                  </a:extLst>
                </a:gridCol>
              </a:tblGrid>
              <a:tr h="247306">
                <a:tc gridSpan="2">
                  <a:txBody>
                    <a:bodyPr/>
                    <a:lstStyle/>
                    <a:p>
                      <a:pPr algn="ctr"/>
                      <a:r>
                        <a:rPr lang="en-US" sz="1050" dirty="0">
                          <a:latin typeface="+mj-lt"/>
                        </a:rPr>
                        <a:t>WHO Classification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algn="ctr"/>
                      <a:endParaRPr lang="en-US" sz="1050" dirty="0">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0561261"/>
                  </a:ext>
                </a:extLst>
              </a:tr>
              <a:tr h="389694">
                <a:tc gridSpan="2">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1000" b="1" dirty="0">
                          <a:solidFill>
                            <a:schemeClr val="accent2"/>
                          </a:solidFill>
                          <a:latin typeface="+mj-lt"/>
                        </a:rPr>
                        <a:t>AML, not otherwise specified (NOS): </a:t>
                      </a:r>
                      <a:r>
                        <a:rPr lang="en-US" sz="1000" b="0" dirty="0">
                          <a:solidFill>
                            <a:schemeClr val="accent2"/>
                          </a:solidFill>
                          <a:latin typeface="+mj-lt"/>
                        </a:rPr>
                        <a:t>c</a:t>
                      </a:r>
                      <a:r>
                        <a:rPr lang="en-US" sz="1000" dirty="0">
                          <a:solidFill>
                            <a:schemeClr val="accent2"/>
                          </a:solidFill>
                          <a:latin typeface="+mj-lt"/>
                        </a:rPr>
                        <a:t>ases that do not meet the criteria for the categories described above</a:t>
                      </a:r>
                    </a:p>
                  </a:txBody>
                  <a:tcPr anchor="ctr">
                    <a:lnL w="12700" cmpd="sng">
                      <a:noFill/>
                    </a:lnL>
                    <a:lnR w="12700" cmpd="sng">
                      <a:noFill/>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hMerge="1">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1000" dirty="0">
                        <a:solidFill>
                          <a:schemeClr val="accent2"/>
                        </a:solidFill>
                        <a:latin typeface="+mj-lt"/>
                      </a:endParaRPr>
                    </a:p>
                  </a:txBody>
                  <a:tcPr>
                    <a:lnL w="12700" cmpd="sng">
                      <a:noFill/>
                    </a:lnL>
                    <a:lnR w="12700" cmpd="sng">
                      <a:noFill/>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extLst>
                  <a:ext uri="{0D108BD9-81ED-4DB2-BD59-A6C34878D82A}">
                    <a16:rowId xmlns:a16="http://schemas.microsoft.com/office/drawing/2014/main" val="360064470"/>
                  </a:ext>
                </a:extLst>
              </a:tr>
              <a:tr h="1476341">
                <a:tc>
                  <a:txBody>
                    <a:bodyPr/>
                    <a:lstStyle/>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AML with minimal differentiation (FAB M0)</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AML without maturation (FAB M1)</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AML with maturation (FAB M2)</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Acute myelomonocytic leukemia (FAB M4)</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Acute monoblastic/monocytic leukemia (FAB M5)</a:t>
                      </a:r>
                    </a:p>
                  </a:txBody>
                  <a:tcPr marT="91440" marB="91440">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Pure erythroid leukemia (FAB M6)</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Acute </a:t>
                      </a:r>
                      <a:r>
                        <a:rPr lang="en-US" sz="1000" dirty="0" err="1">
                          <a:latin typeface="+mj-lt"/>
                        </a:rPr>
                        <a:t>megakaryoblastic</a:t>
                      </a:r>
                      <a:r>
                        <a:rPr lang="en-US" sz="1000" dirty="0">
                          <a:latin typeface="+mj-lt"/>
                        </a:rPr>
                        <a:t> leukemia (FAB M7)</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Acute basophilic leukemia</a:t>
                      </a:r>
                    </a:p>
                    <a:p>
                      <a:pPr marL="171450" marR="0" lvl="0" indent="-171450"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Acute </a:t>
                      </a:r>
                      <a:r>
                        <a:rPr lang="en-US" sz="1000" dirty="0" err="1">
                          <a:latin typeface="+mj-lt"/>
                        </a:rPr>
                        <a:t>panmyelosis</a:t>
                      </a:r>
                      <a:r>
                        <a:rPr lang="en-US" sz="1000" dirty="0">
                          <a:latin typeface="+mj-lt"/>
                        </a:rPr>
                        <a:t> with myelofibrosis</a:t>
                      </a:r>
                    </a:p>
                  </a:txBody>
                  <a:tcPr marT="91440" marB="91440">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6872339"/>
                  </a:ext>
                </a:extLst>
              </a:tr>
              <a:tr h="389694">
                <a:tc gridSpan="2">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1000" b="1" dirty="0">
                          <a:solidFill>
                            <a:schemeClr val="accent2"/>
                          </a:solidFill>
                          <a:latin typeface="+mj-lt"/>
                        </a:rPr>
                        <a:t>Myeloid sarcoma: </a:t>
                      </a:r>
                      <a:r>
                        <a:rPr lang="en-US" sz="1000" b="0" dirty="0">
                          <a:solidFill>
                            <a:schemeClr val="accent2"/>
                          </a:solidFill>
                          <a:latin typeface="+mj-lt"/>
                        </a:rPr>
                        <a:t>c</a:t>
                      </a:r>
                      <a:r>
                        <a:rPr lang="en-US" sz="1000" dirty="0">
                          <a:solidFill>
                            <a:schemeClr val="accent2"/>
                          </a:solidFill>
                          <a:latin typeface="+mj-lt"/>
                        </a:rPr>
                        <a:t>ases that present with a mass outside the bone marrow consisting of myeloid blasts with or without maturation, </a:t>
                      </a:r>
                      <a:r>
                        <a:rPr lang="en-US" sz="1000" b="0" kern="1200" dirty="0">
                          <a:solidFill>
                            <a:schemeClr val="accent2"/>
                          </a:solidFill>
                          <a:latin typeface="+mj-lt"/>
                          <a:ea typeface="+mn-ea"/>
                          <a:cs typeface="+mn-cs"/>
                        </a:rPr>
                        <a:t>a</a:t>
                      </a:r>
                      <a:r>
                        <a:rPr lang="en-US" sz="1000" kern="1200" dirty="0">
                          <a:solidFill>
                            <a:schemeClr val="accent2"/>
                          </a:solidFill>
                          <a:latin typeface="+mj-lt"/>
                          <a:ea typeface="+mn-ea"/>
                          <a:cs typeface="+mn-cs"/>
                        </a:rPr>
                        <a:t>lso known as granulocytic sarcoma or chloroma</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hMerge="1">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1000" kern="1200" dirty="0">
                        <a:solidFill>
                          <a:schemeClr val="accent2"/>
                        </a:solidFill>
                        <a:latin typeface="+mj-lt"/>
                        <a:ea typeface="+mn-ea"/>
                        <a:cs typeface="+mn-cs"/>
                      </a:endParaRPr>
                    </a:p>
                  </a:txBody>
                  <a:tcP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extLst>
                  <a:ext uri="{0D108BD9-81ED-4DB2-BD59-A6C34878D82A}">
                    <a16:rowId xmlns:a16="http://schemas.microsoft.com/office/drawing/2014/main" val="1129726495"/>
                  </a:ext>
                </a:extLst>
              </a:tr>
              <a:tr h="389694">
                <a:tc gridSpan="2">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1000" b="1" dirty="0">
                          <a:solidFill>
                            <a:schemeClr val="accent2"/>
                          </a:solidFill>
                          <a:latin typeface="+mj-lt"/>
                        </a:rPr>
                        <a:t>Myeloid proliferations related to Down syndrome: </a:t>
                      </a:r>
                      <a:r>
                        <a:rPr lang="en-US" sz="1000" b="0" dirty="0">
                          <a:solidFill>
                            <a:schemeClr val="accent2"/>
                          </a:solidFill>
                          <a:latin typeface="+mj-lt"/>
                        </a:rPr>
                        <a:t>c</a:t>
                      </a:r>
                      <a:r>
                        <a:rPr lang="en-US" sz="1000" dirty="0">
                          <a:solidFill>
                            <a:schemeClr val="accent2"/>
                          </a:solidFill>
                          <a:latin typeface="+mj-lt"/>
                        </a:rPr>
                        <a:t>ases of AML that develop in the presence of Down syndrome</a:t>
                      </a:r>
                      <a:br>
                        <a:rPr lang="en-US" sz="1000" dirty="0">
                          <a:solidFill>
                            <a:schemeClr val="accent2"/>
                          </a:solidFill>
                          <a:latin typeface="+mj-lt"/>
                        </a:rPr>
                      </a:br>
                      <a:r>
                        <a:rPr lang="en-US" sz="1000" dirty="0">
                          <a:solidFill>
                            <a:schemeClr val="accent2"/>
                          </a:solidFill>
                          <a:latin typeface="+mj-lt"/>
                        </a:rPr>
                        <a:t>(trisomy 21)</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hMerge="1">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1000" dirty="0">
                        <a:solidFill>
                          <a:schemeClr val="accent2"/>
                        </a:solidFill>
                        <a:latin typeface="+mj-lt"/>
                      </a:endParaRPr>
                    </a:p>
                  </a:txBody>
                  <a:tcP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extLst>
                  <a:ext uri="{0D108BD9-81ED-4DB2-BD59-A6C34878D82A}">
                    <a16:rowId xmlns:a16="http://schemas.microsoft.com/office/drawing/2014/main" val="413598540"/>
                  </a:ext>
                </a:extLst>
              </a:tr>
            </a:tbl>
          </a:graphicData>
        </a:graphic>
      </p:graphicFrame>
      <p:sp>
        <p:nvSpPr>
          <p:cNvPr id="9" name="Rectangle: Rounded Corners 8">
            <a:extLst>
              <a:ext uri="{FF2B5EF4-FFF2-40B4-BE49-F238E27FC236}">
                <a16:creationId xmlns:a16="http://schemas.microsoft.com/office/drawing/2014/main" id="{FC4EBEBC-E851-40ED-9DD3-2E676B109C71}"/>
              </a:ext>
            </a:extLst>
          </p:cNvPr>
          <p:cNvSpPr/>
          <p:nvPr/>
        </p:nvSpPr>
        <p:spPr>
          <a:xfrm>
            <a:off x="8368301" y="2803294"/>
            <a:ext cx="66788" cy="3032760"/>
          </a:xfrm>
          <a:prstGeom prst="roundRect">
            <a:avLst>
              <a:gd name="adj" fmla="val 50000"/>
            </a:avLst>
          </a:prstGeom>
          <a:solidFill>
            <a:schemeClr val="bg2"/>
          </a:solidFill>
          <a:ln w="12700" cap="flat" cmpd="sng" algn="ctr">
            <a:noFill/>
            <a:prstDash val="solid"/>
            <a:miter lim="800000"/>
          </a:ln>
          <a:effectLst>
            <a:innerShdw blurRad="114300">
              <a:prstClr val="black">
                <a:alpha val="3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0" name="Oval 9">
            <a:extLst>
              <a:ext uri="{FF2B5EF4-FFF2-40B4-BE49-F238E27FC236}">
                <a16:creationId xmlns:a16="http://schemas.microsoft.com/office/drawing/2014/main" id="{424B43B4-7C5A-48E7-88AA-169EF05B3425}"/>
              </a:ext>
            </a:extLst>
          </p:cNvPr>
          <p:cNvSpPr/>
          <p:nvPr/>
        </p:nvSpPr>
        <p:spPr>
          <a:xfrm>
            <a:off x="8310557" y="5532591"/>
            <a:ext cx="182277" cy="178789"/>
          </a:xfrm>
          <a:prstGeom prst="ellipse">
            <a:avLst/>
          </a:prstGeom>
          <a:solidFill>
            <a:schemeClr val="accent4">
              <a:lumMod val="40000"/>
              <a:lumOff val="60000"/>
            </a:schemeClr>
          </a:solidFill>
          <a:ln w="76200">
            <a:solidFill>
              <a:schemeClr val="accent4"/>
            </a:solidFill>
          </a:ln>
          <a:effectLst>
            <a:innerShdw blurRad="63500" dist="50800" dir="16200000">
              <a:prstClr val="black">
                <a:alpha val="50000"/>
              </a:prstClr>
            </a:innerShdw>
          </a:effectLst>
        </p:spPr>
        <p:txBody>
          <a:bodyPr rtlCol="0" anchor="ctr"/>
          <a:lstStyle/>
          <a:p>
            <a:pPr algn="ctr" defTabSz="914400"/>
            <a:endParaRPr lang="en-US" kern="0" dirty="0">
              <a:solidFill>
                <a:srgbClr val="FFFFFF"/>
              </a:solidFill>
              <a:latin typeface="Open Sans" panose="020B0606030504020204" pitchFamily="34" charset="0"/>
            </a:endParaRPr>
          </a:p>
        </p:txBody>
      </p:sp>
    </p:spTree>
    <p:extLst>
      <p:ext uri="{BB962C8B-B14F-4D97-AF65-F5344CB8AC3E}">
        <p14:creationId xmlns:p14="http://schemas.microsoft.com/office/powerpoint/2010/main" val="1357153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FD25-68D9-41D3-A269-6BD7B7AD1F6F}"/>
              </a:ext>
            </a:extLst>
          </p:cNvPr>
          <p:cNvSpPr>
            <a:spLocks noGrp="1"/>
          </p:cNvSpPr>
          <p:nvPr>
            <p:ph type="title"/>
          </p:nvPr>
        </p:nvSpPr>
        <p:spPr/>
        <p:txBody>
          <a:bodyPr/>
          <a:lstStyle/>
          <a:p>
            <a:r>
              <a:rPr lang="en-US" dirty="0"/>
              <a:t>Prognostic Risk Stratification</a:t>
            </a:r>
          </a:p>
        </p:txBody>
      </p:sp>
      <p:sp>
        <p:nvSpPr>
          <p:cNvPr id="3" name="Text Placeholder 2">
            <a:extLst>
              <a:ext uri="{FF2B5EF4-FFF2-40B4-BE49-F238E27FC236}">
                <a16:creationId xmlns:a16="http://schemas.microsoft.com/office/drawing/2014/main" id="{E6780079-AE78-4250-8285-DB4102F8C7A2}"/>
              </a:ext>
            </a:extLst>
          </p:cNvPr>
          <p:cNvSpPr>
            <a:spLocks noGrp="1"/>
          </p:cNvSpPr>
          <p:nvPr>
            <p:ph type="body" sz="quarter" idx="13"/>
          </p:nvPr>
        </p:nvSpPr>
        <p:spPr/>
        <p:txBody>
          <a:bodyPr/>
          <a:lstStyle/>
          <a:p>
            <a:r>
              <a:rPr lang="en-US" dirty="0"/>
              <a:t>Genetic abnormalities are powerful prognostic factors in AML, accounting for ~66% of the variation in patient survival. Therefore, molecular and genetic risk stratification is key to predicting a patient’s outcome and can be used to guide treatment decisions. The European </a:t>
            </a:r>
            <a:r>
              <a:rPr lang="en-US" dirty="0" err="1"/>
              <a:t>LeukemiaNet</a:t>
            </a:r>
            <a:r>
              <a:rPr lang="en-US" dirty="0"/>
              <a:t> (ELN) provides recommendations for AML risk stratification by genetics, which can be seen in the table below.</a:t>
            </a:r>
          </a:p>
          <a:p>
            <a:endParaRPr lang="en-US" dirty="0"/>
          </a:p>
        </p:txBody>
      </p:sp>
      <p:graphicFrame>
        <p:nvGraphicFramePr>
          <p:cNvPr id="4" name="Table 3">
            <a:extLst>
              <a:ext uri="{FF2B5EF4-FFF2-40B4-BE49-F238E27FC236}">
                <a16:creationId xmlns:a16="http://schemas.microsoft.com/office/drawing/2014/main" id="{8DD92CE5-85CB-434A-923A-7F01A6D23FC0}"/>
              </a:ext>
            </a:extLst>
          </p:cNvPr>
          <p:cNvGraphicFramePr>
            <a:graphicFrameLocks noGrp="1"/>
          </p:cNvGraphicFramePr>
          <p:nvPr>
            <p:extLst>
              <p:ext uri="{D42A27DB-BD31-4B8C-83A1-F6EECF244321}">
                <p14:modId xmlns:p14="http://schemas.microsoft.com/office/powerpoint/2010/main" val="1017294220"/>
              </p:ext>
            </p:extLst>
          </p:nvPr>
        </p:nvGraphicFramePr>
        <p:xfrm>
          <a:off x="632144" y="2359611"/>
          <a:ext cx="7930830" cy="3025140"/>
        </p:xfrm>
        <a:graphic>
          <a:graphicData uri="http://schemas.openxmlformats.org/drawingml/2006/table">
            <a:tbl>
              <a:tblPr firstRow="1" bandRow="1">
                <a:tableStyleId>{5C22544A-7EE6-4342-B048-85BDC9FD1C3A}</a:tableStyleId>
              </a:tblPr>
              <a:tblGrid>
                <a:gridCol w="1355289">
                  <a:extLst>
                    <a:ext uri="{9D8B030D-6E8A-4147-A177-3AD203B41FA5}">
                      <a16:colId xmlns:a16="http://schemas.microsoft.com/office/drawing/2014/main" val="1483018385"/>
                    </a:ext>
                  </a:extLst>
                </a:gridCol>
                <a:gridCol w="3134714">
                  <a:extLst>
                    <a:ext uri="{9D8B030D-6E8A-4147-A177-3AD203B41FA5}">
                      <a16:colId xmlns:a16="http://schemas.microsoft.com/office/drawing/2014/main" val="2937433584"/>
                    </a:ext>
                  </a:extLst>
                </a:gridCol>
                <a:gridCol w="3440827">
                  <a:extLst>
                    <a:ext uri="{9D8B030D-6E8A-4147-A177-3AD203B41FA5}">
                      <a16:colId xmlns:a16="http://schemas.microsoft.com/office/drawing/2014/main" val="339034270"/>
                    </a:ext>
                  </a:extLst>
                </a:gridCol>
              </a:tblGrid>
              <a:tr h="172499">
                <a:tc gridSpan="3">
                  <a:txBody>
                    <a:bodyPr/>
                    <a:lstStyle/>
                    <a:p>
                      <a:pPr algn="ctr"/>
                      <a:r>
                        <a:rPr lang="en-US" sz="1100" dirty="0">
                          <a:latin typeface="+mj-lt"/>
                        </a:rPr>
                        <a:t>2017 ELN Risk Stratification by Genetics in AML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endParaRPr 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899865127"/>
                  </a:ext>
                </a:extLst>
              </a:tr>
              <a:tr h="172499">
                <a:tc>
                  <a:txBody>
                    <a:bodyPr/>
                    <a:lstStyle/>
                    <a:p>
                      <a:endParaRPr lang="en-US" sz="1000" b="1" dirty="0">
                        <a:solidFill>
                          <a:schemeClr val="accent2"/>
                        </a:solidFill>
                        <a:latin typeface="+mj-lt"/>
                      </a:endParaRPr>
                    </a:p>
                  </a:txBody>
                  <a:tcP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a:txBody>
                    <a:bodyPr/>
                    <a:lstStyle/>
                    <a:p>
                      <a:r>
                        <a:rPr lang="en-US" sz="1000" b="1" dirty="0">
                          <a:solidFill>
                            <a:schemeClr val="accent2"/>
                          </a:solidFill>
                          <a:latin typeface="+mj-lt"/>
                        </a:rPr>
                        <a:t>Genetic Abnormality</a:t>
                      </a:r>
                    </a:p>
                  </a:txBody>
                  <a:tcP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tc>
                  <a:txBody>
                    <a:bodyPr/>
                    <a:lstStyle/>
                    <a:p>
                      <a:r>
                        <a:rPr lang="en-US" sz="1000" b="1" dirty="0">
                          <a:solidFill>
                            <a:schemeClr val="accent2"/>
                          </a:solidFill>
                          <a:latin typeface="+mj-lt"/>
                        </a:rPr>
                        <a:t>Molecular Abnormality</a:t>
                      </a:r>
                    </a:p>
                  </a:txBody>
                  <a:tcP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F0F2F6"/>
                    </a:solidFill>
                  </a:tcPr>
                </a:tc>
                <a:extLst>
                  <a:ext uri="{0D108BD9-81ED-4DB2-BD59-A6C34878D82A}">
                    <a16:rowId xmlns:a16="http://schemas.microsoft.com/office/drawing/2014/main" val="2152938755"/>
                  </a:ext>
                </a:extLst>
              </a:tr>
              <a:tr h="586497">
                <a:tc>
                  <a:txBody>
                    <a:bodyPr/>
                    <a:lstStyle/>
                    <a:p>
                      <a:r>
                        <a:rPr lang="en-US" sz="1000" b="1" dirty="0">
                          <a:solidFill>
                            <a:schemeClr val="accent2"/>
                          </a:solidFill>
                          <a:latin typeface="+mj-lt"/>
                        </a:rPr>
                        <a:t>Low Risk</a:t>
                      </a:r>
                    </a:p>
                    <a:p>
                      <a:r>
                        <a:rPr lang="en-US" sz="1000" b="0" i="1" dirty="0">
                          <a:solidFill>
                            <a:schemeClr val="accent2"/>
                          </a:solidFill>
                          <a:latin typeface="+mj-lt"/>
                        </a:rPr>
                        <a:t>favorable</a:t>
                      </a:r>
                    </a:p>
                  </a:txBody>
                  <a:tcPr>
                    <a:lnL w="12700" cmpd="sng">
                      <a:noFill/>
                    </a:lnL>
                    <a:lnR w="635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t(8;21)(q22;q22.1); </a:t>
                      </a:r>
                      <a:r>
                        <a:rPr lang="en-US" sz="1000" i="1" dirty="0">
                          <a:latin typeface="+mj-lt"/>
                        </a:rPr>
                        <a:t>RUNX1-RUNX1T1</a:t>
                      </a:r>
                      <a:endParaRPr lang="en-US" sz="1000" dirty="0">
                        <a:latin typeface="+mj-lt"/>
                      </a:endParaRP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inv(16)(p13.1q22) or t(16;16)(p13.1;q22);</a:t>
                      </a:r>
                      <a:br>
                        <a:rPr lang="en-US" sz="1000" dirty="0">
                          <a:latin typeface="+mj-lt"/>
                        </a:rPr>
                      </a:br>
                      <a:r>
                        <a:rPr lang="en-US" sz="1000" i="1" dirty="0">
                          <a:latin typeface="+mj-lt"/>
                        </a:rPr>
                        <a:t>CBFB-MYH11</a:t>
                      </a:r>
                    </a:p>
                  </a:txBody>
                  <a:tcP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Mutated </a:t>
                      </a:r>
                      <a:r>
                        <a:rPr lang="en-US" sz="1000" i="1" dirty="0">
                          <a:latin typeface="+mj-lt"/>
                        </a:rPr>
                        <a:t>NPM1</a:t>
                      </a:r>
                      <a:r>
                        <a:rPr lang="en-US" sz="1000" dirty="0">
                          <a:latin typeface="+mj-lt"/>
                        </a:rPr>
                        <a:t> without </a:t>
                      </a:r>
                      <a:r>
                        <a:rPr lang="en-US" sz="1000" i="1" dirty="0">
                          <a:latin typeface="+mj-lt"/>
                        </a:rPr>
                        <a:t>FLT3-ITD</a:t>
                      </a:r>
                      <a:r>
                        <a:rPr lang="en-US" sz="1000" dirty="0">
                          <a:latin typeface="+mj-lt"/>
                        </a:rPr>
                        <a:t> or with </a:t>
                      </a:r>
                      <a:r>
                        <a:rPr lang="en-US" sz="1000" i="1" dirty="0">
                          <a:latin typeface="+mj-lt"/>
                        </a:rPr>
                        <a:t>FLT3-ITD</a:t>
                      </a:r>
                      <a:r>
                        <a:rPr lang="en-US" sz="1000" baseline="30000" dirty="0">
                          <a:latin typeface="+mj-lt"/>
                        </a:rPr>
                        <a:t>low</a:t>
                      </a:r>
                      <a:endParaRPr lang="en-US" sz="1000" dirty="0">
                        <a:latin typeface="+mj-lt"/>
                      </a:endParaRP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Biallelic mutated </a:t>
                      </a:r>
                      <a:r>
                        <a:rPr lang="en-US" sz="1000" i="1" dirty="0">
                          <a:latin typeface="+mj-lt"/>
                        </a:rPr>
                        <a:t>CEBPA</a:t>
                      </a:r>
                    </a:p>
                  </a:txBody>
                  <a:tcPr>
                    <a:lnL w="6350" cap="flat" cmpd="sng" algn="ctr">
                      <a:solidFill>
                        <a:schemeClr val="accent2"/>
                      </a:solidFill>
                      <a:prstDash val="solid"/>
                      <a:round/>
                      <a:headEnd type="none" w="med" len="med"/>
                      <a:tailEnd type="none" w="med" len="med"/>
                    </a:lnL>
                    <a:lnR w="12700" cmpd="sng">
                      <a:noFill/>
                    </a:lnR>
                    <a:lnT w="1270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7326655"/>
                  </a:ext>
                </a:extLst>
              </a:tr>
              <a:tr h="586497">
                <a:tc>
                  <a:txBody>
                    <a:bodyPr/>
                    <a:lstStyle/>
                    <a:p>
                      <a:r>
                        <a:rPr lang="en-US" sz="1000" b="1" dirty="0">
                          <a:solidFill>
                            <a:schemeClr val="accent2"/>
                          </a:solidFill>
                          <a:latin typeface="+mj-lt"/>
                        </a:rPr>
                        <a:t>Intermediate Risk</a:t>
                      </a:r>
                    </a:p>
                  </a:txBody>
                  <a:tcPr>
                    <a:lnL w="12700" cmpd="sng">
                      <a:noFill/>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t(9;11)(p21.3;q23.3); </a:t>
                      </a:r>
                      <a:r>
                        <a:rPr lang="en-US" sz="1000" i="1" dirty="0">
                          <a:latin typeface="+mj-lt"/>
                        </a:rPr>
                        <a:t>MLLT3-KMT2A</a:t>
                      </a:r>
                      <a:endParaRPr lang="en-US" sz="1000" dirty="0">
                        <a:latin typeface="+mj-lt"/>
                      </a:endParaRP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Cytogenetic abnormalities not classified as favorable or adverse</a:t>
                      </a:r>
                    </a:p>
                  </a:txBody>
                  <a:tcP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Mutated </a:t>
                      </a:r>
                      <a:r>
                        <a:rPr lang="en-US" sz="1000" i="1" dirty="0">
                          <a:latin typeface="+mj-lt"/>
                        </a:rPr>
                        <a:t>NPM1</a:t>
                      </a:r>
                      <a:r>
                        <a:rPr lang="en-US" sz="1000" dirty="0">
                          <a:latin typeface="+mj-lt"/>
                        </a:rPr>
                        <a:t> and </a:t>
                      </a:r>
                      <a:r>
                        <a:rPr lang="en-US" sz="1000" i="1" dirty="0">
                          <a:latin typeface="+mj-lt"/>
                        </a:rPr>
                        <a:t>FLT3-ITD</a:t>
                      </a:r>
                      <a:r>
                        <a:rPr lang="en-US" sz="1000" baseline="30000" dirty="0">
                          <a:latin typeface="+mj-lt"/>
                        </a:rPr>
                        <a:t>high</a:t>
                      </a: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Wild-type </a:t>
                      </a:r>
                      <a:r>
                        <a:rPr lang="en-US" sz="1000" i="1" dirty="0">
                          <a:latin typeface="+mj-lt"/>
                        </a:rPr>
                        <a:t>NPM1</a:t>
                      </a:r>
                      <a:r>
                        <a:rPr lang="en-US" sz="1000" dirty="0">
                          <a:latin typeface="+mj-lt"/>
                        </a:rPr>
                        <a:t> without </a:t>
                      </a:r>
                      <a:r>
                        <a:rPr lang="en-US" sz="1000" i="1" dirty="0">
                          <a:latin typeface="+mj-lt"/>
                        </a:rPr>
                        <a:t>FLT3-ITD</a:t>
                      </a:r>
                      <a:r>
                        <a:rPr lang="en-US" sz="1000" dirty="0">
                          <a:latin typeface="+mj-lt"/>
                        </a:rPr>
                        <a:t> or with</a:t>
                      </a:r>
                      <a:br>
                        <a:rPr lang="en-US" sz="1000" dirty="0">
                          <a:latin typeface="+mj-lt"/>
                        </a:rPr>
                      </a:br>
                      <a:r>
                        <a:rPr lang="en-US" sz="1000" i="1" dirty="0">
                          <a:latin typeface="+mj-lt"/>
                        </a:rPr>
                        <a:t>FLT3-ITD</a:t>
                      </a:r>
                      <a:r>
                        <a:rPr lang="en-US" sz="1000" baseline="30000" dirty="0">
                          <a:latin typeface="+mj-lt"/>
                        </a:rPr>
                        <a:t>low</a:t>
                      </a:r>
                      <a:r>
                        <a:rPr lang="en-US" sz="1000" dirty="0">
                          <a:latin typeface="+mj-lt"/>
                        </a:rPr>
                        <a:t> (without adverse-risk genetic lesions)</a:t>
                      </a:r>
                    </a:p>
                  </a:txBody>
                  <a:tcPr>
                    <a:lnL w="6350" cap="flat" cmpd="sng" algn="ctr">
                      <a:solidFill>
                        <a:schemeClr val="accent2"/>
                      </a:solidFill>
                      <a:prstDash val="solid"/>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2103239"/>
                  </a:ext>
                </a:extLst>
              </a:tr>
              <a:tr h="1276493">
                <a:tc>
                  <a:txBody>
                    <a:bodyPr/>
                    <a:lstStyle/>
                    <a:p>
                      <a:r>
                        <a:rPr lang="en-US" sz="1000" b="1" dirty="0">
                          <a:solidFill>
                            <a:schemeClr val="accent2"/>
                          </a:solidFill>
                          <a:latin typeface="+mj-lt"/>
                        </a:rPr>
                        <a:t>High Risk</a:t>
                      </a:r>
                    </a:p>
                    <a:p>
                      <a:r>
                        <a:rPr lang="en-US" sz="1000" b="0" i="1" dirty="0">
                          <a:solidFill>
                            <a:schemeClr val="accent2"/>
                          </a:solidFill>
                          <a:latin typeface="+mj-lt"/>
                        </a:rPr>
                        <a:t>adverse</a:t>
                      </a:r>
                    </a:p>
                  </a:txBody>
                  <a:tcPr>
                    <a:lnL w="12700" cmpd="sng">
                      <a:noFill/>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t(6;9)(p23;q34.1); </a:t>
                      </a:r>
                      <a:r>
                        <a:rPr lang="en-US" sz="1000" i="1" dirty="0">
                          <a:latin typeface="+mj-lt"/>
                        </a:rPr>
                        <a:t>DEK-NUP214</a:t>
                      </a: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t(v;11q23.3); </a:t>
                      </a:r>
                      <a:r>
                        <a:rPr lang="en-US" sz="1000" i="1" dirty="0">
                          <a:latin typeface="+mj-lt"/>
                        </a:rPr>
                        <a:t>KMT2A</a:t>
                      </a:r>
                      <a:r>
                        <a:rPr lang="en-US" sz="1000" dirty="0">
                          <a:latin typeface="+mj-lt"/>
                        </a:rPr>
                        <a:t> rearranged</a:t>
                      </a: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t(9;22)(q34.1;q11.2); </a:t>
                      </a:r>
                      <a:r>
                        <a:rPr lang="en-US" sz="1000" i="1" dirty="0">
                          <a:latin typeface="+mj-lt"/>
                        </a:rPr>
                        <a:t>BCR-ABL1</a:t>
                      </a: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inv(3)(q21.3q26.2) or t(3;3)(q21.3;q26.2); </a:t>
                      </a:r>
                      <a:r>
                        <a:rPr lang="en-US" sz="1000" i="1" dirty="0">
                          <a:latin typeface="+mj-lt"/>
                        </a:rPr>
                        <a:t>GATA2,MECOM(EVI1) </a:t>
                      </a: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–5 or del(5q); –7; –17/</a:t>
                      </a:r>
                      <a:r>
                        <a:rPr lang="en-US" sz="1000" dirty="0" err="1">
                          <a:latin typeface="+mj-lt"/>
                        </a:rPr>
                        <a:t>abn</a:t>
                      </a:r>
                      <a:r>
                        <a:rPr lang="en-US" sz="1000" dirty="0">
                          <a:latin typeface="+mj-lt"/>
                        </a:rPr>
                        <a:t>(17p)</a:t>
                      </a: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Complex karyotype</a:t>
                      </a:r>
                      <a:r>
                        <a:rPr lang="en-US" sz="1000" baseline="0" dirty="0">
                          <a:latin typeface="+mj-lt"/>
                        </a:rPr>
                        <a:t>,</a:t>
                      </a:r>
                      <a:r>
                        <a:rPr lang="en-US" sz="1000" dirty="0">
                          <a:latin typeface="+mj-lt"/>
                        </a:rPr>
                        <a:t> </a:t>
                      </a:r>
                      <a:r>
                        <a:rPr lang="en-US" sz="1000" dirty="0" err="1">
                          <a:latin typeface="+mj-lt"/>
                        </a:rPr>
                        <a:t>monosomal</a:t>
                      </a:r>
                      <a:r>
                        <a:rPr lang="en-US" sz="1000" dirty="0">
                          <a:latin typeface="+mj-lt"/>
                        </a:rPr>
                        <a:t> karyotype</a:t>
                      </a:r>
                      <a:endParaRPr lang="en-US" sz="1000" baseline="30000" dirty="0">
                        <a:latin typeface="+mj-lt"/>
                      </a:endParaRPr>
                    </a:p>
                  </a:txBody>
                  <a:tcP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Wild-type </a:t>
                      </a:r>
                      <a:r>
                        <a:rPr lang="en-US" sz="1000" i="1" dirty="0">
                          <a:latin typeface="+mj-lt"/>
                        </a:rPr>
                        <a:t>NPM1</a:t>
                      </a:r>
                      <a:r>
                        <a:rPr lang="en-US" sz="1000" dirty="0">
                          <a:latin typeface="+mj-lt"/>
                        </a:rPr>
                        <a:t> and </a:t>
                      </a:r>
                      <a:r>
                        <a:rPr lang="en-US" sz="1000" i="1" dirty="0">
                          <a:latin typeface="+mj-lt"/>
                        </a:rPr>
                        <a:t>FLT3-ITD</a:t>
                      </a:r>
                      <a:r>
                        <a:rPr lang="en-US" sz="1000" baseline="30000" dirty="0">
                          <a:latin typeface="+mj-lt"/>
                        </a:rPr>
                        <a:t>high</a:t>
                      </a:r>
                      <a:endParaRPr lang="en-US" sz="1000" dirty="0">
                        <a:latin typeface="+mj-lt"/>
                      </a:endParaRP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Mutated </a:t>
                      </a:r>
                      <a:r>
                        <a:rPr lang="en-US" sz="1000" i="1" dirty="0">
                          <a:latin typeface="+mj-lt"/>
                        </a:rPr>
                        <a:t>RUNX1</a:t>
                      </a:r>
                      <a:endParaRPr lang="en-US" sz="1000" dirty="0">
                        <a:latin typeface="+mj-lt"/>
                      </a:endParaRP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Mutated </a:t>
                      </a:r>
                      <a:r>
                        <a:rPr lang="en-US" sz="1000" i="1" dirty="0">
                          <a:latin typeface="+mj-lt"/>
                        </a:rPr>
                        <a:t>ASXL1</a:t>
                      </a:r>
                      <a:endParaRPr lang="en-US" sz="1000" dirty="0">
                        <a:latin typeface="+mj-lt"/>
                      </a:endParaRPr>
                    </a:p>
                    <a:p>
                      <a:pPr marL="173736" marR="0" lvl="0" indent="-173736" algn="l" defTabSz="1828800" rtl="0" eaLnBrk="1" fontAlgn="auto" latinLnBrk="0" hangingPunct="1">
                        <a:lnSpc>
                          <a:spcPct val="100000"/>
                        </a:lnSpc>
                        <a:spcBef>
                          <a:spcPts val="0"/>
                        </a:spcBef>
                        <a:spcAft>
                          <a:spcPts val="300"/>
                        </a:spcAft>
                        <a:buClr>
                          <a:schemeClr val="accent1"/>
                        </a:buClr>
                        <a:buSzTx/>
                        <a:buFont typeface="Arial" panose="020B0604020202020204" pitchFamily="34" charset="0"/>
                        <a:buChar char="•"/>
                        <a:tabLst/>
                        <a:defRPr/>
                      </a:pPr>
                      <a:r>
                        <a:rPr lang="en-US" sz="1000" dirty="0">
                          <a:latin typeface="+mj-lt"/>
                        </a:rPr>
                        <a:t>Mutated </a:t>
                      </a:r>
                      <a:r>
                        <a:rPr lang="en-US" sz="1000" i="1" dirty="0">
                          <a:latin typeface="+mj-lt"/>
                        </a:rPr>
                        <a:t>TP53</a:t>
                      </a:r>
                      <a:endParaRPr lang="en-US" sz="1000" baseline="30000" dirty="0">
                        <a:latin typeface="+mj-lt"/>
                      </a:endParaRPr>
                    </a:p>
                  </a:txBody>
                  <a:tcPr>
                    <a:lnL w="6350" cap="flat" cmpd="sng" algn="ctr">
                      <a:solidFill>
                        <a:schemeClr val="accent2"/>
                      </a:solidFill>
                      <a:prstDash val="solid"/>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3142680"/>
                  </a:ext>
                </a:extLst>
              </a:tr>
            </a:tbl>
          </a:graphicData>
        </a:graphic>
      </p:graphicFrame>
      <p:sp>
        <p:nvSpPr>
          <p:cNvPr id="5" name="Rounded Rectangle 16">
            <a:extLst>
              <a:ext uri="{FF2B5EF4-FFF2-40B4-BE49-F238E27FC236}">
                <a16:creationId xmlns:a16="http://schemas.microsoft.com/office/drawing/2014/main" id="{31E9259F-227F-489D-B1F0-A578E4608391}"/>
              </a:ext>
            </a:extLst>
          </p:cNvPr>
          <p:cNvSpPr/>
          <p:nvPr/>
        </p:nvSpPr>
        <p:spPr>
          <a:xfrm>
            <a:off x="644117" y="5633309"/>
            <a:ext cx="7918857" cy="655886"/>
          </a:xfrm>
          <a:prstGeom prst="roundRect">
            <a:avLst>
              <a:gd name="adj" fmla="val 10471"/>
            </a:avLst>
          </a:prstGeom>
          <a:solidFill>
            <a:srgbClr val="FFF9DD"/>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822960" tIns="91440" rIns="182880" bIns="91440" rtlCol="0" anchor="ctr" anchorCtr="0"/>
          <a:lstStyle/>
          <a:p>
            <a:r>
              <a:rPr lang="en-US" sz="1000" b="1" cap="all" dirty="0">
                <a:solidFill>
                  <a:srgbClr val="071D49"/>
                </a:solidFill>
                <a:latin typeface="+mj-lt"/>
                <a:ea typeface="Open Sans" panose="020B0606030504020204" pitchFamily="34" charset="0"/>
                <a:cs typeface="Open Sans" panose="020B0606030504020204" pitchFamily="34" charset="0"/>
              </a:rPr>
              <a:t>Look BACK</a:t>
            </a:r>
          </a:p>
          <a:p>
            <a:r>
              <a:rPr lang="en-US" sz="1000" dirty="0">
                <a:solidFill>
                  <a:srgbClr val="081C4A"/>
                </a:solidFill>
                <a:latin typeface="+mj-lt"/>
              </a:rPr>
              <a:t>Remember from Chapter 2 the various chromosomal and cytogenetic abnormalities that are associated with AML blasts.</a:t>
            </a:r>
            <a:endParaRPr lang="en-US" sz="1000" dirty="0">
              <a:solidFill>
                <a:srgbClr val="FF0000"/>
              </a:solidFill>
              <a:latin typeface="+mj-lt"/>
            </a:endParaRPr>
          </a:p>
        </p:txBody>
      </p:sp>
      <p:pic>
        <p:nvPicPr>
          <p:cNvPr id="6" name="Picture 5">
            <a:extLst>
              <a:ext uri="{FF2B5EF4-FFF2-40B4-BE49-F238E27FC236}">
                <a16:creationId xmlns:a16="http://schemas.microsoft.com/office/drawing/2014/main" id="{A0DC0D60-4802-455D-B5D4-C26BFB65B3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38543" y="5803899"/>
            <a:ext cx="469582" cy="314706"/>
          </a:xfrm>
          <a:prstGeom prst="rect">
            <a:avLst/>
          </a:prstGeom>
        </p:spPr>
      </p:pic>
    </p:spTree>
    <p:extLst>
      <p:ext uri="{BB962C8B-B14F-4D97-AF65-F5344CB8AC3E}">
        <p14:creationId xmlns:p14="http://schemas.microsoft.com/office/powerpoint/2010/main" val="315205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B22EA2-B0A3-4A7B-8777-0AF4163ECF7A}"/>
              </a:ext>
            </a:extLst>
          </p:cNvPr>
          <p:cNvSpPr>
            <a:spLocks noGrp="1"/>
          </p:cNvSpPr>
          <p:nvPr>
            <p:ph type="title"/>
          </p:nvPr>
        </p:nvSpPr>
        <p:spPr/>
        <p:txBody>
          <a:bodyPr/>
          <a:lstStyle/>
          <a:p>
            <a:r>
              <a:rPr lang="en-US" dirty="0"/>
              <a:t>Navigation</a:t>
            </a:r>
          </a:p>
        </p:txBody>
      </p:sp>
      <p:sp>
        <p:nvSpPr>
          <p:cNvPr id="5" name="Text Placeholder 4">
            <a:extLst>
              <a:ext uri="{FF2B5EF4-FFF2-40B4-BE49-F238E27FC236}">
                <a16:creationId xmlns:a16="http://schemas.microsoft.com/office/drawing/2014/main" id="{F56907B3-3D62-4355-B576-546BB5F8AD18}"/>
              </a:ext>
            </a:extLst>
          </p:cNvPr>
          <p:cNvSpPr>
            <a:spLocks noGrp="1"/>
          </p:cNvSpPr>
          <p:nvPr>
            <p:ph type="body" sz="quarter" idx="13"/>
          </p:nvPr>
        </p:nvSpPr>
        <p:spPr>
          <a:xfrm>
            <a:off x="632142" y="1466204"/>
            <a:ext cx="2631693" cy="2187522"/>
          </a:xfrm>
        </p:spPr>
        <p:txBody>
          <a:bodyPr wrap="square">
            <a:spAutoFit/>
          </a:bodyPr>
          <a:lstStyle/>
          <a:p>
            <a:pPr lvl="0" defTabSz="914400">
              <a:lnSpc>
                <a:spcPct val="110000"/>
              </a:lnSpc>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Navigational features make it simple to move between the sections of this module. Review the features listed here to ensure a seamless learning experience!</a:t>
            </a:r>
          </a:p>
          <a:p>
            <a:pPr marL="228600" lvl="0" indent="-228600" defTabSz="914400">
              <a:lnSpc>
                <a:spcPct val="110000"/>
              </a:lnSpc>
              <a:buClr>
                <a:schemeClr val="accent1"/>
              </a:buClr>
              <a:buFont typeface="+mj-lt"/>
              <a:buAutoNum type="arabicPeriod"/>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The navigation bar displays the chapters within the module and highlights your current position. </a:t>
            </a:r>
            <a:b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Tap to quickly navigate to a </a:t>
            </a:r>
            <a:b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desired chapter</a:t>
            </a:r>
          </a:p>
          <a:p>
            <a:pPr marL="228600" lvl="0" indent="-228600" defTabSz="914400">
              <a:lnSpc>
                <a:spcPct val="110000"/>
              </a:lnSpc>
              <a:buClr>
                <a:schemeClr val="accent1"/>
              </a:buClr>
              <a:buFont typeface="+mj-lt"/>
              <a:buAutoNum type="arabicPeriod"/>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Terms in bold font are defined in </a:t>
            </a:r>
            <a:b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the glossary</a:t>
            </a:r>
          </a:p>
        </p:txBody>
      </p:sp>
      <p:sp>
        <p:nvSpPr>
          <p:cNvPr id="16" name="Oval 15">
            <a:extLst>
              <a:ext uri="{FF2B5EF4-FFF2-40B4-BE49-F238E27FC236}">
                <a16:creationId xmlns:a16="http://schemas.microsoft.com/office/drawing/2014/main" id="{0B0904FB-FC4A-44F0-BA1B-BD9403876160}"/>
              </a:ext>
            </a:extLst>
          </p:cNvPr>
          <p:cNvSpPr/>
          <p:nvPr/>
        </p:nvSpPr>
        <p:spPr>
          <a:xfrm>
            <a:off x="4343360" y="1255943"/>
            <a:ext cx="285547" cy="285547"/>
          </a:xfrm>
          <a:prstGeom prst="ellipse">
            <a:avLst/>
          </a:prstGeom>
          <a:noFill/>
          <a:ln w="1270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081C4A"/>
                </a:solidFill>
                <a:effectLst/>
                <a:uLnTx/>
                <a:uFillTx/>
                <a:latin typeface="Open Sans" panose="020B0606030504020204" pitchFamily="34" charset="0"/>
                <a:ea typeface="+mn-ea"/>
                <a:cs typeface="+mn-cs"/>
              </a:rPr>
              <a:t>1</a:t>
            </a:r>
          </a:p>
        </p:txBody>
      </p:sp>
      <p:cxnSp>
        <p:nvCxnSpPr>
          <p:cNvPr id="18" name="Straight Connector 17">
            <a:extLst>
              <a:ext uri="{FF2B5EF4-FFF2-40B4-BE49-F238E27FC236}">
                <a16:creationId xmlns:a16="http://schemas.microsoft.com/office/drawing/2014/main" id="{B097C948-D077-49DC-BDB3-A2F7031A4434}"/>
              </a:ext>
            </a:extLst>
          </p:cNvPr>
          <p:cNvCxnSpPr>
            <a:cxnSpLocks/>
            <a:stCxn id="16" idx="4"/>
          </p:cNvCxnSpPr>
          <p:nvPr/>
        </p:nvCxnSpPr>
        <p:spPr>
          <a:xfrm flipH="1">
            <a:off x="4486133" y="1541490"/>
            <a:ext cx="1" cy="172235"/>
          </a:xfrm>
          <a:prstGeom prst="line">
            <a:avLst/>
          </a:prstGeom>
          <a:noFill/>
          <a:ln w="12700" cap="flat" cmpd="sng" algn="ctr">
            <a:solidFill>
              <a:schemeClr val="accent4"/>
            </a:solidFill>
            <a:prstDash val="solid"/>
            <a:miter lim="800000"/>
          </a:ln>
          <a:effectLst/>
        </p:spPr>
      </p:cxnSp>
      <p:sp>
        <p:nvSpPr>
          <p:cNvPr id="19" name="Oval 18">
            <a:extLst>
              <a:ext uri="{FF2B5EF4-FFF2-40B4-BE49-F238E27FC236}">
                <a16:creationId xmlns:a16="http://schemas.microsoft.com/office/drawing/2014/main" id="{0FD01AF3-42D2-44F6-8233-9ED6E92715D6}"/>
              </a:ext>
            </a:extLst>
          </p:cNvPr>
          <p:cNvSpPr/>
          <p:nvPr/>
        </p:nvSpPr>
        <p:spPr>
          <a:xfrm>
            <a:off x="3444245" y="3352573"/>
            <a:ext cx="285547" cy="285547"/>
          </a:xfrm>
          <a:prstGeom prst="ellipse">
            <a:avLst/>
          </a:prstGeom>
          <a:noFill/>
          <a:ln w="1270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081C4A"/>
                </a:solidFill>
                <a:effectLst/>
                <a:uLnTx/>
                <a:uFillTx/>
                <a:latin typeface="Open Sans" panose="020B0606030504020204" pitchFamily="34" charset="0"/>
                <a:ea typeface="+mn-ea"/>
                <a:cs typeface="+mn-cs"/>
              </a:rPr>
              <a:t>2</a:t>
            </a:r>
          </a:p>
        </p:txBody>
      </p:sp>
      <p:cxnSp>
        <p:nvCxnSpPr>
          <p:cNvPr id="20" name="Straight Connector 19">
            <a:extLst>
              <a:ext uri="{FF2B5EF4-FFF2-40B4-BE49-F238E27FC236}">
                <a16:creationId xmlns:a16="http://schemas.microsoft.com/office/drawing/2014/main" id="{96F2DC93-DBAA-4905-8044-EE9D69E11D5B}"/>
              </a:ext>
            </a:extLst>
          </p:cNvPr>
          <p:cNvCxnSpPr>
            <a:cxnSpLocks/>
          </p:cNvCxnSpPr>
          <p:nvPr/>
        </p:nvCxnSpPr>
        <p:spPr>
          <a:xfrm flipH="1">
            <a:off x="3728868" y="3490813"/>
            <a:ext cx="177691" cy="0"/>
          </a:xfrm>
          <a:prstGeom prst="line">
            <a:avLst/>
          </a:prstGeom>
          <a:noFill/>
          <a:ln w="12700" cap="flat" cmpd="sng" algn="ctr">
            <a:solidFill>
              <a:schemeClr val="accent4"/>
            </a:solidFill>
            <a:prstDash val="solid"/>
            <a:miter lim="800000"/>
          </a:ln>
          <a:effectLst/>
        </p:spPr>
      </p:cxnSp>
      <p:cxnSp>
        <p:nvCxnSpPr>
          <p:cNvPr id="21" name="Straight Connector 20">
            <a:extLst>
              <a:ext uri="{FF2B5EF4-FFF2-40B4-BE49-F238E27FC236}">
                <a16:creationId xmlns:a16="http://schemas.microsoft.com/office/drawing/2014/main" id="{FB5E9DCA-619B-41B0-B8AF-0E9C8FE291C2}"/>
              </a:ext>
            </a:extLst>
          </p:cNvPr>
          <p:cNvCxnSpPr>
            <a:cxnSpLocks/>
          </p:cNvCxnSpPr>
          <p:nvPr/>
        </p:nvCxnSpPr>
        <p:spPr>
          <a:xfrm>
            <a:off x="4824924" y="4641884"/>
            <a:ext cx="0" cy="218732"/>
          </a:xfrm>
          <a:prstGeom prst="line">
            <a:avLst/>
          </a:prstGeom>
          <a:noFill/>
          <a:ln w="12700" cap="flat" cmpd="sng" algn="ctr">
            <a:solidFill>
              <a:schemeClr val="accent4"/>
            </a:solidFill>
            <a:prstDash val="solid"/>
            <a:miter lim="800000"/>
          </a:ln>
          <a:effectLst/>
        </p:spPr>
      </p:cxnSp>
      <p:sp>
        <p:nvSpPr>
          <p:cNvPr id="23" name="Rectangle: Rounded Corners 10">
            <a:extLst>
              <a:ext uri="{FF2B5EF4-FFF2-40B4-BE49-F238E27FC236}">
                <a16:creationId xmlns:a16="http://schemas.microsoft.com/office/drawing/2014/main" id="{28429926-B585-4C78-8ADA-643DD10F7CC2}"/>
              </a:ext>
            </a:extLst>
          </p:cNvPr>
          <p:cNvSpPr/>
          <p:nvPr/>
        </p:nvSpPr>
        <p:spPr>
          <a:xfrm>
            <a:off x="4107816" y="4860616"/>
            <a:ext cx="3254438" cy="936590"/>
          </a:xfrm>
          <a:prstGeom prst="roundRect">
            <a:avLst>
              <a:gd name="adj" fmla="val 50000"/>
            </a:avLst>
          </a:prstGeom>
          <a:solidFill>
            <a:sysClr val="window" lastClr="FFFFFF">
              <a:alpha val="20000"/>
            </a:sysClr>
          </a:solidFill>
          <a:ln>
            <a:solidFill>
              <a:schemeClr val="accent4"/>
            </a:solidFill>
          </a:ln>
          <a:effectLst/>
        </p:spPr>
        <p:txBody>
          <a:bodyPr wrap="square" lIns="1005840" rIns="9144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81C4A"/>
                </a:solidFill>
                <a:effectLst/>
                <a:uLnTx/>
                <a:uFillTx/>
                <a:latin typeface="Arial" panose="020B0604020202020204"/>
                <a:ea typeface="+mn-ea"/>
                <a:cs typeface="+mn-cs"/>
              </a:rPr>
              <a:t>This icon indicates contextual information related to a topic that is helpful, but not essential. </a:t>
            </a:r>
          </a:p>
        </p:txBody>
      </p:sp>
      <p:sp>
        <p:nvSpPr>
          <p:cNvPr id="26" name="Oval 25">
            <a:extLst>
              <a:ext uri="{FF2B5EF4-FFF2-40B4-BE49-F238E27FC236}">
                <a16:creationId xmlns:a16="http://schemas.microsoft.com/office/drawing/2014/main" id="{686CCA76-1984-481F-9A1B-6612F0E30BD1}"/>
              </a:ext>
            </a:extLst>
          </p:cNvPr>
          <p:cNvSpPr/>
          <p:nvPr/>
        </p:nvSpPr>
        <p:spPr>
          <a:xfrm>
            <a:off x="4376353" y="5050300"/>
            <a:ext cx="557223" cy="557223"/>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3" name="Graphic 30">
            <a:extLst>
              <a:ext uri="{FF2B5EF4-FFF2-40B4-BE49-F238E27FC236}">
                <a16:creationId xmlns:a16="http://schemas.microsoft.com/office/drawing/2014/main" id="{37140063-B4B8-4B58-9475-02BA7EAB0D23}"/>
              </a:ext>
            </a:extLst>
          </p:cNvPr>
          <p:cNvSpPr/>
          <p:nvPr/>
        </p:nvSpPr>
        <p:spPr>
          <a:xfrm>
            <a:off x="4532448" y="5129667"/>
            <a:ext cx="245033" cy="398488"/>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pic>
        <p:nvPicPr>
          <p:cNvPr id="6" name="Picture 5">
            <a:extLst>
              <a:ext uri="{FF2B5EF4-FFF2-40B4-BE49-F238E27FC236}">
                <a16:creationId xmlns:a16="http://schemas.microsoft.com/office/drawing/2014/main" id="{E0985F2C-89BC-41D2-BB31-A7FBAB136E08}"/>
              </a:ext>
            </a:extLst>
          </p:cNvPr>
          <p:cNvPicPr>
            <a:picLocks noChangeAspect="1"/>
          </p:cNvPicPr>
          <p:nvPr/>
        </p:nvPicPr>
        <p:blipFill>
          <a:blip r:embed="rId3"/>
          <a:stretch>
            <a:fillRect/>
          </a:stretch>
        </p:blipFill>
        <p:spPr>
          <a:xfrm>
            <a:off x="3910850" y="1711483"/>
            <a:ext cx="4011315" cy="2921674"/>
          </a:xfrm>
          <a:prstGeom prst="rect">
            <a:avLst/>
          </a:prstGeom>
          <a:ln>
            <a:solidFill>
              <a:srgbClr val="081C4A"/>
            </a:solidFill>
          </a:ln>
        </p:spPr>
      </p:pic>
    </p:spTree>
    <p:extLst>
      <p:ext uri="{BB962C8B-B14F-4D97-AF65-F5344CB8AC3E}">
        <p14:creationId xmlns:p14="http://schemas.microsoft.com/office/powerpoint/2010/main" val="2421843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3F3B-4407-4A7A-AE33-9A9700364ABC}"/>
              </a:ext>
            </a:extLst>
          </p:cNvPr>
          <p:cNvSpPr>
            <a:spLocks noGrp="1"/>
          </p:cNvSpPr>
          <p:nvPr>
            <p:ph type="title"/>
          </p:nvPr>
        </p:nvSpPr>
        <p:spPr/>
        <p:txBody>
          <a:bodyPr/>
          <a:lstStyle/>
          <a:p>
            <a:r>
              <a:rPr lang="en-US" dirty="0"/>
              <a:t>AML Prognosis</a:t>
            </a:r>
          </a:p>
        </p:txBody>
      </p:sp>
      <p:sp>
        <p:nvSpPr>
          <p:cNvPr id="3" name="Text Placeholder 2">
            <a:extLst>
              <a:ext uri="{FF2B5EF4-FFF2-40B4-BE49-F238E27FC236}">
                <a16:creationId xmlns:a16="http://schemas.microsoft.com/office/drawing/2014/main" id="{AAE6BD59-3459-404E-B32B-92B5DF2FC931}"/>
              </a:ext>
            </a:extLst>
          </p:cNvPr>
          <p:cNvSpPr>
            <a:spLocks noGrp="1"/>
          </p:cNvSpPr>
          <p:nvPr>
            <p:ph type="body" sz="quarter" idx="13"/>
          </p:nvPr>
        </p:nvSpPr>
        <p:spPr>
          <a:xfrm>
            <a:off x="632143" y="1466203"/>
            <a:ext cx="3639943" cy="2200921"/>
          </a:xfrm>
        </p:spPr>
        <p:txBody>
          <a:bodyPr/>
          <a:lstStyle/>
          <a:p>
            <a:r>
              <a:rPr lang="en-US" dirty="0"/>
              <a:t>The subtype of AML can be important in helping to determine a patient’s prognosis. However, other factors can also affect why some patients with AML have a better prognosis than others. Prognostic factors in AML can be broken into 2 categories—patient-related factors and AML-related genetic factors. </a:t>
            </a:r>
          </a:p>
          <a:p>
            <a:r>
              <a:rPr lang="en-US" i="1" dirty="0"/>
              <a:t>Tap each number on the right to reveal the adverse,</a:t>
            </a:r>
            <a:br>
              <a:rPr lang="en-US" i="1" dirty="0"/>
            </a:br>
            <a:r>
              <a:rPr lang="en-US" i="1" dirty="0"/>
              <a:t>patient-related prognostic factors for AML.</a:t>
            </a:r>
          </a:p>
        </p:txBody>
      </p:sp>
      <p:sp>
        <p:nvSpPr>
          <p:cNvPr id="4" name="Rectangle: Top Corners Rounded 3">
            <a:extLst>
              <a:ext uri="{FF2B5EF4-FFF2-40B4-BE49-F238E27FC236}">
                <a16:creationId xmlns:a16="http://schemas.microsoft.com/office/drawing/2014/main" id="{6AB390E3-E734-40C2-B0A9-104B38AFCDD4}"/>
              </a:ext>
            </a:extLst>
          </p:cNvPr>
          <p:cNvSpPr/>
          <p:nvPr/>
        </p:nvSpPr>
        <p:spPr>
          <a:xfrm>
            <a:off x="4732108" y="1466204"/>
            <a:ext cx="3830868" cy="335515"/>
          </a:xfrm>
          <a:prstGeom prst="round2SameRect">
            <a:avLst>
              <a:gd name="adj1" fmla="val 8773"/>
              <a:gd name="adj2" fmla="val 12025"/>
            </a:avLst>
          </a:prstGeom>
          <a:solidFill>
            <a:schemeClr val="accent2"/>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lIns="91440" tIns="91440" rIns="91440" bIns="9144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sz="1100" b="1" dirty="0">
                <a:solidFill>
                  <a:schemeClr val="bg1"/>
                </a:solidFill>
                <a:latin typeface="+mj-lt"/>
              </a:rPr>
              <a:t>Adverse Prognostic Factors</a:t>
            </a:r>
          </a:p>
        </p:txBody>
      </p:sp>
      <p:sp>
        <p:nvSpPr>
          <p:cNvPr id="5" name="Rectangle: Rounded Corners 4">
            <a:extLst>
              <a:ext uri="{FF2B5EF4-FFF2-40B4-BE49-F238E27FC236}">
                <a16:creationId xmlns:a16="http://schemas.microsoft.com/office/drawing/2014/main" id="{4A73EA39-FDCF-4A58-AAFE-D0D498A13F5B}"/>
              </a:ext>
            </a:extLst>
          </p:cNvPr>
          <p:cNvSpPr>
            <a:spLocks/>
          </p:cNvSpPr>
          <p:nvPr/>
        </p:nvSpPr>
        <p:spPr>
          <a:xfrm>
            <a:off x="4923032" y="2423333"/>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n-US" sz="1100" dirty="0">
              <a:solidFill>
                <a:srgbClr val="081C4A"/>
              </a:solidFill>
            </a:endParaRPr>
          </a:p>
        </p:txBody>
      </p:sp>
      <p:sp>
        <p:nvSpPr>
          <p:cNvPr id="6" name="Rectangle: Rounded Corners 5">
            <a:extLst>
              <a:ext uri="{FF2B5EF4-FFF2-40B4-BE49-F238E27FC236}">
                <a16:creationId xmlns:a16="http://schemas.microsoft.com/office/drawing/2014/main" id="{21C3482B-A45C-4683-929E-1888B5CDF2DD}"/>
              </a:ext>
            </a:extLst>
          </p:cNvPr>
          <p:cNvSpPr>
            <a:spLocks/>
          </p:cNvSpPr>
          <p:nvPr/>
        </p:nvSpPr>
        <p:spPr>
          <a:xfrm>
            <a:off x="4923032" y="4039051"/>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n-US" sz="1100" dirty="0">
              <a:solidFill>
                <a:srgbClr val="081C4A"/>
              </a:solidFill>
            </a:endParaRPr>
          </a:p>
        </p:txBody>
      </p:sp>
      <p:sp>
        <p:nvSpPr>
          <p:cNvPr id="7" name="Rectangle: Rounded Corners 6">
            <a:extLst>
              <a:ext uri="{FF2B5EF4-FFF2-40B4-BE49-F238E27FC236}">
                <a16:creationId xmlns:a16="http://schemas.microsoft.com/office/drawing/2014/main" id="{1DEE2FEB-91FD-482C-ACB6-1CF65B1BA6B8}"/>
              </a:ext>
            </a:extLst>
          </p:cNvPr>
          <p:cNvSpPr>
            <a:spLocks/>
          </p:cNvSpPr>
          <p:nvPr/>
        </p:nvSpPr>
        <p:spPr>
          <a:xfrm>
            <a:off x="4923032" y="4577624"/>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n-US" sz="1100" dirty="0">
              <a:solidFill>
                <a:srgbClr val="081C4A"/>
              </a:solidFill>
            </a:endParaRPr>
          </a:p>
        </p:txBody>
      </p:sp>
      <p:sp>
        <p:nvSpPr>
          <p:cNvPr id="8" name="Rectangle: Rounded Corners 7">
            <a:extLst>
              <a:ext uri="{FF2B5EF4-FFF2-40B4-BE49-F238E27FC236}">
                <a16:creationId xmlns:a16="http://schemas.microsoft.com/office/drawing/2014/main" id="{F715631B-AB26-4595-82DD-353D3F31AB2D}"/>
              </a:ext>
            </a:extLst>
          </p:cNvPr>
          <p:cNvSpPr>
            <a:spLocks/>
          </p:cNvSpPr>
          <p:nvPr/>
        </p:nvSpPr>
        <p:spPr>
          <a:xfrm>
            <a:off x="4923032" y="1884760"/>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000" dirty="0">
                <a:solidFill>
                  <a:schemeClr val="tx1"/>
                </a:solidFill>
                <a:latin typeface="+mj-lt"/>
              </a:rPr>
              <a:t>Increased age (≥60 years old)</a:t>
            </a:r>
          </a:p>
        </p:txBody>
      </p:sp>
      <p:sp>
        <p:nvSpPr>
          <p:cNvPr id="9" name="Oval 8">
            <a:extLst>
              <a:ext uri="{FF2B5EF4-FFF2-40B4-BE49-F238E27FC236}">
                <a16:creationId xmlns:a16="http://schemas.microsoft.com/office/drawing/2014/main" id="{7513DADC-2BF7-46FC-A7CB-55C70AE61152}"/>
              </a:ext>
            </a:extLst>
          </p:cNvPr>
          <p:cNvSpPr>
            <a:spLocks noChangeAspect="1"/>
          </p:cNvSpPr>
          <p:nvPr/>
        </p:nvSpPr>
        <p:spPr>
          <a:xfrm>
            <a:off x="4721706" y="1884760"/>
            <a:ext cx="458755" cy="457200"/>
          </a:xfrm>
          <a:prstGeom prst="ellipse">
            <a:avLst/>
          </a:prstGeom>
          <a:gradFill>
            <a:gsLst>
              <a:gs pos="0">
                <a:schemeClr val="accent1">
                  <a:lumMod val="60000"/>
                  <a:lumOff val="40000"/>
                </a:schemeClr>
              </a:gs>
              <a:gs pos="100000">
                <a:schemeClr val="accent1"/>
              </a:gs>
            </a:gsLst>
            <a:lin ang="3000000" scaled="0"/>
          </a:gradFill>
          <a:ln>
            <a:noFill/>
          </a:ln>
          <a:effectLst>
            <a:innerShdw blurRad="762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lIns="91440" tIns="91440" rIns="91440" bIns="9144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1</a:t>
            </a:r>
          </a:p>
        </p:txBody>
      </p:sp>
      <p:sp>
        <p:nvSpPr>
          <p:cNvPr id="10" name="Oval 9">
            <a:extLst>
              <a:ext uri="{FF2B5EF4-FFF2-40B4-BE49-F238E27FC236}">
                <a16:creationId xmlns:a16="http://schemas.microsoft.com/office/drawing/2014/main" id="{29CA06AC-4393-4E98-A36F-1B80F4F8FE56}"/>
              </a:ext>
            </a:extLst>
          </p:cNvPr>
          <p:cNvSpPr>
            <a:spLocks noChangeAspect="1"/>
          </p:cNvSpPr>
          <p:nvPr/>
        </p:nvSpPr>
        <p:spPr>
          <a:xfrm>
            <a:off x="4721706" y="2423333"/>
            <a:ext cx="458755" cy="457200"/>
          </a:xfrm>
          <a:prstGeom prst="ellipse">
            <a:avLst/>
          </a:prstGeom>
          <a:gradFill>
            <a:gsLst>
              <a:gs pos="0">
                <a:schemeClr val="bg2">
                  <a:lumMod val="90000"/>
                </a:schemeClr>
              </a:gs>
              <a:gs pos="100000">
                <a:schemeClr val="bg2">
                  <a:lumMod val="50000"/>
                </a:schemeClr>
              </a:gs>
            </a:gsLst>
            <a:lin ang="30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2</a:t>
            </a:r>
          </a:p>
        </p:txBody>
      </p:sp>
      <p:sp>
        <p:nvSpPr>
          <p:cNvPr id="11" name="Oval 10">
            <a:extLst>
              <a:ext uri="{FF2B5EF4-FFF2-40B4-BE49-F238E27FC236}">
                <a16:creationId xmlns:a16="http://schemas.microsoft.com/office/drawing/2014/main" id="{49F38625-8729-49E3-9C44-84F3A07A73FF}"/>
              </a:ext>
            </a:extLst>
          </p:cNvPr>
          <p:cNvSpPr>
            <a:spLocks noChangeAspect="1"/>
          </p:cNvSpPr>
          <p:nvPr/>
        </p:nvSpPr>
        <p:spPr>
          <a:xfrm>
            <a:off x="4716841" y="4039051"/>
            <a:ext cx="458755" cy="457200"/>
          </a:xfrm>
          <a:prstGeom prst="ellipse">
            <a:avLst/>
          </a:prstGeom>
          <a:gradFill>
            <a:gsLst>
              <a:gs pos="0">
                <a:schemeClr val="bg2">
                  <a:lumMod val="90000"/>
                </a:schemeClr>
              </a:gs>
              <a:gs pos="100000">
                <a:schemeClr val="bg2">
                  <a:lumMod val="50000"/>
                </a:schemeClr>
              </a:gs>
            </a:gsLst>
            <a:lin ang="30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5</a:t>
            </a:r>
          </a:p>
        </p:txBody>
      </p:sp>
      <p:sp>
        <p:nvSpPr>
          <p:cNvPr id="12" name="Oval 11">
            <a:extLst>
              <a:ext uri="{FF2B5EF4-FFF2-40B4-BE49-F238E27FC236}">
                <a16:creationId xmlns:a16="http://schemas.microsoft.com/office/drawing/2014/main" id="{25E38C65-A6E2-4446-9F90-9BEA6D8F434C}"/>
              </a:ext>
            </a:extLst>
          </p:cNvPr>
          <p:cNvSpPr>
            <a:spLocks noChangeAspect="1"/>
          </p:cNvSpPr>
          <p:nvPr/>
        </p:nvSpPr>
        <p:spPr>
          <a:xfrm>
            <a:off x="4716841" y="4577624"/>
            <a:ext cx="458755" cy="457200"/>
          </a:xfrm>
          <a:prstGeom prst="ellipse">
            <a:avLst/>
          </a:prstGeom>
          <a:gradFill>
            <a:gsLst>
              <a:gs pos="0">
                <a:schemeClr val="bg2">
                  <a:lumMod val="90000"/>
                </a:schemeClr>
              </a:gs>
              <a:gs pos="100000">
                <a:schemeClr val="bg2">
                  <a:lumMod val="50000"/>
                </a:schemeClr>
              </a:gs>
            </a:gsLst>
            <a:lin ang="30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6</a:t>
            </a:r>
          </a:p>
        </p:txBody>
      </p:sp>
      <p:sp>
        <p:nvSpPr>
          <p:cNvPr id="13" name="Rectangle: Rounded Corners 12">
            <a:extLst>
              <a:ext uri="{FF2B5EF4-FFF2-40B4-BE49-F238E27FC236}">
                <a16:creationId xmlns:a16="http://schemas.microsoft.com/office/drawing/2014/main" id="{85F1A149-EA46-4AE6-B4A2-A7AF96D8A225}"/>
              </a:ext>
            </a:extLst>
          </p:cNvPr>
          <p:cNvSpPr>
            <a:spLocks/>
          </p:cNvSpPr>
          <p:nvPr/>
        </p:nvSpPr>
        <p:spPr>
          <a:xfrm>
            <a:off x="4923032" y="2961906"/>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n-US" sz="1100" dirty="0">
              <a:solidFill>
                <a:srgbClr val="081C4A"/>
              </a:solidFill>
            </a:endParaRPr>
          </a:p>
        </p:txBody>
      </p:sp>
      <p:sp>
        <p:nvSpPr>
          <p:cNvPr id="14" name="Rectangle: Rounded Corners 13">
            <a:extLst>
              <a:ext uri="{FF2B5EF4-FFF2-40B4-BE49-F238E27FC236}">
                <a16:creationId xmlns:a16="http://schemas.microsoft.com/office/drawing/2014/main" id="{34FD7800-ED44-44BC-B91F-05CB3FFE634C}"/>
              </a:ext>
            </a:extLst>
          </p:cNvPr>
          <p:cNvSpPr>
            <a:spLocks/>
          </p:cNvSpPr>
          <p:nvPr/>
        </p:nvSpPr>
        <p:spPr>
          <a:xfrm>
            <a:off x="4923032" y="3500478"/>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n-US" sz="1100" dirty="0">
              <a:solidFill>
                <a:srgbClr val="081C4A"/>
              </a:solidFill>
            </a:endParaRPr>
          </a:p>
        </p:txBody>
      </p:sp>
      <p:sp>
        <p:nvSpPr>
          <p:cNvPr id="15" name="Oval 14">
            <a:extLst>
              <a:ext uri="{FF2B5EF4-FFF2-40B4-BE49-F238E27FC236}">
                <a16:creationId xmlns:a16="http://schemas.microsoft.com/office/drawing/2014/main" id="{EFCD1D6F-052A-4BE2-A1AD-ED28A2B08EE3}"/>
              </a:ext>
            </a:extLst>
          </p:cNvPr>
          <p:cNvSpPr>
            <a:spLocks noChangeAspect="1"/>
          </p:cNvSpPr>
          <p:nvPr/>
        </p:nvSpPr>
        <p:spPr>
          <a:xfrm>
            <a:off x="4716841" y="2961906"/>
            <a:ext cx="458755" cy="457200"/>
          </a:xfrm>
          <a:prstGeom prst="ellipse">
            <a:avLst/>
          </a:prstGeom>
          <a:gradFill>
            <a:gsLst>
              <a:gs pos="0">
                <a:schemeClr val="bg2">
                  <a:lumMod val="90000"/>
                </a:schemeClr>
              </a:gs>
              <a:gs pos="100000">
                <a:schemeClr val="bg2">
                  <a:lumMod val="50000"/>
                </a:schemeClr>
              </a:gs>
            </a:gsLst>
            <a:lin ang="30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3</a:t>
            </a:r>
          </a:p>
        </p:txBody>
      </p:sp>
      <p:sp>
        <p:nvSpPr>
          <p:cNvPr id="16" name="Oval 15">
            <a:extLst>
              <a:ext uri="{FF2B5EF4-FFF2-40B4-BE49-F238E27FC236}">
                <a16:creationId xmlns:a16="http://schemas.microsoft.com/office/drawing/2014/main" id="{6291EA21-F5B3-4401-829E-B3594CD90554}"/>
              </a:ext>
            </a:extLst>
          </p:cNvPr>
          <p:cNvSpPr>
            <a:spLocks noChangeAspect="1"/>
          </p:cNvSpPr>
          <p:nvPr/>
        </p:nvSpPr>
        <p:spPr>
          <a:xfrm>
            <a:off x="4716841" y="3500478"/>
            <a:ext cx="458755" cy="457200"/>
          </a:xfrm>
          <a:prstGeom prst="ellipse">
            <a:avLst/>
          </a:prstGeom>
          <a:gradFill>
            <a:gsLst>
              <a:gs pos="0">
                <a:schemeClr val="bg2">
                  <a:lumMod val="90000"/>
                </a:schemeClr>
              </a:gs>
              <a:gs pos="100000">
                <a:schemeClr val="bg2">
                  <a:lumMod val="50000"/>
                </a:schemeClr>
              </a:gs>
            </a:gsLst>
            <a:lin ang="30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4</a:t>
            </a:r>
          </a:p>
        </p:txBody>
      </p:sp>
      <p:sp>
        <p:nvSpPr>
          <p:cNvPr id="17" name="Rectangle: Rounded Corners 16">
            <a:extLst>
              <a:ext uri="{FF2B5EF4-FFF2-40B4-BE49-F238E27FC236}">
                <a16:creationId xmlns:a16="http://schemas.microsoft.com/office/drawing/2014/main" id="{422499A2-0B44-446D-9521-A3DD8352BF5F}"/>
              </a:ext>
            </a:extLst>
          </p:cNvPr>
          <p:cNvSpPr>
            <a:spLocks/>
          </p:cNvSpPr>
          <p:nvPr/>
        </p:nvSpPr>
        <p:spPr>
          <a:xfrm>
            <a:off x="4923032" y="5116195"/>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n-US" sz="1100" dirty="0">
              <a:solidFill>
                <a:srgbClr val="081C4A"/>
              </a:solidFill>
            </a:endParaRPr>
          </a:p>
        </p:txBody>
      </p:sp>
      <p:sp>
        <p:nvSpPr>
          <p:cNvPr id="18" name="Oval 17">
            <a:extLst>
              <a:ext uri="{FF2B5EF4-FFF2-40B4-BE49-F238E27FC236}">
                <a16:creationId xmlns:a16="http://schemas.microsoft.com/office/drawing/2014/main" id="{60C396FB-2D79-4A43-8F5D-7B39B6A267C7}"/>
              </a:ext>
            </a:extLst>
          </p:cNvPr>
          <p:cNvSpPr>
            <a:spLocks noChangeAspect="1"/>
          </p:cNvSpPr>
          <p:nvPr/>
        </p:nvSpPr>
        <p:spPr>
          <a:xfrm>
            <a:off x="4716841" y="5116195"/>
            <a:ext cx="458755" cy="457200"/>
          </a:xfrm>
          <a:prstGeom prst="ellipse">
            <a:avLst/>
          </a:prstGeom>
          <a:gradFill>
            <a:gsLst>
              <a:gs pos="0">
                <a:schemeClr val="bg2">
                  <a:lumMod val="90000"/>
                </a:schemeClr>
              </a:gs>
              <a:gs pos="100000">
                <a:schemeClr val="bg2">
                  <a:lumMod val="50000"/>
                </a:schemeClr>
              </a:gs>
            </a:gsLst>
            <a:lin ang="30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7</a:t>
            </a:r>
          </a:p>
        </p:txBody>
      </p:sp>
      <p:grpSp>
        <p:nvGrpSpPr>
          <p:cNvPr id="24" name="Group 23">
            <a:extLst>
              <a:ext uri="{FF2B5EF4-FFF2-40B4-BE49-F238E27FC236}">
                <a16:creationId xmlns:a16="http://schemas.microsoft.com/office/drawing/2014/main" id="{A7AA8B57-B1D5-4259-B9B0-FDDD59DEBC4F}"/>
              </a:ext>
            </a:extLst>
          </p:cNvPr>
          <p:cNvGrpSpPr/>
          <p:nvPr/>
        </p:nvGrpSpPr>
        <p:grpSpPr>
          <a:xfrm>
            <a:off x="644526" y="5601081"/>
            <a:ext cx="2867824" cy="442370"/>
            <a:chOff x="644526" y="5727913"/>
            <a:chExt cx="2867824" cy="442370"/>
          </a:xfrm>
        </p:grpSpPr>
        <p:sp>
          <p:nvSpPr>
            <p:cNvPr id="19" name="TextBox 18">
              <a:extLst>
                <a:ext uri="{FF2B5EF4-FFF2-40B4-BE49-F238E27FC236}">
                  <a16:creationId xmlns:a16="http://schemas.microsoft.com/office/drawing/2014/main" id="{8C59C110-E33F-49FB-A50E-C78FC71E5E94}"/>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Tap here to check in with Rodney</a:t>
              </a:r>
            </a:p>
          </p:txBody>
        </p:sp>
        <p:grpSp>
          <p:nvGrpSpPr>
            <p:cNvPr id="20" name="Group 19">
              <a:extLst>
                <a:ext uri="{FF2B5EF4-FFF2-40B4-BE49-F238E27FC236}">
                  <a16:creationId xmlns:a16="http://schemas.microsoft.com/office/drawing/2014/main" id="{44479BD4-79CB-4A8F-8442-63AB17FC27EB}"/>
                </a:ext>
              </a:extLst>
            </p:cNvPr>
            <p:cNvGrpSpPr/>
            <p:nvPr/>
          </p:nvGrpSpPr>
          <p:grpSpPr>
            <a:xfrm>
              <a:off x="728509" y="5780493"/>
              <a:ext cx="337211" cy="337211"/>
              <a:chOff x="728509" y="5780493"/>
              <a:chExt cx="337211" cy="337211"/>
            </a:xfrm>
          </p:grpSpPr>
          <p:sp>
            <p:nvSpPr>
              <p:cNvPr id="21" name="Oval 20">
                <a:extLst>
                  <a:ext uri="{FF2B5EF4-FFF2-40B4-BE49-F238E27FC236}">
                    <a16:creationId xmlns:a16="http://schemas.microsoft.com/office/drawing/2014/main" id="{4FE45050-5658-46C8-AF45-381592F9A54B}"/>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22" name="Graphic 30">
                <a:extLst>
                  <a:ext uri="{FF2B5EF4-FFF2-40B4-BE49-F238E27FC236}">
                    <a16:creationId xmlns:a16="http://schemas.microsoft.com/office/drawing/2014/main" id="{2C7A20CE-F2D8-49F1-BC92-5E9BBF694835}"/>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638095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3F3B-4407-4A7A-AE33-9A9700364ABC}"/>
              </a:ext>
            </a:extLst>
          </p:cNvPr>
          <p:cNvSpPr>
            <a:spLocks noGrp="1"/>
          </p:cNvSpPr>
          <p:nvPr>
            <p:ph type="title"/>
          </p:nvPr>
        </p:nvSpPr>
        <p:spPr/>
        <p:txBody>
          <a:bodyPr/>
          <a:lstStyle/>
          <a:p>
            <a:r>
              <a:rPr lang="en-US" dirty="0"/>
              <a:t>AML Prognosis</a:t>
            </a:r>
          </a:p>
        </p:txBody>
      </p:sp>
      <p:sp>
        <p:nvSpPr>
          <p:cNvPr id="3" name="Text Placeholder 2">
            <a:extLst>
              <a:ext uri="{FF2B5EF4-FFF2-40B4-BE49-F238E27FC236}">
                <a16:creationId xmlns:a16="http://schemas.microsoft.com/office/drawing/2014/main" id="{AAE6BD59-3459-404E-B32B-92B5DF2FC931}"/>
              </a:ext>
            </a:extLst>
          </p:cNvPr>
          <p:cNvSpPr>
            <a:spLocks noGrp="1"/>
          </p:cNvSpPr>
          <p:nvPr>
            <p:ph type="body" sz="quarter" idx="13"/>
          </p:nvPr>
        </p:nvSpPr>
        <p:spPr>
          <a:xfrm>
            <a:off x="632143" y="1466203"/>
            <a:ext cx="3639943" cy="2200921"/>
          </a:xfrm>
        </p:spPr>
        <p:txBody>
          <a:bodyPr/>
          <a:lstStyle/>
          <a:p>
            <a:r>
              <a:rPr lang="en-US" dirty="0"/>
              <a:t>The subtype of AML can be important in helping to determine a patient’s prognosis. However, other factors can also affect why some patients with AML have a better prognosis than others. Prognostic factors in AML can be broken into 2 categories—patient-related factors and AML-related genetic factors. </a:t>
            </a:r>
          </a:p>
          <a:p>
            <a:r>
              <a:rPr lang="en-US" i="1" dirty="0"/>
              <a:t>Tap each number on the right to reveal the adverse,</a:t>
            </a:r>
            <a:br>
              <a:rPr lang="en-US" i="1" dirty="0"/>
            </a:br>
            <a:r>
              <a:rPr lang="en-US" i="1" dirty="0"/>
              <a:t>patient-related prognostic factors for AML.</a:t>
            </a:r>
          </a:p>
        </p:txBody>
      </p:sp>
      <p:sp>
        <p:nvSpPr>
          <p:cNvPr id="5" name="Rectangle: Rounded Corners 4">
            <a:extLst>
              <a:ext uri="{FF2B5EF4-FFF2-40B4-BE49-F238E27FC236}">
                <a16:creationId xmlns:a16="http://schemas.microsoft.com/office/drawing/2014/main" id="{4A73EA39-FDCF-4A58-AAFE-D0D498A13F5B}"/>
              </a:ext>
            </a:extLst>
          </p:cNvPr>
          <p:cNvSpPr>
            <a:spLocks/>
          </p:cNvSpPr>
          <p:nvPr/>
        </p:nvSpPr>
        <p:spPr>
          <a:xfrm>
            <a:off x="4923032" y="2423333"/>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000" dirty="0">
                <a:solidFill>
                  <a:schemeClr val="tx1"/>
                </a:solidFill>
                <a:latin typeface="+mj-lt"/>
              </a:rPr>
              <a:t>Poor performance status/presence of comorbidities</a:t>
            </a:r>
            <a:br>
              <a:rPr lang="en-US" sz="1000" dirty="0">
                <a:solidFill>
                  <a:schemeClr val="tx1"/>
                </a:solidFill>
                <a:latin typeface="+mj-lt"/>
              </a:rPr>
            </a:br>
            <a:r>
              <a:rPr lang="en-US" sz="1000" dirty="0">
                <a:solidFill>
                  <a:schemeClr val="tx1"/>
                </a:solidFill>
                <a:latin typeface="+mj-lt"/>
              </a:rPr>
              <a:t>(</a:t>
            </a:r>
            <a:r>
              <a:rPr lang="en-US" sz="1000" dirty="0" err="1">
                <a:solidFill>
                  <a:schemeClr val="tx1"/>
                </a:solidFill>
                <a:latin typeface="+mj-lt"/>
              </a:rPr>
              <a:t>eg</a:t>
            </a:r>
            <a:r>
              <a:rPr lang="en-US" sz="1000" dirty="0">
                <a:solidFill>
                  <a:schemeClr val="tx1"/>
                </a:solidFill>
                <a:latin typeface="+mj-lt"/>
              </a:rPr>
              <a:t>, heart failure or renal insufficiency)</a:t>
            </a:r>
          </a:p>
        </p:txBody>
      </p:sp>
      <p:sp>
        <p:nvSpPr>
          <p:cNvPr id="6" name="Rectangle: Rounded Corners 5">
            <a:extLst>
              <a:ext uri="{FF2B5EF4-FFF2-40B4-BE49-F238E27FC236}">
                <a16:creationId xmlns:a16="http://schemas.microsoft.com/office/drawing/2014/main" id="{21C3482B-A45C-4683-929E-1888B5CDF2DD}"/>
              </a:ext>
            </a:extLst>
          </p:cNvPr>
          <p:cNvSpPr>
            <a:spLocks/>
          </p:cNvSpPr>
          <p:nvPr/>
        </p:nvSpPr>
        <p:spPr>
          <a:xfrm>
            <a:off x="4923032" y="4039051"/>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000">
                <a:solidFill>
                  <a:schemeClr val="tx1"/>
                </a:solidFill>
                <a:latin typeface="+mj-lt"/>
              </a:rPr>
              <a:t>Central nervous system involvement</a:t>
            </a:r>
            <a:endParaRPr lang="en-US" sz="1000" dirty="0">
              <a:solidFill>
                <a:schemeClr val="tx1"/>
              </a:solidFill>
              <a:latin typeface="+mj-lt"/>
            </a:endParaRPr>
          </a:p>
        </p:txBody>
      </p:sp>
      <p:sp>
        <p:nvSpPr>
          <p:cNvPr id="7" name="Rectangle: Rounded Corners 6">
            <a:extLst>
              <a:ext uri="{FF2B5EF4-FFF2-40B4-BE49-F238E27FC236}">
                <a16:creationId xmlns:a16="http://schemas.microsoft.com/office/drawing/2014/main" id="{1DEE2FEB-91FD-482C-ACB6-1CF65B1BA6B8}"/>
              </a:ext>
            </a:extLst>
          </p:cNvPr>
          <p:cNvSpPr>
            <a:spLocks/>
          </p:cNvSpPr>
          <p:nvPr/>
        </p:nvSpPr>
        <p:spPr>
          <a:xfrm>
            <a:off x="4923032" y="4577624"/>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000" dirty="0">
                <a:solidFill>
                  <a:schemeClr val="tx1"/>
                </a:solidFill>
                <a:latin typeface="+mj-lt"/>
              </a:rPr>
              <a:t>High WBC count (&gt;100,000 </a:t>
            </a:r>
            <a:r>
              <a:rPr lang="en-US" sz="1000">
                <a:solidFill>
                  <a:schemeClr val="tx1"/>
                </a:solidFill>
                <a:latin typeface="+mj-lt"/>
              </a:rPr>
              <a:t>cells/</a:t>
            </a:r>
            <a:r>
              <a:rPr lang="el-GR" sz="1000" dirty="0">
                <a:solidFill>
                  <a:schemeClr val="tx1"/>
                </a:solidFill>
                <a:latin typeface="+mj-lt"/>
              </a:rPr>
              <a:t>μ</a:t>
            </a:r>
            <a:r>
              <a:rPr lang="en-US" sz="1000" dirty="0">
                <a:solidFill>
                  <a:schemeClr val="tx1"/>
                </a:solidFill>
                <a:latin typeface="+mj-lt"/>
              </a:rPr>
              <a:t>L)</a:t>
            </a:r>
          </a:p>
        </p:txBody>
      </p:sp>
      <p:sp>
        <p:nvSpPr>
          <p:cNvPr id="8" name="Rectangle: Rounded Corners 7">
            <a:extLst>
              <a:ext uri="{FF2B5EF4-FFF2-40B4-BE49-F238E27FC236}">
                <a16:creationId xmlns:a16="http://schemas.microsoft.com/office/drawing/2014/main" id="{F715631B-AB26-4595-82DD-353D3F31AB2D}"/>
              </a:ext>
            </a:extLst>
          </p:cNvPr>
          <p:cNvSpPr>
            <a:spLocks/>
          </p:cNvSpPr>
          <p:nvPr/>
        </p:nvSpPr>
        <p:spPr>
          <a:xfrm>
            <a:off x="4923032" y="1884760"/>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000" dirty="0">
                <a:solidFill>
                  <a:schemeClr val="tx1"/>
                </a:solidFill>
                <a:latin typeface="+mj-lt"/>
              </a:rPr>
              <a:t>Increased age (≥60 years old)</a:t>
            </a:r>
          </a:p>
        </p:txBody>
      </p:sp>
      <p:sp>
        <p:nvSpPr>
          <p:cNvPr id="9" name="Oval 8">
            <a:extLst>
              <a:ext uri="{FF2B5EF4-FFF2-40B4-BE49-F238E27FC236}">
                <a16:creationId xmlns:a16="http://schemas.microsoft.com/office/drawing/2014/main" id="{7513DADC-2BF7-46FC-A7CB-55C70AE61152}"/>
              </a:ext>
            </a:extLst>
          </p:cNvPr>
          <p:cNvSpPr>
            <a:spLocks noChangeAspect="1"/>
          </p:cNvSpPr>
          <p:nvPr/>
        </p:nvSpPr>
        <p:spPr>
          <a:xfrm>
            <a:off x="4721706" y="1884760"/>
            <a:ext cx="458755" cy="457200"/>
          </a:xfrm>
          <a:prstGeom prst="ellipse">
            <a:avLst/>
          </a:prstGeom>
          <a:gradFill>
            <a:gsLst>
              <a:gs pos="0">
                <a:schemeClr val="accent1">
                  <a:lumMod val="60000"/>
                  <a:lumOff val="40000"/>
                </a:schemeClr>
              </a:gs>
              <a:gs pos="100000">
                <a:schemeClr val="accent1"/>
              </a:gs>
            </a:gsLst>
            <a:lin ang="3000000" scaled="0"/>
          </a:gradFill>
          <a:ln>
            <a:noFill/>
          </a:ln>
          <a:effectLst>
            <a:innerShdw blurRad="762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lIns="91440" tIns="91440" rIns="91440" bIns="9144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1</a:t>
            </a:r>
          </a:p>
        </p:txBody>
      </p:sp>
      <p:sp>
        <p:nvSpPr>
          <p:cNvPr id="10" name="Oval 9">
            <a:extLst>
              <a:ext uri="{FF2B5EF4-FFF2-40B4-BE49-F238E27FC236}">
                <a16:creationId xmlns:a16="http://schemas.microsoft.com/office/drawing/2014/main" id="{29CA06AC-4393-4E98-A36F-1B80F4F8FE56}"/>
              </a:ext>
            </a:extLst>
          </p:cNvPr>
          <p:cNvSpPr>
            <a:spLocks noChangeAspect="1"/>
          </p:cNvSpPr>
          <p:nvPr/>
        </p:nvSpPr>
        <p:spPr>
          <a:xfrm>
            <a:off x="4721706" y="2423333"/>
            <a:ext cx="458755" cy="457200"/>
          </a:xfrm>
          <a:prstGeom prst="ellipse">
            <a:avLst/>
          </a:prstGeom>
          <a:gradFill>
            <a:gsLst>
              <a:gs pos="0">
                <a:schemeClr val="accent1">
                  <a:lumMod val="60000"/>
                  <a:lumOff val="40000"/>
                </a:schemeClr>
              </a:gs>
              <a:gs pos="100000">
                <a:schemeClr val="accent1"/>
              </a:gs>
            </a:gsLst>
            <a:lin ang="3000000" scaled="0"/>
          </a:gradFill>
          <a:ln>
            <a:noFill/>
          </a:ln>
          <a:effectLst>
            <a:innerShdw blurRad="762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lIns="91440" tIns="91440" rIns="91440" bIns="9144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2</a:t>
            </a:r>
          </a:p>
        </p:txBody>
      </p:sp>
      <p:sp>
        <p:nvSpPr>
          <p:cNvPr id="11" name="Oval 10">
            <a:extLst>
              <a:ext uri="{FF2B5EF4-FFF2-40B4-BE49-F238E27FC236}">
                <a16:creationId xmlns:a16="http://schemas.microsoft.com/office/drawing/2014/main" id="{49F38625-8729-49E3-9C44-84F3A07A73FF}"/>
              </a:ext>
            </a:extLst>
          </p:cNvPr>
          <p:cNvSpPr>
            <a:spLocks noChangeAspect="1"/>
          </p:cNvSpPr>
          <p:nvPr/>
        </p:nvSpPr>
        <p:spPr>
          <a:xfrm>
            <a:off x="4716841" y="4039051"/>
            <a:ext cx="458755" cy="457200"/>
          </a:xfrm>
          <a:prstGeom prst="ellipse">
            <a:avLst/>
          </a:prstGeom>
          <a:gradFill>
            <a:gsLst>
              <a:gs pos="0">
                <a:schemeClr val="accent1">
                  <a:lumMod val="60000"/>
                  <a:lumOff val="40000"/>
                </a:schemeClr>
              </a:gs>
              <a:gs pos="100000">
                <a:schemeClr val="accent1"/>
              </a:gs>
            </a:gsLst>
            <a:lin ang="3000000" scaled="0"/>
          </a:gradFill>
          <a:ln>
            <a:noFill/>
          </a:ln>
          <a:effectLst>
            <a:innerShdw blurRad="762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lIns="91440" tIns="91440" rIns="91440" bIns="9144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5</a:t>
            </a:r>
          </a:p>
        </p:txBody>
      </p:sp>
      <p:sp>
        <p:nvSpPr>
          <p:cNvPr id="12" name="Oval 11">
            <a:extLst>
              <a:ext uri="{FF2B5EF4-FFF2-40B4-BE49-F238E27FC236}">
                <a16:creationId xmlns:a16="http://schemas.microsoft.com/office/drawing/2014/main" id="{25E38C65-A6E2-4446-9F90-9BEA6D8F434C}"/>
              </a:ext>
            </a:extLst>
          </p:cNvPr>
          <p:cNvSpPr>
            <a:spLocks noChangeAspect="1"/>
          </p:cNvSpPr>
          <p:nvPr/>
        </p:nvSpPr>
        <p:spPr>
          <a:xfrm>
            <a:off x="4716841" y="4577624"/>
            <a:ext cx="458755" cy="457200"/>
          </a:xfrm>
          <a:prstGeom prst="ellipse">
            <a:avLst/>
          </a:prstGeom>
          <a:gradFill>
            <a:gsLst>
              <a:gs pos="0">
                <a:schemeClr val="accent1">
                  <a:lumMod val="60000"/>
                  <a:lumOff val="40000"/>
                </a:schemeClr>
              </a:gs>
              <a:gs pos="100000">
                <a:schemeClr val="accent1"/>
              </a:gs>
            </a:gsLst>
            <a:lin ang="3000000" scaled="0"/>
          </a:gradFill>
          <a:ln>
            <a:noFill/>
          </a:ln>
          <a:effectLst>
            <a:innerShdw blurRad="762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lIns="91440" tIns="91440" rIns="91440" bIns="9144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6</a:t>
            </a:r>
          </a:p>
        </p:txBody>
      </p:sp>
      <p:sp>
        <p:nvSpPr>
          <p:cNvPr id="13" name="Rectangle: Rounded Corners 12">
            <a:extLst>
              <a:ext uri="{FF2B5EF4-FFF2-40B4-BE49-F238E27FC236}">
                <a16:creationId xmlns:a16="http://schemas.microsoft.com/office/drawing/2014/main" id="{85F1A149-EA46-4AE6-B4A2-A7AF96D8A225}"/>
              </a:ext>
            </a:extLst>
          </p:cNvPr>
          <p:cNvSpPr>
            <a:spLocks/>
          </p:cNvSpPr>
          <p:nvPr/>
        </p:nvSpPr>
        <p:spPr>
          <a:xfrm>
            <a:off x="4923032" y="2961906"/>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000" dirty="0">
                <a:solidFill>
                  <a:schemeClr val="tx1"/>
                </a:solidFill>
                <a:latin typeface="+mj-lt"/>
              </a:rPr>
              <a:t>History of prior blood disorder, such as </a:t>
            </a:r>
            <a:br>
              <a:rPr lang="en-US" sz="1000" dirty="0">
                <a:solidFill>
                  <a:schemeClr val="tx1"/>
                </a:solidFill>
                <a:latin typeface="+mj-lt"/>
              </a:rPr>
            </a:br>
            <a:r>
              <a:rPr lang="en-US" sz="1000" dirty="0">
                <a:solidFill>
                  <a:schemeClr val="tx1"/>
                </a:solidFill>
                <a:latin typeface="+mj-lt"/>
              </a:rPr>
              <a:t>myelodysplastic syndrome</a:t>
            </a:r>
          </a:p>
        </p:txBody>
      </p:sp>
      <p:sp>
        <p:nvSpPr>
          <p:cNvPr id="14" name="Rectangle: Rounded Corners 13">
            <a:extLst>
              <a:ext uri="{FF2B5EF4-FFF2-40B4-BE49-F238E27FC236}">
                <a16:creationId xmlns:a16="http://schemas.microsoft.com/office/drawing/2014/main" id="{34FD7800-ED44-44BC-B91F-05CB3FFE634C}"/>
              </a:ext>
            </a:extLst>
          </p:cNvPr>
          <p:cNvSpPr>
            <a:spLocks/>
          </p:cNvSpPr>
          <p:nvPr/>
        </p:nvSpPr>
        <p:spPr>
          <a:xfrm>
            <a:off x="4923032" y="3500478"/>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000">
                <a:solidFill>
                  <a:schemeClr val="tx1"/>
                </a:solidFill>
                <a:latin typeface="+mj-lt"/>
              </a:rPr>
              <a:t>History of prior exposure to cytotoxic agents or radiation therapy</a:t>
            </a:r>
            <a:endParaRPr lang="en-US" sz="1000" dirty="0">
              <a:solidFill>
                <a:schemeClr val="tx1"/>
              </a:solidFill>
              <a:latin typeface="+mj-lt"/>
            </a:endParaRPr>
          </a:p>
        </p:txBody>
      </p:sp>
      <p:sp>
        <p:nvSpPr>
          <p:cNvPr id="15" name="Oval 14">
            <a:extLst>
              <a:ext uri="{FF2B5EF4-FFF2-40B4-BE49-F238E27FC236}">
                <a16:creationId xmlns:a16="http://schemas.microsoft.com/office/drawing/2014/main" id="{EFCD1D6F-052A-4BE2-A1AD-ED28A2B08EE3}"/>
              </a:ext>
            </a:extLst>
          </p:cNvPr>
          <p:cNvSpPr>
            <a:spLocks noChangeAspect="1"/>
          </p:cNvSpPr>
          <p:nvPr/>
        </p:nvSpPr>
        <p:spPr>
          <a:xfrm>
            <a:off x="4716841" y="2961906"/>
            <a:ext cx="458755" cy="457200"/>
          </a:xfrm>
          <a:prstGeom prst="ellipse">
            <a:avLst/>
          </a:prstGeom>
          <a:gradFill>
            <a:gsLst>
              <a:gs pos="0">
                <a:schemeClr val="accent1">
                  <a:lumMod val="60000"/>
                  <a:lumOff val="40000"/>
                </a:schemeClr>
              </a:gs>
              <a:gs pos="100000">
                <a:schemeClr val="accent1"/>
              </a:gs>
            </a:gsLst>
            <a:lin ang="3000000" scaled="0"/>
          </a:gradFill>
          <a:ln>
            <a:noFill/>
          </a:ln>
          <a:effectLst>
            <a:innerShdw blurRad="762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lIns="91440" tIns="91440" rIns="91440" bIns="9144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3</a:t>
            </a:r>
          </a:p>
        </p:txBody>
      </p:sp>
      <p:sp>
        <p:nvSpPr>
          <p:cNvPr id="16" name="Oval 15">
            <a:extLst>
              <a:ext uri="{FF2B5EF4-FFF2-40B4-BE49-F238E27FC236}">
                <a16:creationId xmlns:a16="http://schemas.microsoft.com/office/drawing/2014/main" id="{6291EA21-F5B3-4401-829E-B3594CD90554}"/>
              </a:ext>
            </a:extLst>
          </p:cNvPr>
          <p:cNvSpPr>
            <a:spLocks noChangeAspect="1"/>
          </p:cNvSpPr>
          <p:nvPr/>
        </p:nvSpPr>
        <p:spPr>
          <a:xfrm>
            <a:off x="4716841" y="3500478"/>
            <a:ext cx="458755" cy="457200"/>
          </a:xfrm>
          <a:prstGeom prst="ellipse">
            <a:avLst/>
          </a:prstGeom>
          <a:gradFill>
            <a:gsLst>
              <a:gs pos="0">
                <a:schemeClr val="accent1">
                  <a:lumMod val="60000"/>
                  <a:lumOff val="40000"/>
                </a:schemeClr>
              </a:gs>
              <a:gs pos="100000">
                <a:schemeClr val="accent1"/>
              </a:gs>
            </a:gsLst>
            <a:lin ang="3000000" scaled="0"/>
          </a:gradFill>
          <a:ln>
            <a:noFill/>
          </a:ln>
          <a:effectLst>
            <a:innerShdw blurRad="762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lIns="91440" tIns="91440" rIns="91440" bIns="9144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4</a:t>
            </a:r>
          </a:p>
        </p:txBody>
      </p:sp>
      <p:sp>
        <p:nvSpPr>
          <p:cNvPr id="17" name="Rectangle: Rounded Corners 16">
            <a:extLst>
              <a:ext uri="{FF2B5EF4-FFF2-40B4-BE49-F238E27FC236}">
                <a16:creationId xmlns:a16="http://schemas.microsoft.com/office/drawing/2014/main" id="{422499A2-0B44-446D-9521-A3DD8352BF5F}"/>
              </a:ext>
            </a:extLst>
          </p:cNvPr>
          <p:cNvSpPr>
            <a:spLocks/>
          </p:cNvSpPr>
          <p:nvPr/>
        </p:nvSpPr>
        <p:spPr>
          <a:xfrm>
            <a:off x="4923032" y="5116195"/>
            <a:ext cx="3639943" cy="457200"/>
          </a:xfrm>
          <a:prstGeom prst="roundRect">
            <a:avLst>
              <a:gd name="adj" fmla="val 11111"/>
            </a:avLst>
          </a:prstGeom>
          <a:gradFill>
            <a:gsLst>
              <a:gs pos="0">
                <a:schemeClr val="bg1">
                  <a:lumMod val="90000"/>
                  <a:lumOff val="10000"/>
                </a:schemeClr>
              </a:gs>
              <a:gs pos="50000">
                <a:schemeClr val="bg1">
                  <a:lumMod val="95000"/>
                </a:schemeClr>
              </a:gs>
              <a:gs pos="100000">
                <a:schemeClr val="bg1">
                  <a:lumMod val="95000"/>
                </a:schemeClr>
              </a:gs>
            </a:gsLst>
          </a:gradFill>
          <a:ln>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lIns="320040" tIns="0" rIns="0" bIns="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000" dirty="0">
                <a:solidFill>
                  <a:schemeClr val="tx1"/>
                </a:solidFill>
                <a:latin typeface="+mj-lt"/>
              </a:rPr>
              <a:t>Relapsed or refractory AML</a:t>
            </a:r>
          </a:p>
        </p:txBody>
      </p:sp>
      <p:sp>
        <p:nvSpPr>
          <p:cNvPr id="18" name="Oval 17">
            <a:extLst>
              <a:ext uri="{FF2B5EF4-FFF2-40B4-BE49-F238E27FC236}">
                <a16:creationId xmlns:a16="http://schemas.microsoft.com/office/drawing/2014/main" id="{60C396FB-2D79-4A43-8F5D-7B39B6A267C7}"/>
              </a:ext>
            </a:extLst>
          </p:cNvPr>
          <p:cNvSpPr>
            <a:spLocks noChangeAspect="1"/>
          </p:cNvSpPr>
          <p:nvPr/>
        </p:nvSpPr>
        <p:spPr>
          <a:xfrm>
            <a:off x="4716841" y="5116195"/>
            <a:ext cx="458755" cy="457200"/>
          </a:xfrm>
          <a:prstGeom prst="ellipse">
            <a:avLst/>
          </a:prstGeom>
          <a:gradFill>
            <a:gsLst>
              <a:gs pos="0">
                <a:schemeClr val="accent1">
                  <a:lumMod val="60000"/>
                  <a:lumOff val="40000"/>
                </a:schemeClr>
              </a:gs>
              <a:gs pos="100000">
                <a:schemeClr val="accent1"/>
              </a:gs>
            </a:gsLst>
            <a:lin ang="3000000" scaled="0"/>
          </a:gradFill>
          <a:ln>
            <a:noFill/>
          </a:ln>
          <a:effectLst>
            <a:innerShdw blurRad="762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lIns="91440" tIns="91440" rIns="91440" bIns="9144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mj-lt"/>
              </a:rPr>
              <a:t>7</a:t>
            </a:r>
          </a:p>
        </p:txBody>
      </p:sp>
      <p:sp>
        <p:nvSpPr>
          <p:cNvPr id="26" name="Rectangle: Top Corners Rounded 25">
            <a:extLst>
              <a:ext uri="{FF2B5EF4-FFF2-40B4-BE49-F238E27FC236}">
                <a16:creationId xmlns:a16="http://schemas.microsoft.com/office/drawing/2014/main" id="{D54571D1-8F3C-401C-BBBF-58EE36C1E60B}"/>
              </a:ext>
            </a:extLst>
          </p:cNvPr>
          <p:cNvSpPr/>
          <p:nvPr/>
        </p:nvSpPr>
        <p:spPr>
          <a:xfrm>
            <a:off x="4732108" y="1466204"/>
            <a:ext cx="3830868" cy="335515"/>
          </a:xfrm>
          <a:prstGeom prst="round2SameRect">
            <a:avLst>
              <a:gd name="adj1" fmla="val 8773"/>
              <a:gd name="adj2" fmla="val 12025"/>
            </a:avLst>
          </a:prstGeom>
          <a:solidFill>
            <a:schemeClr val="accent2"/>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lIns="91440" tIns="91440" rIns="91440" bIns="9144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GB" sz="1100" b="1" dirty="0">
                <a:solidFill>
                  <a:schemeClr val="bg1"/>
                </a:solidFill>
                <a:latin typeface="+mj-lt"/>
              </a:rPr>
              <a:t>Adverse Prognostic Factors</a:t>
            </a:r>
          </a:p>
        </p:txBody>
      </p:sp>
      <p:grpSp>
        <p:nvGrpSpPr>
          <p:cNvPr id="27" name="Group 26">
            <a:extLst>
              <a:ext uri="{FF2B5EF4-FFF2-40B4-BE49-F238E27FC236}">
                <a16:creationId xmlns:a16="http://schemas.microsoft.com/office/drawing/2014/main" id="{9D589D73-77F5-4C85-948F-583DE217A5EF}"/>
              </a:ext>
            </a:extLst>
          </p:cNvPr>
          <p:cNvGrpSpPr/>
          <p:nvPr/>
        </p:nvGrpSpPr>
        <p:grpSpPr>
          <a:xfrm>
            <a:off x="644526" y="5601081"/>
            <a:ext cx="2867824" cy="442370"/>
            <a:chOff x="644526" y="5727913"/>
            <a:chExt cx="2867824" cy="442370"/>
          </a:xfrm>
        </p:grpSpPr>
        <p:sp>
          <p:nvSpPr>
            <p:cNvPr id="28" name="TextBox 27">
              <a:extLst>
                <a:ext uri="{FF2B5EF4-FFF2-40B4-BE49-F238E27FC236}">
                  <a16:creationId xmlns:a16="http://schemas.microsoft.com/office/drawing/2014/main" id="{5C00F0E5-D974-494F-AC40-DD39F1DAD28F}"/>
                </a:ext>
              </a:extLst>
            </p:cNvPr>
            <p:cNvSpPr txBox="1"/>
            <p:nvPr/>
          </p:nvSpPr>
          <p:spPr>
            <a:xfrm>
              <a:off x="644526" y="5727913"/>
              <a:ext cx="2867824"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rPr>
                <a:t>Tap here to check in with Rodney</a:t>
              </a:r>
            </a:p>
          </p:txBody>
        </p:sp>
        <p:grpSp>
          <p:nvGrpSpPr>
            <p:cNvPr id="29" name="Group 28">
              <a:extLst>
                <a:ext uri="{FF2B5EF4-FFF2-40B4-BE49-F238E27FC236}">
                  <a16:creationId xmlns:a16="http://schemas.microsoft.com/office/drawing/2014/main" id="{A465903C-5D67-4F4D-A158-FD8C476F3D11}"/>
                </a:ext>
              </a:extLst>
            </p:cNvPr>
            <p:cNvGrpSpPr/>
            <p:nvPr/>
          </p:nvGrpSpPr>
          <p:grpSpPr>
            <a:xfrm>
              <a:off x="728509" y="5780493"/>
              <a:ext cx="337211" cy="337211"/>
              <a:chOff x="728509" y="5780493"/>
              <a:chExt cx="337211" cy="337211"/>
            </a:xfrm>
          </p:grpSpPr>
          <p:sp>
            <p:nvSpPr>
              <p:cNvPr id="30" name="Oval 29">
                <a:extLst>
                  <a:ext uri="{FF2B5EF4-FFF2-40B4-BE49-F238E27FC236}">
                    <a16:creationId xmlns:a16="http://schemas.microsoft.com/office/drawing/2014/main" id="{8527F329-4CC6-4E2B-869C-52210BCC20A7}"/>
                  </a:ext>
                </a:extLst>
              </p:cNvPr>
              <p:cNvSpPr/>
              <p:nvPr/>
            </p:nvSpPr>
            <p:spPr>
              <a:xfrm>
                <a:off x="728509" y="5780493"/>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1" name="Graphic 30">
                <a:extLst>
                  <a:ext uri="{FF2B5EF4-FFF2-40B4-BE49-F238E27FC236}">
                    <a16:creationId xmlns:a16="http://schemas.microsoft.com/office/drawing/2014/main" id="{ED93702A-CC4C-4086-B584-6DF41F88AEE3}"/>
                  </a:ext>
                </a:extLst>
              </p:cNvPr>
              <p:cNvSpPr/>
              <p:nvPr/>
            </p:nvSpPr>
            <p:spPr>
              <a:xfrm>
                <a:off x="815178" y="5812038"/>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014789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9977D0C-6481-4B61-AAA0-5254C819B1F8}"/>
              </a:ext>
            </a:extLst>
          </p:cNvPr>
          <p:cNvSpPr>
            <a:spLocks noGrp="1"/>
          </p:cNvSpPr>
          <p:nvPr>
            <p:ph type="title"/>
          </p:nvPr>
        </p:nvSpPr>
        <p:spPr/>
        <p:txBody>
          <a:bodyPr/>
          <a:lstStyle/>
          <a:p>
            <a:r>
              <a:rPr lang="en-US" dirty="0"/>
              <a:t>Rodney’s Decision</a:t>
            </a:r>
            <a:br>
              <a:rPr lang="en-US" dirty="0"/>
            </a:br>
            <a:endParaRPr lang="en-US" dirty="0"/>
          </a:p>
        </p:txBody>
      </p:sp>
      <p:sp>
        <p:nvSpPr>
          <p:cNvPr id="23" name="Content Placeholder 22">
            <a:extLst>
              <a:ext uri="{FF2B5EF4-FFF2-40B4-BE49-F238E27FC236}">
                <a16:creationId xmlns:a16="http://schemas.microsoft.com/office/drawing/2014/main" id="{17F0595D-DFEE-46C1-BBA9-53C6FA4DA328}"/>
              </a:ext>
            </a:extLst>
          </p:cNvPr>
          <p:cNvSpPr>
            <a:spLocks noGrp="1"/>
          </p:cNvSpPr>
          <p:nvPr>
            <p:ph sz="quarter" idx="11"/>
          </p:nvPr>
        </p:nvSpPr>
        <p:spPr/>
        <p:txBody>
          <a:bodyPr lIns="91440" tIns="45720" rIns="91440"/>
          <a:lstStyle/>
          <a:p>
            <a:pPr>
              <a:lnSpc>
                <a:spcPct val="120000"/>
              </a:lnSpc>
              <a:spcBef>
                <a:spcPts val="0"/>
              </a:spcBef>
            </a:pPr>
            <a:r>
              <a:rPr lang="en-US" sz="1100" b="0" dirty="0"/>
              <a:t>After learning of my diagnosis, I was told AML is a very aggressive disease, and that I would need to start thinking about treatment options right away. Upon hearing this, I was immediately overwhelmed with my diagnosis and struggled with my doctor’s recommendation to start treatment right away—I was not prepared to make this decision!</a:t>
            </a:r>
          </a:p>
          <a:p>
            <a:pPr>
              <a:lnSpc>
                <a:spcPct val="120000"/>
              </a:lnSpc>
              <a:spcBef>
                <a:spcPts val="0"/>
              </a:spcBef>
            </a:pPr>
            <a:r>
              <a:rPr lang="en-US" sz="1100" b="0" dirty="0"/>
              <a:t>I went home and started reading online about AML and learned that if left untreated, AML usually gets worse quickly. The majority of older patients, such as myself, will die within a year of diagnosis. After researching AML and talking with my supportive family, I’ve decided to start treatment as soon as possible.</a:t>
            </a:r>
          </a:p>
        </p:txBody>
      </p:sp>
      <p:pic>
        <p:nvPicPr>
          <p:cNvPr id="6" name="Picture 5" descr="A person sitting on a bench&#10;&#10;Description automatically generated">
            <a:extLst>
              <a:ext uri="{FF2B5EF4-FFF2-40B4-BE49-F238E27FC236}">
                <a16:creationId xmlns:a16="http://schemas.microsoft.com/office/drawing/2014/main" id="{5CAAC1FD-2DF9-4904-B8C1-BE8360F627DE}"/>
              </a:ext>
            </a:extLst>
          </p:cNvPr>
          <p:cNvPicPr>
            <a:picLocks noChangeAspect="1"/>
          </p:cNvPicPr>
          <p:nvPr/>
        </p:nvPicPr>
        <p:blipFill rotWithShape="1">
          <a:blip r:embed="rId3">
            <a:extLst>
              <a:ext uri="{28A0092B-C50C-407E-A947-70E740481C1C}">
                <a14:useLocalDpi xmlns:a14="http://schemas.microsoft.com/office/drawing/2010/main"/>
              </a:ext>
            </a:extLst>
          </a:blip>
          <a:srcRect l="47205" t="15135" r="18668" b="5483"/>
          <a:stretch/>
        </p:blipFill>
        <p:spPr>
          <a:xfrm>
            <a:off x="638175" y="1319214"/>
            <a:ext cx="3140074" cy="4868862"/>
          </a:xfrm>
          <a:prstGeom prst="rect">
            <a:avLst/>
          </a:prstGeom>
        </p:spPr>
      </p:pic>
    </p:spTree>
    <p:extLst>
      <p:ext uri="{BB962C8B-B14F-4D97-AF65-F5344CB8AC3E}">
        <p14:creationId xmlns:p14="http://schemas.microsoft.com/office/powerpoint/2010/main" val="2935270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B71AC-24D9-4B8B-A4FA-BB4BD4287CE9}"/>
              </a:ext>
            </a:extLst>
          </p:cNvPr>
          <p:cNvSpPr>
            <a:spLocks noGrp="1"/>
          </p:cNvSpPr>
          <p:nvPr>
            <p:ph type="title"/>
          </p:nvPr>
        </p:nvSpPr>
        <p:spPr/>
        <p:txBody>
          <a:bodyPr/>
          <a:lstStyle/>
          <a:p>
            <a:r>
              <a:rPr lang="en-US" dirty="0"/>
              <a:t>Chapter Summary</a:t>
            </a:r>
          </a:p>
        </p:txBody>
      </p:sp>
      <p:sp>
        <p:nvSpPr>
          <p:cNvPr id="3" name="Text Placeholder 2">
            <a:extLst>
              <a:ext uri="{FF2B5EF4-FFF2-40B4-BE49-F238E27FC236}">
                <a16:creationId xmlns:a16="http://schemas.microsoft.com/office/drawing/2014/main" id="{46A81F13-B424-4C7E-996B-0C59B87032D1}"/>
              </a:ext>
            </a:extLst>
          </p:cNvPr>
          <p:cNvSpPr>
            <a:spLocks noGrp="1"/>
          </p:cNvSpPr>
          <p:nvPr>
            <p:ph type="body" sz="quarter" idx="13"/>
          </p:nvPr>
        </p:nvSpPr>
        <p:spPr>
          <a:xfrm>
            <a:off x="632143" y="1466204"/>
            <a:ext cx="7930832" cy="2639452"/>
          </a:xfrm>
        </p:spPr>
        <p:txBody>
          <a:bodyPr numCol="2"/>
          <a:lstStyle/>
          <a:p>
            <a:pPr>
              <a:buClr>
                <a:schemeClr val="accent1"/>
              </a:buClr>
            </a:pPr>
            <a:r>
              <a:rPr lang="en-US" dirty="0"/>
              <a:t>AML was originally classified using the FAB system but has transitioned to the WHO system, which has refined prognostic subgroups based on current AML morphology, immunophenotype, genetics, and clinical features that help define treatment choices</a:t>
            </a:r>
          </a:p>
          <a:p>
            <a:pPr>
              <a:buClr>
                <a:schemeClr val="accent1"/>
              </a:buClr>
            </a:pPr>
            <a:r>
              <a:rPr lang="en-US" dirty="0"/>
              <a:t>Genetic abnormalities are powerful prognostic factors in AML. It is important to stratify patients based on their mutational status as this will influence their prognosis and treatment options</a:t>
            </a:r>
          </a:p>
          <a:p>
            <a:pPr>
              <a:buClr>
                <a:schemeClr val="accent1"/>
              </a:buClr>
            </a:pPr>
            <a:r>
              <a:rPr lang="en-US" dirty="0"/>
              <a:t>The prognosis of AML patients is dependent on </a:t>
            </a:r>
            <a:br>
              <a:rPr lang="en-US" dirty="0"/>
            </a:br>
            <a:r>
              <a:rPr lang="en-US" dirty="0"/>
              <a:t>AML-related genetic factors and patient-related factors, such as age and performance status </a:t>
            </a:r>
          </a:p>
          <a:p>
            <a:endParaRPr lang="en-US" dirty="0"/>
          </a:p>
        </p:txBody>
      </p:sp>
    </p:spTree>
    <p:extLst>
      <p:ext uri="{BB962C8B-B14F-4D97-AF65-F5344CB8AC3E}">
        <p14:creationId xmlns:p14="http://schemas.microsoft.com/office/powerpoint/2010/main" val="152769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94B0E3-E023-4570-A4A4-EC0F3A40CD39}"/>
              </a:ext>
            </a:extLst>
          </p:cNvPr>
          <p:cNvSpPr>
            <a:spLocks noGrp="1"/>
          </p:cNvSpPr>
          <p:nvPr>
            <p:ph type="body" sz="quarter" idx="14"/>
          </p:nvPr>
        </p:nvSpPr>
        <p:spPr/>
        <p:txBody>
          <a:bodyPr/>
          <a:lstStyle/>
          <a:p>
            <a:r>
              <a:rPr lang="en-US" dirty="0"/>
              <a:t>This staging system divides AML into 6 categories based on morphology,</a:t>
            </a:r>
            <a:br>
              <a:rPr lang="en-US" dirty="0"/>
            </a:br>
            <a:r>
              <a:rPr lang="en-US" dirty="0"/>
              <a:t>immunophenotype, genetics, and clinical features of the patient’s disease. </a:t>
            </a:r>
          </a:p>
        </p:txBody>
      </p:sp>
      <p:sp>
        <p:nvSpPr>
          <p:cNvPr id="3" name="Rectangle: Top Corners Rounded 29">
            <a:extLst>
              <a:ext uri="{FF2B5EF4-FFF2-40B4-BE49-F238E27FC236}">
                <a16:creationId xmlns:a16="http://schemas.microsoft.com/office/drawing/2014/main" id="{D5BB3D49-17AE-437F-B5D3-B3E0F68FED90}"/>
              </a:ext>
            </a:extLst>
          </p:cNvPr>
          <p:cNvSpPr/>
          <p:nvPr/>
        </p:nvSpPr>
        <p:spPr>
          <a:xfrm>
            <a:off x="3490276" y="2270515"/>
            <a:ext cx="2059303" cy="464498"/>
          </a:xfrm>
          <a:prstGeom prst="round2SameRect">
            <a:avLst>
              <a:gd name="adj1" fmla="val 50000"/>
              <a:gd name="adj2"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400" dirty="0">
                <a:solidFill>
                  <a:srgbClr val="002060"/>
                </a:solidFill>
                <a:latin typeface="Open Sans" panose="020B0606030504020204" pitchFamily="34" charset="0"/>
                <a:ea typeface="Open Sans" panose="020B0606030504020204" pitchFamily="34" charset="0"/>
                <a:cs typeface="Open Sans" panose="020B0606030504020204" pitchFamily="34" charset="0"/>
              </a:rPr>
              <a:t>FAB Classification</a:t>
            </a:r>
          </a:p>
        </p:txBody>
      </p:sp>
      <p:sp>
        <p:nvSpPr>
          <p:cNvPr id="4" name="TextBox 3">
            <a:extLst>
              <a:ext uri="{FF2B5EF4-FFF2-40B4-BE49-F238E27FC236}">
                <a16:creationId xmlns:a16="http://schemas.microsoft.com/office/drawing/2014/main" id="{860A65F8-0710-4522-A1D5-2CA3EDBC4989}"/>
              </a:ext>
            </a:extLst>
          </p:cNvPr>
          <p:cNvSpPr txBox="1"/>
          <p:nvPr/>
        </p:nvSpPr>
        <p:spPr>
          <a:xfrm>
            <a:off x="2969719" y="2352524"/>
            <a:ext cx="475013" cy="307777"/>
          </a:xfrm>
          <a:prstGeom prst="rect">
            <a:avLst/>
          </a:prstGeom>
          <a:noFill/>
        </p:spPr>
        <p:txBody>
          <a:bodyPr wrap="square" rtlCol="0">
            <a:spAutoFit/>
          </a:bodyPr>
          <a:lstStyle/>
          <a:p>
            <a:pPr algn="ctr"/>
            <a:r>
              <a:rPr lang="en-US" sz="1400" dirty="0">
                <a:solidFill>
                  <a:schemeClr val="accent2"/>
                </a:solidFill>
                <a:latin typeface="+mj-lt"/>
              </a:rPr>
              <a:t>or</a:t>
            </a:r>
          </a:p>
        </p:txBody>
      </p:sp>
      <p:sp>
        <p:nvSpPr>
          <p:cNvPr id="5" name="Rectangle: Top Corners Rounded 4">
            <a:extLst>
              <a:ext uri="{FF2B5EF4-FFF2-40B4-BE49-F238E27FC236}">
                <a16:creationId xmlns:a16="http://schemas.microsoft.com/office/drawing/2014/main" id="{3BA5F48F-7320-444F-941F-274D7AE8DC63}"/>
              </a:ext>
            </a:extLst>
          </p:cNvPr>
          <p:cNvSpPr/>
          <p:nvPr/>
        </p:nvSpPr>
        <p:spPr>
          <a:xfrm>
            <a:off x="866775" y="2277813"/>
            <a:ext cx="2057400" cy="45720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WHO Classification</a:t>
            </a:r>
          </a:p>
        </p:txBody>
      </p:sp>
    </p:spTree>
    <p:extLst>
      <p:ext uri="{BB962C8B-B14F-4D97-AF65-F5344CB8AC3E}">
        <p14:creationId xmlns:p14="http://schemas.microsoft.com/office/powerpoint/2010/main" val="3123241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94B0E3-E023-4570-A4A4-EC0F3A40CD39}"/>
              </a:ext>
            </a:extLst>
          </p:cNvPr>
          <p:cNvSpPr>
            <a:spLocks noGrp="1"/>
          </p:cNvSpPr>
          <p:nvPr>
            <p:ph type="body" sz="quarter" idx="14"/>
          </p:nvPr>
        </p:nvSpPr>
        <p:spPr/>
        <p:txBody>
          <a:bodyPr/>
          <a:lstStyle/>
          <a:p>
            <a:pPr>
              <a:buFont typeface="+mj-lt"/>
              <a:buAutoNum type="arabicPeriod" startAt="2"/>
            </a:pPr>
            <a:r>
              <a:rPr lang="en-US" dirty="0"/>
              <a:t>From the word bank below, drag and drop the patient-related adverse prognostic</a:t>
            </a:r>
            <a:br>
              <a:rPr lang="en-US" dirty="0"/>
            </a:br>
            <a:r>
              <a:rPr lang="en-US" dirty="0"/>
              <a:t>factors for AML into the box.</a:t>
            </a:r>
          </a:p>
          <a:p>
            <a:pPr>
              <a:buAutoNum type="arabicPeriod" startAt="2"/>
            </a:pPr>
            <a:endParaRPr lang="en-US" dirty="0"/>
          </a:p>
        </p:txBody>
      </p:sp>
      <p:sp>
        <p:nvSpPr>
          <p:cNvPr id="3" name="Rectangle: Rounded Corners 2">
            <a:extLst>
              <a:ext uri="{FF2B5EF4-FFF2-40B4-BE49-F238E27FC236}">
                <a16:creationId xmlns:a16="http://schemas.microsoft.com/office/drawing/2014/main" id="{C1B8DE59-ADD8-4D58-B1BA-EB333D4CC7D8}"/>
              </a:ext>
            </a:extLst>
          </p:cNvPr>
          <p:cNvSpPr/>
          <p:nvPr/>
        </p:nvSpPr>
        <p:spPr>
          <a:xfrm>
            <a:off x="871992" y="2245100"/>
            <a:ext cx="7205208" cy="1509870"/>
          </a:xfrm>
          <a:prstGeom prst="roundRect">
            <a:avLst>
              <a:gd name="adj" fmla="val 5414"/>
            </a:avLst>
          </a:prstGeom>
          <a:noFill/>
          <a:ln w="12700" cap="flat" cmpd="sng" algn="ctr">
            <a:solidFill>
              <a:schemeClr val="accent6"/>
            </a:solidFill>
            <a:prstDash val="solid"/>
            <a:miter lim="800000"/>
          </a:ln>
          <a:effectLst>
            <a:innerShdw blurRad="50800" dist="25400" dir="2700000">
              <a:prstClr val="black">
                <a:alpha val="20000"/>
              </a:prstClr>
            </a:innerShdw>
          </a:effectLst>
        </p:spPr>
        <p:txBody>
          <a:bodyPr vert="horz" rtlCol="0" anchor="ctr"/>
          <a:lstStyle/>
          <a:p>
            <a:pPr marL="0" marR="0" lvl="0" indent="0" algn="ctr" defTabSz="894114" eaLnBrk="1" fontAlgn="auto" latinLnBrk="0" hangingPunct="1">
              <a:lnSpc>
                <a:spcPct val="100000"/>
              </a:lnSpc>
              <a:spcBef>
                <a:spcPts val="0"/>
              </a:spcBef>
              <a:spcAft>
                <a:spcPts val="0"/>
              </a:spcAft>
              <a:buClr>
                <a:srgbClr val="7A4C9E"/>
              </a:buClr>
              <a:buSzTx/>
              <a:buFontTx/>
              <a:buNone/>
              <a:tabLst/>
              <a:defRPr/>
            </a:pPr>
            <a:endParaRPr kumimoji="0" lang="en-US" sz="1199"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62CF854B-8889-4875-ACF3-775394C51B6E}"/>
              </a:ext>
            </a:extLst>
          </p:cNvPr>
          <p:cNvSpPr/>
          <p:nvPr/>
        </p:nvSpPr>
        <p:spPr>
          <a:xfrm>
            <a:off x="3122296" y="2304050"/>
            <a:ext cx="2704600" cy="307777"/>
          </a:xfrm>
          <a:prstGeom prst="rect">
            <a:avLst/>
          </a:prstGeom>
          <a:noFill/>
        </p:spPr>
        <p:txBody>
          <a:bodyPr wrap="square">
            <a:spAutoFit/>
          </a:bodyPr>
          <a:lstStyle/>
          <a:p>
            <a:pPr lvl="0" algn="ctr" defTabSz="913760">
              <a:spcAft>
                <a:spcPts val="600"/>
              </a:spcAft>
              <a:defRPr/>
            </a:pPr>
            <a:r>
              <a:rPr lang="en-US" sz="1400" b="1" kern="0" dirty="0">
                <a:solidFill>
                  <a:schemeClr val="accent2"/>
                </a:solidFill>
                <a:latin typeface="Arial" panose="020B0604020202020204"/>
              </a:rPr>
              <a:t>Adverse Prognostic Factors</a:t>
            </a:r>
          </a:p>
        </p:txBody>
      </p:sp>
      <p:sp>
        <p:nvSpPr>
          <p:cNvPr id="5" name="Rectangle: Top Corners Rounded 4">
            <a:extLst>
              <a:ext uri="{FF2B5EF4-FFF2-40B4-BE49-F238E27FC236}">
                <a16:creationId xmlns:a16="http://schemas.microsoft.com/office/drawing/2014/main" id="{BAA6C5DE-CA02-427C-9B47-285B9EFCE6C7}"/>
              </a:ext>
            </a:extLst>
          </p:cNvPr>
          <p:cNvSpPr/>
          <p:nvPr/>
        </p:nvSpPr>
        <p:spPr>
          <a:xfrm>
            <a:off x="1651944" y="2718372"/>
            <a:ext cx="2518840"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Increased age</a:t>
            </a:r>
          </a:p>
        </p:txBody>
      </p:sp>
      <p:sp>
        <p:nvSpPr>
          <p:cNvPr id="6" name="Rectangle: Top Corners Rounded 5">
            <a:extLst>
              <a:ext uri="{FF2B5EF4-FFF2-40B4-BE49-F238E27FC236}">
                <a16:creationId xmlns:a16="http://schemas.microsoft.com/office/drawing/2014/main" id="{596CFF06-6974-4619-8E13-F9BAC3428D61}"/>
              </a:ext>
            </a:extLst>
          </p:cNvPr>
          <p:cNvSpPr/>
          <p:nvPr/>
        </p:nvSpPr>
        <p:spPr>
          <a:xfrm>
            <a:off x="4599828" y="3193684"/>
            <a:ext cx="2518840"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Poor performance status</a:t>
            </a:r>
          </a:p>
        </p:txBody>
      </p:sp>
      <p:sp>
        <p:nvSpPr>
          <p:cNvPr id="7" name="Rectangle: Top Corners Rounded 6">
            <a:extLst>
              <a:ext uri="{FF2B5EF4-FFF2-40B4-BE49-F238E27FC236}">
                <a16:creationId xmlns:a16="http://schemas.microsoft.com/office/drawing/2014/main" id="{4C490365-15AB-45EE-8FAE-C782458CB90F}"/>
              </a:ext>
            </a:extLst>
          </p:cNvPr>
          <p:cNvSpPr/>
          <p:nvPr/>
        </p:nvSpPr>
        <p:spPr>
          <a:xfrm>
            <a:off x="4599828" y="2718372"/>
            <a:ext cx="2518840"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History of prior</a:t>
            </a:r>
            <a:b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blood disorder</a:t>
            </a:r>
          </a:p>
        </p:txBody>
      </p:sp>
      <p:sp>
        <p:nvSpPr>
          <p:cNvPr id="8" name="Rectangle: Top Corners Rounded 7">
            <a:extLst>
              <a:ext uri="{FF2B5EF4-FFF2-40B4-BE49-F238E27FC236}">
                <a16:creationId xmlns:a16="http://schemas.microsoft.com/office/drawing/2014/main" id="{78CF9FDD-4662-494D-A417-51E274418BFA}"/>
              </a:ext>
            </a:extLst>
          </p:cNvPr>
          <p:cNvSpPr/>
          <p:nvPr/>
        </p:nvSpPr>
        <p:spPr>
          <a:xfrm>
            <a:off x="1651944" y="3193684"/>
            <a:ext cx="2518840" cy="365760"/>
          </a:xfrm>
          <a:prstGeom prst="round2SameRect">
            <a:avLst>
              <a:gd name="adj1" fmla="val 50000"/>
              <a:gd name="adj2" fmla="val 50000"/>
            </a:avLst>
          </a:prstGeom>
          <a:solidFill>
            <a:schemeClr val="accent1"/>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spcAft>
                <a:spcPts val="400"/>
              </a:spcAft>
            </a:pP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History of prior exposure to chemotherapy or radiation therapy</a:t>
            </a:r>
          </a:p>
        </p:txBody>
      </p:sp>
      <p:sp>
        <p:nvSpPr>
          <p:cNvPr id="10" name="Rectangle: Rounded Corners 9">
            <a:extLst>
              <a:ext uri="{FF2B5EF4-FFF2-40B4-BE49-F238E27FC236}">
                <a16:creationId xmlns:a16="http://schemas.microsoft.com/office/drawing/2014/main" id="{8ADBA846-F18C-459F-98F0-5399122C462A}"/>
              </a:ext>
            </a:extLst>
          </p:cNvPr>
          <p:cNvSpPr/>
          <p:nvPr/>
        </p:nvSpPr>
        <p:spPr>
          <a:xfrm>
            <a:off x="878337" y="4027468"/>
            <a:ext cx="7198864" cy="1274362"/>
          </a:xfrm>
          <a:prstGeom prst="roundRect">
            <a:avLst>
              <a:gd name="adj" fmla="val 449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1" name="Rectangle: Top Corners Rounded 10">
            <a:extLst>
              <a:ext uri="{FF2B5EF4-FFF2-40B4-BE49-F238E27FC236}">
                <a16:creationId xmlns:a16="http://schemas.microsoft.com/office/drawing/2014/main" id="{37A44DE1-5F94-45EC-8967-B8D57686BFB3}"/>
              </a:ext>
            </a:extLst>
          </p:cNvPr>
          <p:cNvSpPr/>
          <p:nvPr/>
        </p:nvSpPr>
        <p:spPr>
          <a:xfrm rot="16200000">
            <a:off x="388774" y="4510683"/>
            <a:ext cx="1274363" cy="307928"/>
          </a:xfrm>
          <a:prstGeom prst="round2SameRect">
            <a:avLst>
              <a:gd name="adj1" fmla="val 2000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99" b="1" dirty="0">
                <a:latin typeface="+mj-lt"/>
              </a:rPr>
              <a:t>Word Bank</a:t>
            </a:r>
          </a:p>
        </p:txBody>
      </p:sp>
      <p:sp>
        <p:nvSpPr>
          <p:cNvPr id="12" name="Rectangle: Rounded Corners 11">
            <a:extLst>
              <a:ext uri="{FF2B5EF4-FFF2-40B4-BE49-F238E27FC236}">
                <a16:creationId xmlns:a16="http://schemas.microsoft.com/office/drawing/2014/main" id="{40251050-3373-4F07-9576-8DD40A1E75F6}"/>
              </a:ext>
            </a:extLst>
          </p:cNvPr>
          <p:cNvSpPr/>
          <p:nvPr/>
        </p:nvSpPr>
        <p:spPr>
          <a:xfrm>
            <a:off x="1651944" y="4200855"/>
            <a:ext cx="2518840" cy="365760"/>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marL="58738" lvl="0" algn="ctr" defTabSz="914400">
              <a:spcAft>
                <a:spcPts val="600"/>
              </a:spcAft>
              <a:defRPr/>
            </a:pPr>
            <a:r>
              <a:rPr lang="en-US" sz="1000" kern="0" dirty="0">
                <a:solidFill>
                  <a:srgbClr val="081C4A"/>
                </a:solidFill>
                <a:latin typeface="Arial" panose="020B0604020202020204"/>
              </a:rPr>
              <a:t>Mutated </a:t>
            </a:r>
            <a:r>
              <a:rPr lang="en-US" sz="1000" i="1" kern="0" dirty="0">
                <a:solidFill>
                  <a:srgbClr val="081C4A"/>
                </a:solidFill>
                <a:latin typeface="Arial" panose="020B0604020202020204"/>
              </a:rPr>
              <a:t>NPM1</a:t>
            </a:r>
            <a:endParaRPr lang="en-US" sz="1000" kern="0" dirty="0">
              <a:solidFill>
                <a:srgbClr val="081C4A"/>
              </a:solidFill>
              <a:latin typeface="Arial" panose="020B0604020202020204"/>
            </a:endParaRPr>
          </a:p>
        </p:txBody>
      </p:sp>
      <p:sp>
        <p:nvSpPr>
          <p:cNvPr id="13" name="Rectangle: Rounded Corners 12">
            <a:extLst>
              <a:ext uri="{FF2B5EF4-FFF2-40B4-BE49-F238E27FC236}">
                <a16:creationId xmlns:a16="http://schemas.microsoft.com/office/drawing/2014/main" id="{9B881CCC-3326-4DC1-B374-BFDF32C5491E}"/>
              </a:ext>
            </a:extLst>
          </p:cNvPr>
          <p:cNvSpPr/>
          <p:nvPr/>
        </p:nvSpPr>
        <p:spPr>
          <a:xfrm>
            <a:off x="1651944" y="4745728"/>
            <a:ext cx="2518840" cy="365760"/>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marL="58738" lvl="0" algn="ctr" defTabSz="914400">
              <a:spcAft>
                <a:spcPts val="600"/>
              </a:spcAft>
              <a:defRPr/>
            </a:pPr>
            <a:r>
              <a:rPr lang="en-US" sz="1000" kern="0" dirty="0">
                <a:solidFill>
                  <a:srgbClr val="081C4A"/>
                </a:solidFill>
                <a:latin typeface="Arial" panose="020B0604020202020204"/>
              </a:rPr>
              <a:t>Increased bilirubin</a:t>
            </a:r>
          </a:p>
        </p:txBody>
      </p:sp>
      <p:sp>
        <p:nvSpPr>
          <p:cNvPr id="14" name="Rectangle: Rounded Corners 13">
            <a:extLst>
              <a:ext uri="{FF2B5EF4-FFF2-40B4-BE49-F238E27FC236}">
                <a16:creationId xmlns:a16="http://schemas.microsoft.com/office/drawing/2014/main" id="{2249D813-2C99-4AA7-B4C7-5985A9726522}"/>
              </a:ext>
            </a:extLst>
          </p:cNvPr>
          <p:cNvSpPr/>
          <p:nvPr/>
        </p:nvSpPr>
        <p:spPr>
          <a:xfrm>
            <a:off x="4599828" y="4200855"/>
            <a:ext cx="2518840" cy="365760"/>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marL="58738" lvl="0" algn="ctr" defTabSz="914400">
              <a:spcAft>
                <a:spcPts val="600"/>
              </a:spcAft>
              <a:defRPr/>
            </a:pPr>
            <a:r>
              <a:rPr lang="en-US" sz="1000" kern="0" dirty="0">
                <a:solidFill>
                  <a:srgbClr val="081C4A"/>
                </a:solidFill>
                <a:latin typeface="Arial" panose="020B0604020202020204"/>
              </a:rPr>
              <a:t>Young age</a:t>
            </a:r>
          </a:p>
        </p:txBody>
      </p:sp>
      <p:sp>
        <p:nvSpPr>
          <p:cNvPr id="15" name="Rectangle: Rounded Corners 14">
            <a:extLst>
              <a:ext uri="{FF2B5EF4-FFF2-40B4-BE49-F238E27FC236}">
                <a16:creationId xmlns:a16="http://schemas.microsoft.com/office/drawing/2014/main" id="{3A19798A-7F2A-4B03-AFFC-CF77344506F2}"/>
              </a:ext>
            </a:extLst>
          </p:cNvPr>
          <p:cNvSpPr/>
          <p:nvPr/>
        </p:nvSpPr>
        <p:spPr>
          <a:xfrm>
            <a:off x="4599828" y="4745728"/>
            <a:ext cx="2518840" cy="365760"/>
          </a:xfrm>
          <a:prstGeom prst="roundRect">
            <a:avLst>
              <a:gd name="adj" fmla="val 50000"/>
            </a:avLst>
          </a:prstGeom>
          <a:solidFill>
            <a:schemeClr val="accent6">
              <a:lumMod val="40000"/>
              <a:lumOff val="60000"/>
            </a:schemeClr>
          </a:solidFill>
          <a:ln>
            <a:noFill/>
          </a:ln>
          <a:effectLst>
            <a:outerShdw blurRad="254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noAutofit/>
          </a:bodyPr>
          <a:lstStyle/>
          <a:p>
            <a:pPr marL="58738" lvl="0" algn="ctr" defTabSz="914400">
              <a:spcAft>
                <a:spcPts val="600"/>
              </a:spcAft>
              <a:defRPr/>
            </a:pPr>
            <a:r>
              <a:rPr lang="en-US" sz="1000" kern="0" dirty="0">
                <a:solidFill>
                  <a:srgbClr val="081C4A"/>
                </a:solidFill>
                <a:latin typeface="Arial" panose="020B0604020202020204"/>
              </a:rPr>
              <a:t>Low WBC count</a:t>
            </a:r>
          </a:p>
        </p:txBody>
      </p:sp>
    </p:spTree>
    <p:extLst>
      <p:ext uri="{BB962C8B-B14F-4D97-AF65-F5344CB8AC3E}">
        <p14:creationId xmlns:p14="http://schemas.microsoft.com/office/powerpoint/2010/main" val="541987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3C7D-F481-4431-B3C9-1E07AEA5CAE3}"/>
              </a:ext>
            </a:extLst>
          </p:cNvPr>
          <p:cNvSpPr>
            <a:spLocks noGrp="1"/>
          </p:cNvSpPr>
          <p:nvPr>
            <p:ph type="title"/>
          </p:nvPr>
        </p:nvSpPr>
        <p:spPr/>
        <p:txBody>
          <a:bodyPr/>
          <a:lstStyle/>
          <a:p>
            <a:r>
              <a:rPr lang="en-US" dirty="0"/>
              <a:t>Module Summary</a:t>
            </a:r>
          </a:p>
        </p:txBody>
      </p:sp>
      <p:sp>
        <p:nvSpPr>
          <p:cNvPr id="3" name="Text Placeholder 2">
            <a:extLst>
              <a:ext uri="{FF2B5EF4-FFF2-40B4-BE49-F238E27FC236}">
                <a16:creationId xmlns:a16="http://schemas.microsoft.com/office/drawing/2014/main" id="{18E4C304-EA6D-4CDB-BF1D-545674BABA73}"/>
              </a:ext>
            </a:extLst>
          </p:cNvPr>
          <p:cNvSpPr>
            <a:spLocks noGrp="1"/>
          </p:cNvSpPr>
          <p:nvPr>
            <p:ph type="body" sz="quarter" idx="13"/>
          </p:nvPr>
        </p:nvSpPr>
        <p:spPr>
          <a:xfrm>
            <a:off x="632143" y="1466204"/>
            <a:ext cx="7930832" cy="2560673"/>
          </a:xfrm>
        </p:spPr>
        <p:txBody>
          <a:bodyPr numCol="2" spcCol="274320"/>
          <a:lstStyle/>
          <a:p>
            <a:pPr>
              <a:lnSpc>
                <a:spcPct val="110000"/>
              </a:lnSpc>
            </a:pPr>
            <a:r>
              <a:rPr lang="en-US" dirty="0"/>
              <a:t>Acute myeloid leukemia is a rapidly growing cancer that begins in the bone marrow and involves immature myeloid cells. AML is a disease that largely affects older adults, with a median age at diagnosis of 68 years. </a:t>
            </a:r>
            <a:r>
              <a:rPr lang="en-US" altLang="en-US" dirty="0"/>
              <a:t>Older patients tend to have a worse outcome as they </a:t>
            </a:r>
            <a:r>
              <a:rPr lang="en-US" dirty="0"/>
              <a:t>usually cannot tolerate the intensive chemotherapy needed for AML treatment.</a:t>
            </a:r>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a:buClr>
                <a:schemeClr val="accent1"/>
              </a:buClr>
            </a:pPr>
            <a:r>
              <a:rPr lang="en-US" dirty="0"/>
              <a:t>AML develops due to genetic mutations in the DNA of blasts that affect their growth and differentiation. The immature myeloid blasts quickly accumulate in the blood and bone marrow, causing disease. AML is a heterogeneous disease with numerous chromosomal and genetic mutations that can commonly occur.</a:t>
            </a:r>
          </a:p>
          <a:p>
            <a:pPr>
              <a:buClr>
                <a:schemeClr val="accent1"/>
              </a:buClr>
            </a:pPr>
            <a:endParaRPr lang="en-US" dirty="0"/>
          </a:p>
          <a:p>
            <a:pPr>
              <a:buClr>
                <a:schemeClr val="accent1"/>
              </a:buClr>
            </a:pPr>
            <a:endParaRPr lang="en-US" dirty="0"/>
          </a:p>
          <a:p>
            <a:pPr>
              <a:buClr>
                <a:schemeClr val="accent1"/>
              </a:buClr>
            </a:pPr>
            <a:r>
              <a:rPr lang="en-US" dirty="0"/>
              <a:t>Many signs and symptoms of AML occur because there is an overproduction of myeloid blasts and a shortage of healthy blood cells. AML is diagnosed by the presence of ≥20% myeloid blasts in the peripheral blood or bone marrow, or requires specific cytogenetic abnormalities, regardless of blast count.</a:t>
            </a:r>
          </a:p>
          <a:p>
            <a:pPr>
              <a:buClr>
                <a:schemeClr val="accent1"/>
              </a:buClr>
            </a:pPr>
            <a:r>
              <a:rPr lang="en-US" dirty="0"/>
              <a:t>A patient’s AML subtype is most often determined using the WHO Classification system. The AML subtype and genetic mutational status will help determine the patient’s prognostic risk and can influence treatment options.</a:t>
            </a:r>
          </a:p>
          <a:p>
            <a:pPr>
              <a:buClr>
                <a:schemeClr val="accent1"/>
              </a:buClr>
            </a:pPr>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Aft>
                <a:spcPts val="0"/>
              </a:spcAft>
            </a:pPr>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Aft>
                <a:spcPts val="0"/>
              </a:spcAft>
            </a:pPr>
            <a:endParaRPr lang="en-US" dirty="0"/>
          </a:p>
        </p:txBody>
      </p:sp>
    </p:spTree>
    <p:extLst>
      <p:ext uri="{BB962C8B-B14F-4D97-AF65-F5344CB8AC3E}">
        <p14:creationId xmlns:p14="http://schemas.microsoft.com/office/powerpoint/2010/main" val="2625183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D29FA2F-819D-4E8D-BC8C-E251FF6A6F6F}"/>
              </a:ext>
            </a:extLst>
          </p:cNvPr>
          <p:cNvCxnSpPr>
            <a:cxnSpLocks/>
          </p:cNvCxnSpPr>
          <p:nvPr/>
        </p:nvCxnSpPr>
        <p:spPr>
          <a:xfrm>
            <a:off x="485775" y="6329523"/>
            <a:ext cx="8229600"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A9682C4-4C7F-A84B-943F-0DAD1389F33C}"/>
              </a:ext>
            </a:extLst>
          </p:cNvPr>
          <p:cNvSpPr>
            <a:spLocks noGrp="1"/>
          </p:cNvSpPr>
          <p:nvPr>
            <p:ph type="title"/>
          </p:nvPr>
        </p:nvSpPr>
        <p:spPr/>
        <p:txBody>
          <a:bodyPr lIns="0"/>
          <a:lstStyle/>
          <a:p>
            <a:r>
              <a:rPr lang="en-US" sz="2400" noProof="0" dirty="0">
                <a:latin typeface="Open Sans" panose="020B0606030504020204" pitchFamily="34" charset="0"/>
                <a:ea typeface="Open Sans" panose="020B0606030504020204" pitchFamily="34" charset="0"/>
                <a:cs typeface="Open Sans" panose="020B0606030504020204" pitchFamily="34" charset="0"/>
              </a:rPr>
              <a:t>Glossary</a:t>
            </a:r>
          </a:p>
        </p:txBody>
      </p:sp>
      <p:sp>
        <p:nvSpPr>
          <p:cNvPr id="9" name="Content Placeholder 2">
            <a:extLst>
              <a:ext uri="{FF2B5EF4-FFF2-40B4-BE49-F238E27FC236}">
                <a16:creationId xmlns:a16="http://schemas.microsoft.com/office/drawing/2014/main" id="{1395444B-467B-4B88-B20F-62B05944C396}"/>
              </a:ext>
            </a:extLst>
          </p:cNvPr>
          <p:cNvSpPr>
            <a:spLocks noGrp="1"/>
          </p:cNvSpPr>
          <p:nvPr>
            <p:ph type="body" sz="quarter" idx="13"/>
          </p:nvPr>
        </p:nvSpPr>
        <p:spPr>
          <a:xfrm>
            <a:off x="632143" y="1466203"/>
            <a:ext cx="7930832" cy="3346952"/>
          </a:xfrm>
        </p:spPr>
        <p:txBody>
          <a:bodyPr lIns="0" rIns="0" numCol="2" spcCol="365760"/>
          <a:lstStyle/>
          <a:p>
            <a:pPr>
              <a:spcAft>
                <a:spcPts val="0"/>
              </a:spcAft>
            </a:pPr>
            <a:r>
              <a:rPr lang="en-US" b="1" dirty="0">
                <a:solidFill>
                  <a:schemeClr val="accent1"/>
                </a:solidFill>
              </a:rPr>
              <a:t>Antigen</a:t>
            </a:r>
          </a:p>
          <a:p>
            <a:r>
              <a:rPr lang="en-US" dirty="0"/>
              <a:t>Any substance that causes the body to make an immune response against that specific substance.</a:t>
            </a:r>
            <a:endParaRPr lang="en-US" b="1" dirty="0">
              <a:solidFill>
                <a:schemeClr val="accent1"/>
              </a:solidFill>
            </a:endParaRPr>
          </a:p>
          <a:p>
            <a:pPr>
              <a:lnSpc>
                <a:spcPct val="110000"/>
              </a:lnSpc>
              <a:spcAft>
                <a:spcPts val="0"/>
              </a:spcAft>
            </a:pPr>
            <a:r>
              <a:rPr lang="en-US" b="1" dirty="0">
                <a:solidFill>
                  <a:schemeClr val="accent1"/>
                </a:solidFill>
              </a:rPr>
              <a:t>Clone</a:t>
            </a:r>
          </a:p>
          <a:p>
            <a:pPr>
              <a:lnSpc>
                <a:spcPct val="110000"/>
              </a:lnSpc>
            </a:pPr>
            <a:r>
              <a:rPr lang="en-US" dirty="0"/>
              <a:t>A cell that is genetically identical to the original from which it was derived.</a:t>
            </a:r>
          </a:p>
          <a:p>
            <a:pPr>
              <a:spcAft>
                <a:spcPts val="0"/>
              </a:spcAft>
            </a:pPr>
            <a:r>
              <a:rPr lang="en-US" b="1" dirty="0">
                <a:solidFill>
                  <a:schemeClr val="accent1"/>
                </a:solidFill>
              </a:rPr>
              <a:t>Flow cytometry </a:t>
            </a:r>
          </a:p>
          <a:p>
            <a:r>
              <a:rPr lang="en-US" spc="-10" dirty="0"/>
              <a:t>An experimental technique that analyzes large populations </a:t>
            </a:r>
            <a:r>
              <a:rPr lang="en-US" dirty="0"/>
              <a:t>of cells, one cell at a time, by visualizing cell surface markers. It can be used to detect different types of cells in the blood or bone marrow.</a:t>
            </a:r>
          </a:p>
          <a:p>
            <a:pPr>
              <a:spcAft>
                <a:spcPts val="0"/>
              </a:spcAft>
            </a:pPr>
            <a:r>
              <a:rPr lang="en-US" b="1" dirty="0">
                <a:solidFill>
                  <a:schemeClr val="accent1"/>
                </a:solidFill>
              </a:rPr>
              <a:t>Gene</a:t>
            </a:r>
          </a:p>
          <a:p>
            <a:r>
              <a:rPr lang="en-US" dirty="0"/>
              <a:t>The functional and physical unit of heredity passed from parent to offspring. Genes are pieces of DNA that may encode a protein or functional RNA.</a:t>
            </a:r>
          </a:p>
          <a:p>
            <a:pPr>
              <a:lnSpc>
                <a:spcPct val="110000"/>
              </a:lnSpc>
              <a:spcAft>
                <a:spcPts val="0"/>
              </a:spcAft>
            </a:pPr>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Hematopoiesis</a:t>
            </a:r>
          </a:p>
          <a:p>
            <a:pPr>
              <a:lnSpc>
                <a:spcPct val="110000"/>
              </a:lnSpc>
            </a:pPr>
            <a:r>
              <a:rPr lang="en-US" dirty="0">
                <a:latin typeface="Open Sans" panose="020B0606030504020204" pitchFamily="34" charset="0"/>
                <a:ea typeface="Open Sans" panose="020B0606030504020204" pitchFamily="34" charset="0"/>
                <a:cs typeface="Open Sans" panose="020B0606030504020204" pitchFamily="34" charset="0"/>
              </a:rPr>
              <a:t>The process by which the various types of blood cells form and develop.</a:t>
            </a:r>
          </a:p>
          <a:p>
            <a:pPr>
              <a:lnSpc>
                <a:spcPct val="110000"/>
              </a:lnSpc>
              <a:spcAft>
                <a:spcPts val="0"/>
              </a:spcAft>
            </a:pPr>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Petechiae</a:t>
            </a:r>
          </a:p>
          <a:p>
            <a:pPr>
              <a:lnSpc>
                <a:spcPct val="110000"/>
              </a:lnSpc>
            </a:pPr>
            <a:r>
              <a:rPr lang="en-US" dirty="0"/>
              <a:t>Pinpoint, unraised, round red spots under the skin caused by bleeding.</a:t>
            </a:r>
            <a:endPar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a:lnSpc>
                <a:spcPct val="110000"/>
              </a:lnSpc>
              <a:spcAft>
                <a:spcPts val="0"/>
              </a:spcAft>
            </a:pPr>
            <a:r>
              <a:rPr lang="en-US"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Pluripotent</a:t>
            </a:r>
          </a:p>
          <a:p>
            <a:pPr>
              <a:lnSpc>
                <a:spcPct val="110000"/>
              </a:lnSpc>
              <a:spcAft>
                <a:spcPts val="0"/>
              </a:spcAft>
            </a:pPr>
            <a:r>
              <a:rPr lang="en-US" dirty="0">
                <a:latin typeface="Open Sans" panose="020B0606030504020204" pitchFamily="34" charset="0"/>
                <a:ea typeface="Open Sans" panose="020B0606030504020204" pitchFamily="34" charset="0"/>
                <a:cs typeface="Open Sans" panose="020B0606030504020204" pitchFamily="34" charset="0"/>
              </a:rPr>
              <a:t>Having the ability to mature or develop in many ways.</a:t>
            </a:r>
          </a:p>
        </p:txBody>
      </p:sp>
    </p:spTree>
    <p:extLst>
      <p:ext uri="{BB962C8B-B14F-4D97-AF65-F5344CB8AC3E}">
        <p14:creationId xmlns:p14="http://schemas.microsoft.com/office/powerpoint/2010/main" val="1830317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D29FA2F-819D-4E8D-BC8C-E251FF6A6F6F}"/>
              </a:ext>
            </a:extLst>
          </p:cNvPr>
          <p:cNvCxnSpPr>
            <a:cxnSpLocks/>
          </p:cNvCxnSpPr>
          <p:nvPr/>
        </p:nvCxnSpPr>
        <p:spPr>
          <a:xfrm>
            <a:off x="485775" y="6329523"/>
            <a:ext cx="8229600"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A9682C4-4C7F-A84B-943F-0DAD1389F33C}"/>
              </a:ext>
            </a:extLst>
          </p:cNvPr>
          <p:cNvSpPr>
            <a:spLocks noGrp="1"/>
          </p:cNvSpPr>
          <p:nvPr>
            <p:ph type="title"/>
          </p:nvPr>
        </p:nvSpPr>
        <p:spPr/>
        <p:txBody>
          <a:bodyPr/>
          <a:lstStyle/>
          <a:p>
            <a:r>
              <a:rPr lang="en-US" noProof="0" dirty="0"/>
              <a:t>References</a:t>
            </a:r>
          </a:p>
        </p:txBody>
      </p:sp>
      <p:sp>
        <p:nvSpPr>
          <p:cNvPr id="2" name="Text Placeholder 1">
            <a:extLst>
              <a:ext uri="{FF2B5EF4-FFF2-40B4-BE49-F238E27FC236}">
                <a16:creationId xmlns:a16="http://schemas.microsoft.com/office/drawing/2014/main" id="{6333D310-D017-42B7-B368-41C0C9F5E14F}"/>
              </a:ext>
            </a:extLst>
          </p:cNvPr>
          <p:cNvSpPr>
            <a:spLocks noGrp="1"/>
          </p:cNvSpPr>
          <p:nvPr>
            <p:ph type="body" sz="quarter" idx="13"/>
          </p:nvPr>
        </p:nvSpPr>
        <p:spPr>
          <a:xfrm>
            <a:off x="632143" y="1463039"/>
            <a:ext cx="7930832" cy="4789477"/>
          </a:xfrm>
        </p:spPr>
        <p:txBody>
          <a:bodyPr/>
          <a:lstStyle/>
          <a:p>
            <a:pPr>
              <a:lnSpc>
                <a:spcPct val="110000"/>
              </a:lnSpc>
              <a:spcBef>
                <a:spcPts val="300"/>
              </a:spcBef>
              <a:spcAft>
                <a:spcPts val="0"/>
              </a:spcAft>
              <a:buClr>
                <a:schemeClr val="accent6"/>
              </a:buClr>
              <a:buFont typeface="Arial" panose="020B0604020202020204" pitchFamily="34" charset="0"/>
              <a:buChar char="•"/>
            </a:pPr>
            <a:r>
              <a:rPr lang="en-US" sz="800" dirty="0"/>
              <a:t>Acute myeloid leukemia Booklet. Leukemia and Lymphoma Society website. https://www.lls.org/resource-center/download-or-order-free-publications. Accessed October 21, 2019.</a:t>
            </a:r>
          </a:p>
          <a:p>
            <a:pPr>
              <a:lnSpc>
                <a:spcPct val="110000"/>
              </a:lnSpc>
              <a:spcBef>
                <a:spcPts val="300"/>
              </a:spcBef>
              <a:spcAft>
                <a:spcPts val="0"/>
              </a:spcAft>
              <a:buClr>
                <a:schemeClr val="accent6"/>
              </a:buClr>
              <a:buFont typeface="Arial" panose="020B0604020202020204" pitchFamily="34" charset="0"/>
              <a:buChar char="•"/>
            </a:pPr>
            <a:r>
              <a:rPr lang="en-US" sz="800" dirty="0"/>
              <a:t>Acute myeloid </a:t>
            </a:r>
            <a:r>
              <a:rPr lang="en-US" sz="800" dirty="0" err="1"/>
              <a:t>leukaemia</a:t>
            </a:r>
            <a:r>
              <a:rPr lang="en-US" sz="800" dirty="0"/>
              <a:t> (AML) Subtypes and Prognostic Factors. American Cancer Society website. https://www.cancer.org/cancer/acute-myeloid-leukemia/detection-diagnosis-staging/how-classified.html. Accessed October 15, 2019.</a:t>
            </a:r>
          </a:p>
          <a:p>
            <a:pPr>
              <a:lnSpc>
                <a:spcPct val="110000"/>
              </a:lnSpc>
              <a:spcBef>
                <a:spcPts val="300"/>
              </a:spcBef>
              <a:spcAft>
                <a:spcPts val="0"/>
              </a:spcAft>
              <a:buClr>
                <a:schemeClr val="accent6"/>
              </a:buClr>
              <a:buFont typeface="Arial" panose="020B0604020202020204" pitchFamily="34" charset="0"/>
              <a:buChar char="•"/>
            </a:pPr>
            <a:r>
              <a:rPr lang="en-US" sz="800" dirty="0"/>
              <a:t>Antigen. National Cancer Institute website. https://www.cancer.gov/publications/dictionaries/cancer-terms/def/antigen. Accessed January 7, 2020.</a:t>
            </a:r>
          </a:p>
          <a:p>
            <a:pPr>
              <a:lnSpc>
                <a:spcPct val="110000"/>
              </a:lnSpc>
              <a:spcBef>
                <a:spcPts val="300"/>
              </a:spcBef>
              <a:spcAft>
                <a:spcPts val="0"/>
              </a:spcAft>
              <a:buClr>
                <a:schemeClr val="accent6"/>
              </a:buClr>
              <a:buFont typeface="Arial" panose="020B0604020202020204" pitchFamily="34" charset="0"/>
              <a:buChar char="•"/>
            </a:pPr>
            <a:r>
              <a:rPr lang="en-US" sz="800" dirty="0"/>
              <a:t>Cancer stat facts: Leukemia – Acute Lymphocytic Leukemia (ALL). National Cancer Institute website. https://seer.cancer.gov/statfacts/html/alyl.html. Accessed August 22, 2019</a:t>
            </a:r>
          </a:p>
          <a:p>
            <a:pPr>
              <a:lnSpc>
                <a:spcPct val="110000"/>
              </a:lnSpc>
              <a:spcBef>
                <a:spcPts val="300"/>
              </a:spcBef>
              <a:spcAft>
                <a:spcPts val="0"/>
              </a:spcAft>
              <a:buClr>
                <a:schemeClr val="accent6"/>
              </a:buClr>
              <a:buFont typeface="Arial" panose="020B0604020202020204" pitchFamily="34" charset="0"/>
              <a:buChar char="•"/>
            </a:pPr>
            <a:r>
              <a:rPr lang="en-US" sz="800" dirty="0"/>
              <a:t>Cancer Stat Facts: Leukemia – Acute Myeloid Leukemia (AML). National Cancer Institute website. https://seer.cancer.gov/statfacts/html/amyl.html. Accessed October 17, 2019.</a:t>
            </a:r>
          </a:p>
          <a:p>
            <a:pPr>
              <a:lnSpc>
                <a:spcPct val="110000"/>
              </a:lnSpc>
              <a:spcBef>
                <a:spcPts val="300"/>
              </a:spcBef>
              <a:spcAft>
                <a:spcPts val="0"/>
              </a:spcAft>
              <a:buClr>
                <a:schemeClr val="accent6"/>
              </a:buClr>
              <a:buFont typeface="Arial" panose="020B0604020202020204" pitchFamily="34" charset="0"/>
              <a:buChar char="•"/>
            </a:pPr>
            <a:r>
              <a:rPr lang="en-US" sz="800" dirty="0"/>
              <a:t>Cancer stat facts: Leukemia – Chronic Lymphocytic Leukemia (CLL). National Cancer Institute website. https://seer.cancer.gov/statfacts/html/clyl.html. Updated April 2019. Accessed August 22, 2019. </a:t>
            </a:r>
          </a:p>
          <a:p>
            <a:pPr>
              <a:lnSpc>
                <a:spcPct val="110000"/>
              </a:lnSpc>
              <a:spcBef>
                <a:spcPts val="300"/>
              </a:spcBef>
              <a:spcAft>
                <a:spcPts val="0"/>
              </a:spcAft>
              <a:buClr>
                <a:schemeClr val="accent6"/>
              </a:buClr>
              <a:buFont typeface="Arial" panose="020B0604020202020204" pitchFamily="34" charset="0"/>
              <a:buChar char="•"/>
            </a:pPr>
            <a:r>
              <a:rPr lang="en-US" sz="800" dirty="0"/>
              <a:t>Cancer stat facts: Leukemia – Chronic Myeloid Leukemia (CML). National Cancer Institute website. https://seer.cancer.gov/statfacts/html/cmyl.html. Accessed August 22, 2019. </a:t>
            </a:r>
          </a:p>
          <a:p>
            <a:pPr>
              <a:lnSpc>
                <a:spcPct val="110000"/>
              </a:lnSpc>
              <a:spcBef>
                <a:spcPts val="300"/>
              </a:spcBef>
              <a:spcAft>
                <a:spcPts val="0"/>
              </a:spcAft>
              <a:buClr>
                <a:schemeClr val="accent6"/>
              </a:buClr>
              <a:buFont typeface="Arial" panose="020B0604020202020204" pitchFamily="34" charset="0"/>
              <a:buChar char="•"/>
            </a:pPr>
            <a:r>
              <a:rPr lang="en-US" sz="800" dirty="0"/>
              <a:t>Cancer stat facts: Leukemia. National Cancer Institute website. https://seer.cancer.gov/statfacts/html/leuks.html. Accessed August 22, 2019. </a:t>
            </a:r>
          </a:p>
          <a:p>
            <a:pPr>
              <a:lnSpc>
                <a:spcPct val="110000"/>
              </a:lnSpc>
              <a:spcBef>
                <a:spcPts val="300"/>
              </a:spcBef>
              <a:spcAft>
                <a:spcPts val="0"/>
              </a:spcAft>
              <a:buClr>
                <a:schemeClr val="accent6"/>
              </a:buClr>
              <a:buFont typeface="Arial" panose="020B0604020202020204" pitchFamily="34" charset="0"/>
              <a:buChar char="•"/>
            </a:pPr>
            <a:r>
              <a:rPr lang="en-US" sz="800" dirty="0"/>
              <a:t>Clone. Dictionary.com website. https://www.dictionary.com/browse/clonal. Accessed January 16, 2020.</a:t>
            </a:r>
          </a:p>
          <a:p>
            <a:pPr>
              <a:lnSpc>
                <a:spcPct val="110000"/>
              </a:lnSpc>
              <a:spcBef>
                <a:spcPts val="300"/>
              </a:spcBef>
              <a:spcAft>
                <a:spcPts val="0"/>
              </a:spcAft>
              <a:buClr>
                <a:schemeClr val="accent6"/>
              </a:buClr>
              <a:buFont typeface="Arial" panose="020B0604020202020204" pitchFamily="34" charset="0"/>
              <a:buChar char="•"/>
            </a:pPr>
            <a:r>
              <a:rPr lang="en-US" sz="800" dirty="0"/>
              <a:t>Development of Blood. Lumen Learning website. https://courses.lumenlearning.com/boundless-ap/chapter/development-of-blood. Accessed November 4, 2019.</a:t>
            </a:r>
          </a:p>
          <a:p>
            <a:pPr>
              <a:lnSpc>
                <a:spcPct val="110000"/>
              </a:lnSpc>
              <a:spcBef>
                <a:spcPts val="300"/>
              </a:spcBef>
              <a:spcAft>
                <a:spcPts val="0"/>
              </a:spcAft>
              <a:buClr>
                <a:schemeClr val="accent6"/>
              </a:buClr>
              <a:buFont typeface="Arial" panose="020B0604020202020204" pitchFamily="34" charset="0"/>
              <a:buChar char="•"/>
            </a:pPr>
            <a:r>
              <a:rPr lang="en-US" sz="800" dirty="0" err="1"/>
              <a:t>Dohner</a:t>
            </a:r>
            <a:r>
              <a:rPr lang="en-US" sz="800" dirty="0"/>
              <a:t> H, </a:t>
            </a:r>
            <a:r>
              <a:rPr lang="en-US" sz="800" dirty="0" err="1"/>
              <a:t>Estey</a:t>
            </a:r>
            <a:r>
              <a:rPr lang="en-US" sz="800" dirty="0"/>
              <a:t> E, </a:t>
            </a:r>
            <a:r>
              <a:rPr lang="en-US" sz="800" dirty="0" err="1"/>
              <a:t>Grimwade</a:t>
            </a:r>
            <a:r>
              <a:rPr lang="en-US" sz="800" dirty="0"/>
              <a:t> D et al. Diagnosis and management of AML in adults: 2017 ELN recommendations from an international expert panel. </a:t>
            </a:r>
            <a:r>
              <a:rPr lang="en-US" sz="800" i="1" dirty="0"/>
              <a:t>Blood</a:t>
            </a:r>
            <a:r>
              <a:rPr lang="en-US" sz="800" dirty="0"/>
              <a:t>. 2017;129(4):424–447.</a:t>
            </a:r>
          </a:p>
          <a:p>
            <a:pPr>
              <a:lnSpc>
                <a:spcPct val="110000"/>
              </a:lnSpc>
              <a:spcBef>
                <a:spcPts val="300"/>
              </a:spcBef>
              <a:spcAft>
                <a:spcPts val="0"/>
              </a:spcAft>
              <a:buClr>
                <a:schemeClr val="accent6"/>
              </a:buClr>
              <a:buFont typeface="Arial" panose="020B0604020202020204" pitchFamily="34" charset="0"/>
              <a:buChar char="•"/>
            </a:pPr>
            <a:r>
              <a:rPr lang="en-US" sz="800" dirty="0">
                <a:solidFill>
                  <a:srgbClr val="000000"/>
                </a:solidFill>
              </a:rPr>
              <a:t>Global Burden of Disease Cancer Collaboration. Global, Regional, and National Cancer Incidence, Mortality, Years of Life Lost, Years Lived With Disability, and Disability-Adjusted Life-Years for 29 Cancer Groups, 1990 to 2017: A Systematic Analysis for the Global Burden of Disease Study. </a:t>
            </a:r>
            <a:r>
              <a:rPr lang="en-US" sz="800" i="1" dirty="0">
                <a:solidFill>
                  <a:srgbClr val="000000"/>
                </a:solidFill>
              </a:rPr>
              <a:t>JAMA Oncol. </a:t>
            </a:r>
            <a:r>
              <a:rPr lang="en-US" sz="800" dirty="0">
                <a:solidFill>
                  <a:srgbClr val="000000"/>
                </a:solidFill>
              </a:rPr>
              <a:t>2019.</a:t>
            </a:r>
          </a:p>
          <a:p>
            <a:pPr>
              <a:lnSpc>
                <a:spcPct val="110000"/>
              </a:lnSpc>
              <a:spcBef>
                <a:spcPts val="300"/>
              </a:spcBef>
              <a:spcAft>
                <a:spcPts val="0"/>
              </a:spcAft>
              <a:buClr>
                <a:schemeClr val="accent6"/>
              </a:buClr>
              <a:buFont typeface="Arial" panose="020B0604020202020204" pitchFamily="34" charset="0"/>
              <a:buChar char="•"/>
            </a:pPr>
            <a:r>
              <a:rPr lang="en-US" sz="800" dirty="0">
                <a:solidFill>
                  <a:srgbClr val="000000"/>
                </a:solidFill>
              </a:rPr>
              <a:t>Hematopoiesis. NCI Dictionary website. </a:t>
            </a:r>
            <a:r>
              <a:rPr lang="en-US" sz="800" dirty="0"/>
              <a:t>https://www.cancer.gov/publications/dictionaries/cancer-terms/def/hematopoiesis. Accessed January 16, 2020.</a:t>
            </a:r>
            <a:endParaRPr lang="en-US" sz="800" dirty="0">
              <a:solidFill>
                <a:srgbClr val="000000"/>
              </a:solidFill>
            </a:endParaRPr>
          </a:p>
          <a:p>
            <a:pPr>
              <a:lnSpc>
                <a:spcPct val="110000"/>
              </a:lnSpc>
              <a:spcBef>
                <a:spcPts val="300"/>
              </a:spcBef>
              <a:spcAft>
                <a:spcPts val="0"/>
              </a:spcAft>
              <a:buClr>
                <a:schemeClr val="accent6"/>
              </a:buClr>
              <a:buFont typeface="Arial" panose="020B0604020202020204" pitchFamily="34" charset="0"/>
              <a:buChar char="•"/>
            </a:pPr>
            <a:r>
              <a:rPr lang="en-US" sz="800" dirty="0" err="1">
                <a:solidFill>
                  <a:srgbClr val="000000"/>
                </a:solidFill>
              </a:rPr>
              <a:t>Kayser</a:t>
            </a:r>
            <a:r>
              <a:rPr lang="en-US" sz="800" dirty="0">
                <a:solidFill>
                  <a:srgbClr val="000000"/>
                </a:solidFill>
              </a:rPr>
              <a:t> S, </a:t>
            </a:r>
            <a:r>
              <a:rPr lang="en-US" sz="800" dirty="0" err="1">
                <a:solidFill>
                  <a:srgbClr val="000000"/>
                </a:solidFill>
              </a:rPr>
              <a:t>Dohner</a:t>
            </a:r>
            <a:r>
              <a:rPr lang="en-US" sz="800" dirty="0">
                <a:solidFill>
                  <a:srgbClr val="000000"/>
                </a:solidFill>
              </a:rPr>
              <a:t> K, </a:t>
            </a:r>
            <a:r>
              <a:rPr lang="en-US" sz="800" dirty="0" err="1">
                <a:solidFill>
                  <a:srgbClr val="000000"/>
                </a:solidFill>
              </a:rPr>
              <a:t>Krauter</a:t>
            </a:r>
            <a:r>
              <a:rPr lang="en-US" sz="800" dirty="0">
                <a:solidFill>
                  <a:srgbClr val="000000"/>
                </a:solidFill>
              </a:rPr>
              <a:t> J et al. The impact of therapy-related acute myeloid leukemia (AML) on outcome in 2853 adult patients with newly diagnosed AML. </a:t>
            </a:r>
            <a:r>
              <a:rPr lang="en-US" sz="800" i="1" dirty="0">
                <a:solidFill>
                  <a:srgbClr val="000000"/>
                </a:solidFill>
              </a:rPr>
              <a:t>Blood</a:t>
            </a:r>
            <a:r>
              <a:rPr lang="en-US" sz="800" dirty="0">
                <a:solidFill>
                  <a:srgbClr val="000000"/>
                </a:solidFill>
              </a:rPr>
              <a:t>. 2011;117(7):2137–2145.</a:t>
            </a:r>
          </a:p>
          <a:p>
            <a:pPr>
              <a:lnSpc>
                <a:spcPct val="110000"/>
              </a:lnSpc>
              <a:spcBef>
                <a:spcPts val="300"/>
              </a:spcBef>
              <a:spcAft>
                <a:spcPts val="0"/>
              </a:spcAft>
              <a:buClr>
                <a:schemeClr val="accent6"/>
              </a:buClr>
              <a:buFont typeface="Arial" panose="020B0604020202020204" pitchFamily="34" charset="0"/>
              <a:buChar char="•"/>
            </a:pPr>
            <a:r>
              <a:rPr lang="en-US" sz="800" dirty="0">
                <a:solidFill>
                  <a:srgbClr val="000000"/>
                </a:solidFill>
              </a:rPr>
              <a:t>Larson RA. Acute myeloid leukemia: Treatment and outcomes in older adults. UpToDate website. https://www.uptodate.com/contents/acute-myeloid-leukemia- treatment-and-outcomes-in-older-adults. Accessed October 15, 2019.</a:t>
            </a:r>
          </a:p>
          <a:p>
            <a:pPr lvl="0">
              <a:lnSpc>
                <a:spcPct val="110000"/>
              </a:lnSpc>
              <a:spcBef>
                <a:spcPts val="300"/>
              </a:spcBef>
              <a:spcAft>
                <a:spcPts val="0"/>
              </a:spcAft>
              <a:buClr>
                <a:schemeClr val="accent6"/>
              </a:buClr>
              <a:buFont typeface="Arial" panose="020B0604020202020204" pitchFamily="34" charset="0"/>
              <a:buChar char="•"/>
            </a:pPr>
            <a:r>
              <a:rPr lang="en-GB" sz="800" dirty="0">
                <a:solidFill>
                  <a:srgbClr val="000000"/>
                </a:solidFill>
              </a:rPr>
              <a:t>NCCN Guidelines: Acute Myeloid Leukemia Version 2.2020—September 3, 2019. NCCN Website. https://www.nccn.org/professionals/physician_gls/pdf/aml.pdf. Accessed October 15, 2019.</a:t>
            </a:r>
          </a:p>
          <a:p>
            <a:pPr lvl="0">
              <a:lnSpc>
                <a:spcPct val="110000"/>
              </a:lnSpc>
              <a:spcBef>
                <a:spcPts val="300"/>
              </a:spcBef>
              <a:spcAft>
                <a:spcPts val="0"/>
              </a:spcAft>
              <a:buClr>
                <a:schemeClr val="accent6"/>
              </a:buClr>
              <a:buFont typeface="Arial" panose="020B0604020202020204" pitchFamily="34" charset="0"/>
              <a:buChar char="•"/>
            </a:pPr>
            <a:r>
              <a:rPr lang="en-US" sz="800" dirty="0">
                <a:solidFill>
                  <a:prstClr val="black"/>
                </a:solidFill>
              </a:rPr>
              <a:t>Petechiae. NCI Dictionary website. </a:t>
            </a:r>
            <a:r>
              <a:rPr lang="en-US" sz="800" dirty="0"/>
              <a:t>https://www.cancer.gov/publications/dictionaries/cancer-terms/def/petechiae. Accessed December 31, 2019.</a:t>
            </a:r>
            <a:endParaRPr lang="en-US" sz="800" dirty="0">
              <a:solidFill>
                <a:prstClr val="black"/>
              </a:solidFill>
            </a:endParaRPr>
          </a:p>
          <a:p>
            <a:pPr lvl="0">
              <a:lnSpc>
                <a:spcPct val="110000"/>
              </a:lnSpc>
              <a:spcBef>
                <a:spcPts val="300"/>
              </a:spcBef>
              <a:spcAft>
                <a:spcPts val="0"/>
              </a:spcAft>
              <a:buClr>
                <a:schemeClr val="accent6"/>
              </a:buClr>
              <a:buFont typeface="Arial" panose="020B0604020202020204" pitchFamily="34" charset="0"/>
              <a:buChar char="•"/>
            </a:pPr>
            <a:r>
              <a:rPr lang="en-US" sz="800" dirty="0">
                <a:solidFill>
                  <a:prstClr val="black"/>
                </a:solidFill>
              </a:rPr>
              <a:t>Pluripotent. NCI Dictionary website. </a:t>
            </a:r>
            <a:r>
              <a:rPr lang="en-US" sz="800" dirty="0"/>
              <a:t>https://www.cancer.gov/publications/dictionaries/cancer-terms/def/pluripotent. Accessed December 31, 2019.</a:t>
            </a:r>
            <a:endParaRPr lang="en-US" sz="800" dirty="0">
              <a:solidFill>
                <a:prstClr val="black"/>
              </a:solidFill>
            </a:endParaRPr>
          </a:p>
          <a:p>
            <a:pPr marL="0" indent="0">
              <a:spcBef>
                <a:spcPts val="300"/>
              </a:spcBef>
              <a:spcAft>
                <a:spcPts val="0"/>
              </a:spcAft>
              <a:buClr>
                <a:schemeClr val="accent6"/>
              </a:buClr>
              <a:buNone/>
            </a:pPr>
            <a:endParaRPr lang="en-US" sz="800" dirty="0"/>
          </a:p>
        </p:txBody>
      </p:sp>
      <p:sp>
        <p:nvSpPr>
          <p:cNvPr id="10" name="Content Placeholder 2">
            <a:extLst>
              <a:ext uri="{FF2B5EF4-FFF2-40B4-BE49-F238E27FC236}">
                <a16:creationId xmlns:a16="http://schemas.microsoft.com/office/drawing/2014/main" id="{CCB399DC-0065-40DC-9C21-6CB4F122B919}"/>
              </a:ext>
            </a:extLst>
          </p:cNvPr>
          <p:cNvSpPr txBox="1">
            <a:spLocks/>
          </p:cNvSpPr>
          <p:nvPr/>
        </p:nvSpPr>
        <p:spPr>
          <a:xfrm>
            <a:off x="632143" y="1299405"/>
            <a:ext cx="7930832" cy="4879974"/>
          </a:xfrm>
          <a:prstGeom prst="rect">
            <a:avLst/>
          </a:prstGeom>
        </p:spPr>
        <p:txBody>
          <a:bodyPr vert="horz" lIns="0" tIns="0" rIns="0" bIns="0" numCol="1" spcCol="365760" rtlCol="0">
            <a:noAutofit/>
          </a:bodyPr>
          <a:lstStyle>
            <a:lvl1pPr marL="171450" marR="0" indent="-171450" algn="l" defTabSz="894740" rtl="0" eaLnBrk="1" fontAlgn="auto" latinLnBrk="0" hangingPunct="1">
              <a:lnSpc>
                <a:spcPct val="110000"/>
              </a:lnSpc>
              <a:spcBef>
                <a:spcPts val="979"/>
              </a:spcBef>
              <a:spcAft>
                <a:spcPts val="0"/>
              </a:spcAft>
              <a:buClr>
                <a:schemeClr val="accent6"/>
              </a:buClr>
              <a:buSzTx/>
              <a:buFont typeface="Arial" panose="020B0604020202020204" pitchFamily="34" charset="0"/>
              <a:buChar char="•"/>
              <a:tabLs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171450" algn="l" defTabSz="894740" rtl="0" eaLnBrk="1" latinLnBrk="0" hangingPunct="1">
              <a:lnSpc>
                <a:spcPct val="110000"/>
              </a:lnSpc>
              <a:spcBef>
                <a:spcPts val="489"/>
              </a:spcBef>
              <a:buClr>
                <a:schemeClr val="accent6"/>
              </a:buClr>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223685" algn="l" defTabSz="894740" rtl="0" eaLnBrk="1" latinLnBrk="0" hangingPunct="1">
              <a:lnSpc>
                <a:spcPct val="110000"/>
              </a:lnSpc>
              <a:spcBef>
                <a:spcPts val="489"/>
              </a:spcBef>
              <a:buClr>
                <a:schemeClr val="accent6"/>
              </a:buClr>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223685" algn="l" defTabSz="894740" rtl="0" eaLnBrk="1" latinLnBrk="0" hangingPunct="1">
              <a:lnSpc>
                <a:spcPct val="110000"/>
              </a:lnSpc>
              <a:spcBef>
                <a:spcPts val="489"/>
              </a:spcBef>
              <a:buClr>
                <a:schemeClr val="accent6"/>
              </a:buClr>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223685" algn="l" defTabSz="894740" rtl="0" eaLnBrk="1" latinLnBrk="0" hangingPunct="1">
              <a:lnSpc>
                <a:spcPct val="110000"/>
              </a:lnSpc>
              <a:spcBef>
                <a:spcPts val="489"/>
              </a:spcBef>
              <a:buClr>
                <a:schemeClr val="accent6"/>
              </a:buClr>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460536" indent="-223685" algn="l" defTabSz="894740" rtl="0" eaLnBrk="1" latinLnBrk="0" hangingPunct="1">
              <a:lnSpc>
                <a:spcPct val="90000"/>
              </a:lnSpc>
              <a:spcBef>
                <a:spcPts val="489"/>
              </a:spcBef>
              <a:buFont typeface="Arial" panose="020B0604020202020204" pitchFamily="34" charset="0"/>
              <a:buChar char="•"/>
              <a:defRPr sz="1761" kern="1200">
                <a:solidFill>
                  <a:schemeClr val="tx1"/>
                </a:solidFill>
                <a:latin typeface="+mn-lt"/>
                <a:ea typeface="+mn-ea"/>
                <a:cs typeface="+mn-cs"/>
              </a:defRPr>
            </a:lvl6pPr>
            <a:lvl7pPr marL="2907906" indent="-223685" algn="l" defTabSz="894740" rtl="0" eaLnBrk="1" latinLnBrk="0" hangingPunct="1">
              <a:lnSpc>
                <a:spcPct val="90000"/>
              </a:lnSpc>
              <a:spcBef>
                <a:spcPts val="489"/>
              </a:spcBef>
              <a:buFont typeface="Arial" panose="020B0604020202020204" pitchFamily="34" charset="0"/>
              <a:buChar char="•"/>
              <a:defRPr sz="1761" kern="1200">
                <a:solidFill>
                  <a:schemeClr val="tx1"/>
                </a:solidFill>
                <a:latin typeface="+mn-lt"/>
                <a:ea typeface="+mn-ea"/>
                <a:cs typeface="+mn-cs"/>
              </a:defRPr>
            </a:lvl7pPr>
            <a:lvl8pPr marL="3355277" indent="-223685" algn="l" defTabSz="894740" rtl="0" eaLnBrk="1" latinLnBrk="0" hangingPunct="1">
              <a:lnSpc>
                <a:spcPct val="90000"/>
              </a:lnSpc>
              <a:spcBef>
                <a:spcPts val="489"/>
              </a:spcBef>
              <a:buFont typeface="Arial" panose="020B0604020202020204" pitchFamily="34" charset="0"/>
              <a:buChar char="•"/>
              <a:defRPr sz="1761" kern="1200">
                <a:solidFill>
                  <a:schemeClr val="tx1"/>
                </a:solidFill>
                <a:latin typeface="+mn-lt"/>
                <a:ea typeface="+mn-ea"/>
                <a:cs typeface="+mn-cs"/>
              </a:defRPr>
            </a:lvl8pPr>
            <a:lvl9pPr marL="3802647" indent="-223685" algn="l" defTabSz="894740" rtl="0" eaLnBrk="1" latinLnBrk="0" hangingPunct="1">
              <a:lnSpc>
                <a:spcPct val="90000"/>
              </a:lnSpc>
              <a:spcBef>
                <a:spcPts val="489"/>
              </a:spcBef>
              <a:buFont typeface="Arial" panose="020B0604020202020204" pitchFamily="34" charset="0"/>
              <a:buChar char="•"/>
              <a:defRPr sz="1761" kern="1200">
                <a:solidFill>
                  <a:schemeClr val="tx1"/>
                </a:solidFill>
                <a:latin typeface="+mn-lt"/>
                <a:ea typeface="+mn-ea"/>
                <a:cs typeface="+mn-cs"/>
              </a:defRPr>
            </a:lvl9pPr>
          </a:lstStyle>
          <a:p>
            <a:pPr>
              <a:spcBef>
                <a:spcPts val="300"/>
              </a:spcBef>
            </a:pPr>
            <a:endParaRPr lang="en-US" sz="800" dirty="0"/>
          </a:p>
        </p:txBody>
      </p:sp>
    </p:spTree>
    <p:extLst>
      <p:ext uri="{BB962C8B-B14F-4D97-AF65-F5344CB8AC3E}">
        <p14:creationId xmlns:p14="http://schemas.microsoft.com/office/powerpoint/2010/main" val="1348389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D29FA2F-819D-4E8D-BC8C-E251FF6A6F6F}"/>
              </a:ext>
            </a:extLst>
          </p:cNvPr>
          <p:cNvCxnSpPr>
            <a:cxnSpLocks/>
          </p:cNvCxnSpPr>
          <p:nvPr/>
        </p:nvCxnSpPr>
        <p:spPr>
          <a:xfrm>
            <a:off x="485775" y="6329523"/>
            <a:ext cx="8229600"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A9682C4-4C7F-A84B-943F-0DAD1389F33C}"/>
              </a:ext>
            </a:extLst>
          </p:cNvPr>
          <p:cNvSpPr>
            <a:spLocks noGrp="1"/>
          </p:cNvSpPr>
          <p:nvPr>
            <p:ph type="title"/>
          </p:nvPr>
        </p:nvSpPr>
        <p:spPr/>
        <p:txBody>
          <a:bodyPr/>
          <a:lstStyle/>
          <a:p>
            <a:r>
              <a:rPr lang="en-US" noProof="0" dirty="0"/>
              <a:t>References</a:t>
            </a:r>
          </a:p>
        </p:txBody>
      </p:sp>
      <p:sp>
        <p:nvSpPr>
          <p:cNvPr id="2" name="Text Placeholder 1">
            <a:extLst>
              <a:ext uri="{FF2B5EF4-FFF2-40B4-BE49-F238E27FC236}">
                <a16:creationId xmlns:a16="http://schemas.microsoft.com/office/drawing/2014/main" id="{6333D310-D017-42B7-B368-41C0C9F5E14F}"/>
              </a:ext>
            </a:extLst>
          </p:cNvPr>
          <p:cNvSpPr>
            <a:spLocks noGrp="1"/>
          </p:cNvSpPr>
          <p:nvPr>
            <p:ph type="body" sz="quarter" idx="13"/>
          </p:nvPr>
        </p:nvSpPr>
        <p:spPr>
          <a:xfrm>
            <a:off x="632143" y="1463039"/>
            <a:ext cx="7930832" cy="4789477"/>
          </a:xfrm>
        </p:spPr>
        <p:txBody>
          <a:bodyPr/>
          <a:lstStyle/>
          <a:p>
            <a:pPr>
              <a:lnSpc>
                <a:spcPct val="110000"/>
              </a:lnSpc>
              <a:spcBef>
                <a:spcPts val="300"/>
              </a:spcBef>
              <a:spcAft>
                <a:spcPts val="0"/>
              </a:spcAft>
              <a:buClr>
                <a:schemeClr val="accent6"/>
              </a:buClr>
              <a:buFont typeface="Arial" panose="020B0604020202020204" pitchFamily="34" charset="0"/>
              <a:buChar char="•"/>
            </a:pPr>
            <a:r>
              <a:rPr lang="en-US" sz="800" dirty="0">
                <a:solidFill>
                  <a:prstClr val="black"/>
                </a:solidFill>
              </a:rPr>
              <a:t>Schiffer CA. Prognosis of acute myeloid leukemia. UpToDate website. https://www.uptodate.com/contents/prognosis-of-acute-myeloid-leukemia. Accessed October 15, 2019.</a:t>
            </a:r>
          </a:p>
          <a:p>
            <a:pPr lvl="0">
              <a:lnSpc>
                <a:spcPct val="110000"/>
              </a:lnSpc>
              <a:spcBef>
                <a:spcPts val="300"/>
              </a:spcBef>
              <a:spcAft>
                <a:spcPts val="0"/>
              </a:spcAft>
              <a:buClr>
                <a:schemeClr val="accent6"/>
              </a:buClr>
              <a:buFont typeface="Arial" panose="020B0604020202020204" pitchFamily="34" charset="0"/>
              <a:buChar char="•"/>
            </a:pPr>
            <a:r>
              <a:rPr lang="en-US" sz="800" dirty="0">
                <a:solidFill>
                  <a:prstClr val="black"/>
                </a:solidFill>
              </a:rPr>
              <a:t>Schiffer CA, </a:t>
            </a:r>
            <a:r>
              <a:rPr lang="en-US" sz="800" dirty="0" err="1">
                <a:solidFill>
                  <a:prstClr val="black"/>
                </a:solidFill>
              </a:rPr>
              <a:t>Gurbaxani</a:t>
            </a:r>
            <a:r>
              <a:rPr lang="en-US" sz="800" dirty="0">
                <a:solidFill>
                  <a:prstClr val="black"/>
                </a:solidFill>
              </a:rPr>
              <a:t> S. Classification of acute myeloid leukemia. UpToDate website. </a:t>
            </a:r>
            <a:r>
              <a:rPr lang="en-US" sz="800" dirty="0"/>
              <a:t>https://www.uptodate.com/contents/classification-of-acute-myeloid-leukemia. Accessed October 9, 2019.</a:t>
            </a:r>
            <a:endParaRPr lang="en-US" sz="800" dirty="0">
              <a:solidFill>
                <a:prstClr val="black"/>
              </a:solidFill>
            </a:endParaRPr>
          </a:p>
          <a:p>
            <a:pPr lvl="0">
              <a:lnSpc>
                <a:spcPct val="110000"/>
              </a:lnSpc>
              <a:spcBef>
                <a:spcPts val="300"/>
              </a:spcBef>
              <a:spcAft>
                <a:spcPts val="0"/>
              </a:spcAft>
              <a:buClr>
                <a:schemeClr val="accent6"/>
              </a:buClr>
              <a:buFont typeface="Arial" panose="020B0604020202020204" pitchFamily="34" charset="0"/>
              <a:buChar char="•"/>
            </a:pPr>
            <a:r>
              <a:rPr lang="en-US" sz="800" dirty="0">
                <a:solidFill>
                  <a:prstClr val="black"/>
                </a:solidFill>
              </a:rPr>
              <a:t>Schiffer CA, </a:t>
            </a:r>
            <a:r>
              <a:rPr lang="en-US" sz="800" dirty="0" err="1">
                <a:solidFill>
                  <a:prstClr val="black"/>
                </a:solidFill>
              </a:rPr>
              <a:t>Gurbaxani</a:t>
            </a:r>
            <a:r>
              <a:rPr lang="en-US" sz="800" dirty="0">
                <a:solidFill>
                  <a:prstClr val="black"/>
                </a:solidFill>
              </a:rPr>
              <a:t> S. Clinical manifestations, pathologic features, and diagnosis of acute myeloid leukemia. UpToDate website. https://www.uptodate.com/contents/clinical-manifestations-pathologic-features-and-diagnosis-of-acute-myeloid-leukemia. Accessed October 10, 2019.</a:t>
            </a:r>
          </a:p>
          <a:p>
            <a:pPr lvl="0">
              <a:lnSpc>
                <a:spcPct val="110000"/>
              </a:lnSpc>
              <a:spcBef>
                <a:spcPts val="300"/>
              </a:spcBef>
              <a:spcAft>
                <a:spcPts val="0"/>
              </a:spcAft>
              <a:buClr>
                <a:schemeClr val="accent6"/>
              </a:buClr>
              <a:buFont typeface="Arial" panose="020B0604020202020204" pitchFamily="34" charset="0"/>
              <a:buChar char="•"/>
            </a:pPr>
            <a:r>
              <a:rPr lang="en-GB" sz="800" dirty="0">
                <a:solidFill>
                  <a:srgbClr val="000000"/>
                </a:solidFill>
              </a:rPr>
              <a:t>Signs and Symptoms of Acute Myeloid Leukemia (AML). American Cancer Society website.</a:t>
            </a:r>
            <a:r>
              <a:rPr lang="en-US" sz="800" dirty="0">
                <a:solidFill>
                  <a:prstClr val="black"/>
                </a:solidFill>
              </a:rPr>
              <a:t> https://www.cancer.org/cancer/acute-myeloid-leukemia/detection-diagnosis-staging/signs-symptoms.html.</a:t>
            </a:r>
            <a:r>
              <a:rPr lang="en-GB" sz="800" dirty="0">
                <a:solidFill>
                  <a:srgbClr val="000000"/>
                </a:solidFill>
              </a:rPr>
              <a:t> Accessed October 15, 2019.</a:t>
            </a:r>
          </a:p>
          <a:p>
            <a:pPr lvl="0">
              <a:lnSpc>
                <a:spcPct val="110000"/>
              </a:lnSpc>
              <a:spcBef>
                <a:spcPts val="300"/>
              </a:spcBef>
              <a:spcAft>
                <a:spcPts val="0"/>
              </a:spcAft>
              <a:buClr>
                <a:schemeClr val="accent6"/>
              </a:buClr>
              <a:buFont typeface="Arial" panose="020B0604020202020204" pitchFamily="34" charset="0"/>
              <a:buChar char="•"/>
            </a:pPr>
            <a:r>
              <a:rPr lang="en-GB" sz="800" dirty="0" err="1">
                <a:solidFill>
                  <a:srgbClr val="000000"/>
                </a:solidFill>
              </a:rPr>
              <a:t>Sieff</a:t>
            </a:r>
            <a:r>
              <a:rPr lang="en-GB" sz="800" dirty="0">
                <a:solidFill>
                  <a:srgbClr val="000000"/>
                </a:solidFill>
              </a:rPr>
              <a:t> CA. Overview of hematopoietic stem cells. UpToDate website. </a:t>
            </a:r>
            <a:r>
              <a:rPr lang="en-US" sz="800" dirty="0"/>
              <a:t>https://www.uptodate.com/contents/overview-of-hematopoietic-stem-cells. Accessed October 25, 2019.</a:t>
            </a:r>
            <a:endParaRPr lang="en-GB" sz="800" dirty="0">
              <a:solidFill>
                <a:srgbClr val="000000"/>
              </a:solidFill>
            </a:endParaRPr>
          </a:p>
          <a:p>
            <a:pPr lvl="0">
              <a:lnSpc>
                <a:spcPct val="110000"/>
              </a:lnSpc>
              <a:spcBef>
                <a:spcPts val="300"/>
              </a:spcBef>
              <a:spcAft>
                <a:spcPts val="0"/>
              </a:spcAft>
              <a:buClr>
                <a:schemeClr val="accent6"/>
              </a:buClr>
              <a:buFont typeface="Arial" panose="020B0604020202020204" pitchFamily="34" charset="0"/>
              <a:buChar char="•"/>
            </a:pPr>
            <a:r>
              <a:rPr lang="en-GB" sz="800" dirty="0">
                <a:solidFill>
                  <a:srgbClr val="000000"/>
                </a:solidFill>
              </a:rPr>
              <a:t>Stock W, </a:t>
            </a:r>
            <a:r>
              <a:rPr lang="en-GB" sz="800" dirty="0" err="1">
                <a:solidFill>
                  <a:srgbClr val="000000"/>
                </a:solidFill>
              </a:rPr>
              <a:t>Thirman</a:t>
            </a:r>
            <a:r>
              <a:rPr lang="en-GB" sz="800" dirty="0">
                <a:solidFill>
                  <a:srgbClr val="000000"/>
                </a:solidFill>
              </a:rPr>
              <a:t> MJ. Molecular genetics of acute myeloid leukemia. UpToDate website. https://www.uptodate.com/contents/molecular-genetics-of-acute-myeloid-leukemia. Accessed November 12, 2019.</a:t>
            </a:r>
          </a:p>
          <a:p>
            <a:pPr lvl="0">
              <a:lnSpc>
                <a:spcPct val="110000"/>
              </a:lnSpc>
              <a:spcBef>
                <a:spcPts val="300"/>
              </a:spcBef>
              <a:spcAft>
                <a:spcPts val="0"/>
              </a:spcAft>
              <a:buClr>
                <a:schemeClr val="accent6"/>
              </a:buClr>
              <a:buFont typeface="Arial" panose="020B0604020202020204" pitchFamily="34" charset="0"/>
              <a:buChar char="•"/>
            </a:pPr>
            <a:r>
              <a:rPr lang="en-GB" sz="800" dirty="0">
                <a:solidFill>
                  <a:srgbClr val="000000"/>
                </a:solidFill>
              </a:rPr>
              <a:t>Stock W, </a:t>
            </a:r>
            <a:r>
              <a:rPr lang="en-GB" sz="800" dirty="0" err="1">
                <a:solidFill>
                  <a:srgbClr val="000000"/>
                </a:solidFill>
              </a:rPr>
              <a:t>Thirman</a:t>
            </a:r>
            <a:r>
              <a:rPr lang="en-GB" sz="800" dirty="0">
                <a:solidFill>
                  <a:srgbClr val="000000"/>
                </a:solidFill>
              </a:rPr>
              <a:t> MJ. Pathogenesis of acute myeloid leukemia. UpToDate website. </a:t>
            </a:r>
            <a:r>
              <a:rPr lang="en-US" sz="800" dirty="0"/>
              <a:t>https://www.uptodate.com/contents/pathogenesis-of-acute-myeloid-leukemia. Accessed November 4, 2019.</a:t>
            </a:r>
            <a:endParaRPr lang="en-GB" sz="800" dirty="0">
              <a:solidFill>
                <a:srgbClr val="000000"/>
              </a:solidFill>
            </a:endParaRPr>
          </a:p>
          <a:p>
            <a:pPr lvl="0">
              <a:lnSpc>
                <a:spcPct val="110000"/>
              </a:lnSpc>
              <a:spcBef>
                <a:spcPts val="300"/>
              </a:spcBef>
              <a:spcAft>
                <a:spcPts val="0"/>
              </a:spcAft>
              <a:buClr>
                <a:schemeClr val="accent6"/>
              </a:buClr>
              <a:buFont typeface="Arial" panose="020B0604020202020204" pitchFamily="34" charset="0"/>
              <a:buChar char="•"/>
            </a:pPr>
            <a:r>
              <a:rPr lang="en-GB" sz="800" dirty="0">
                <a:solidFill>
                  <a:srgbClr val="000000"/>
                </a:solidFill>
              </a:rPr>
              <a:t>Targeted therapy drugs for acute myeloid leukemia (AML). American Cancer Society website. https://www.cancer.org/cancer/acute-myeloid-leukemia/treating/targeted-therapy.html. Accessed October 15, 2019.</a:t>
            </a:r>
          </a:p>
          <a:p>
            <a:pPr>
              <a:lnSpc>
                <a:spcPct val="110000"/>
              </a:lnSpc>
              <a:spcBef>
                <a:spcPts val="300"/>
              </a:spcBef>
              <a:spcAft>
                <a:spcPts val="0"/>
              </a:spcAft>
              <a:buClr>
                <a:schemeClr val="accent6"/>
              </a:buClr>
              <a:buFont typeface="Arial" panose="020B0604020202020204" pitchFamily="34" charset="0"/>
              <a:buChar char="•"/>
            </a:pPr>
            <a:r>
              <a:rPr lang="en-GB" sz="800" dirty="0">
                <a:solidFill>
                  <a:srgbClr val="000000"/>
                </a:solidFill>
              </a:rPr>
              <a:t>Tests for Acute Myeloid Leukemia (AML). American Cancer Society website. https://www.cancer.org/cancer/acute-myeloid-leukemia/detection-diagnosis-staging/how-diagnosed.html. Accessed November 14, 2019.</a:t>
            </a:r>
          </a:p>
          <a:p>
            <a:pPr lvl="0">
              <a:lnSpc>
                <a:spcPct val="110000"/>
              </a:lnSpc>
              <a:spcBef>
                <a:spcPts val="300"/>
              </a:spcBef>
              <a:spcAft>
                <a:spcPts val="0"/>
              </a:spcAft>
              <a:buClr>
                <a:schemeClr val="accent6"/>
              </a:buClr>
              <a:buFont typeface="Arial" panose="020B0604020202020204" pitchFamily="34" charset="0"/>
              <a:buChar char="•"/>
            </a:pPr>
            <a:r>
              <a:rPr lang="en-GB" sz="800" dirty="0">
                <a:solidFill>
                  <a:srgbClr val="000000"/>
                </a:solidFill>
              </a:rPr>
              <a:t>Typical Treatment of Acute Myeloid Leukemia (Except APL). American Cancer Society website. https://www.cancer.org/cancer/acute-myeloid-leukemia/treating/typical-treatment-of-aml.html. Accessed November 11, 2019.</a:t>
            </a:r>
            <a:endParaRPr lang="en-US" sz="800" i="1" dirty="0"/>
          </a:p>
          <a:p>
            <a:pPr>
              <a:spcBef>
                <a:spcPts val="300"/>
              </a:spcBef>
              <a:spcAft>
                <a:spcPts val="0"/>
              </a:spcAft>
              <a:buClr>
                <a:schemeClr val="accent6"/>
              </a:buClr>
            </a:pPr>
            <a:endParaRPr lang="en-US" sz="800" dirty="0"/>
          </a:p>
        </p:txBody>
      </p:sp>
      <p:sp>
        <p:nvSpPr>
          <p:cNvPr id="10" name="Content Placeholder 2">
            <a:extLst>
              <a:ext uri="{FF2B5EF4-FFF2-40B4-BE49-F238E27FC236}">
                <a16:creationId xmlns:a16="http://schemas.microsoft.com/office/drawing/2014/main" id="{CCB399DC-0065-40DC-9C21-6CB4F122B919}"/>
              </a:ext>
            </a:extLst>
          </p:cNvPr>
          <p:cNvSpPr txBox="1">
            <a:spLocks/>
          </p:cNvSpPr>
          <p:nvPr/>
        </p:nvSpPr>
        <p:spPr>
          <a:xfrm>
            <a:off x="632143" y="1299405"/>
            <a:ext cx="7930832" cy="4879974"/>
          </a:xfrm>
          <a:prstGeom prst="rect">
            <a:avLst/>
          </a:prstGeom>
        </p:spPr>
        <p:txBody>
          <a:bodyPr vert="horz" lIns="0" tIns="0" rIns="0" bIns="0" numCol="1" spcCol="365760" rtlCol="0">
            <a:noAutofit/>
          </a:bodyPr>
          <a:lstStyle>
            <a:lvl1pPr marL="171450" marR="0" indent="-171450" algn="l" defTabSz="894740" rtl="0" eaLnBrk="1" fontAlgn="auto" latinLnBrk="0" hangingPunct="1">
              <a:lnSpc>
                <a:spcPct val="110000"/>
              </a:lnSpc>
              <a:spcBef>
                <a:spcPts val="979"/>
              </a:spcBef>
              <a:spcAft>
                <a:spcPts val="0"/>
              </a:spcAft>
              <a:buClr>
                <a:schemeClr val="accent6"/>
              </a:buClr>
              <a:buSzTx/>
              <a:buFont typeface="Arial" panose="020B0604020202020204" pitchFamily="34" charset="0"/>
              <a:buChar char="•"/>
              <a:tabLst/>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171450" algn="l" defTabSz="894740" rtl="0" eaLnBrk="1" latinLnBrk="0" hangingPunct="1">
              <a:lnSpc>
                <a:spcPct val="110000"/>
              </a:lnSpc>
              <a:spcBef>
                <a:spcPts val="489"/>
              </a:spcBef>
              <a:buClr>
                <a:schemeClr val="accent6"/>
              </a:buClr>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223685" algn="l" defTabSz="894740" rtl="0" eaLnBrk="1" latinLnBrk="0" hangingPunct="1">
              <a:lnSpc>
                <a:spcPct val="110000"/>
              </a:lnSpc>
              <a:spcBef>
                <a:spcPts val="489"/>
              </a:spcBef>
              <a:buClr>
                <a:schemeClr val="accent6"/>
              </a:buClr>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223685" algn="l" defTabSz="894740" rtl="0" eaLnBrk="1" latinLnBrk="0" hangingPunct="1">
              <a:lnSpc>
                <a:spcPct val="110000"/>
              </a:lnSpc>
              <a:spcBef>
                <a:spcPts val="489"/>
              </a:spcBef>
              <a:buClr>
                <a:schemeClr val="accent6"/>
              </a:buClr>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223685" algn="l" defTabSz="894740" rtl="0" eaLnBrk="1" latinLnBrk="0" hangingPunct="1">
              <a:lnSpc>
                <a:spcPct val="110000"/>
              </a:lnSpc>
              <a:spcBef>
                <a:spcPts val="489"/>
              </a:spcBef>
              <a:buClr>
                <a:schemeClr val="accent6"/>
              </a:buClr>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460536" indent="-223685" algn="l" defTabSz="894740" rtl="0" eaLnBrk="1" latinLnBrk="0" hangingPunct="1">
              <a:lnSpc>
                <a:spcPct val="90000"/>
              </a:lnSpc>
              <a:spcBef>
                <a:spcPts val="489"/>
              </a:spcBef>
              <a:buFont typeface="Arial" panose="020B0604020202020204" pitchFamily="34" charset="0"/>
              <a:buChar char="•"/>
              <a:defRPr sz="1761" kern="1200">
                <a:solidFill>
                  <a:schemeClr val="tx1"/>
                </a:solidFill>
                <a:latin typeface="+mn-lt"/>
                <a:ea typeface="+mn-ea"/>
                <a:cs typeface="+mn-cs"/>
              </a:defRPr>
            </a:lvl6pPr>
            <a:lvl7pPr marL="2907906" indent="-223685" algn="l" defTabSz="894740" rtl="0" eaLnBrk="1" latinLnBrk="0" hangingPunct="1">
              <a:lnSpc>
                <a:spcPct val="90000"/>
              </a:lnSpc>
              <a:spcBef>
                <a:spcPts val="489"/>
              </a:spcBef>
              <a:buFont typeface="Arial" panose="020B0604020202020204" pitchFamily="34" charset="0"/>
              <a:buChar char="•"/>
              <a:defRPr sz="1761" kern="1200">
                <a:solidFill>
                  <a:schemeClr val="tx1"/>
                </a:solidFill>
                <a:latin typeface="+mn-lt"/>
                <a:ea typeface="+mn-ea"/>
                <a:cs typeface="+mn-cs"/>
              </a:defRPr>
            </a:lvl7pPr>
            <a:lvl8pPr marL="3355277" indent="-223685" algn="l" defTabSz="894740" rtl="0" eaLnBrk="1" latinLnBrk="0" hangingPunct="1">
              <a:lnSpc>
                <a:spcPct val="90000"/>
              </a:lnSpc>
              <a:spcBef>
                <a:spcPts val="489"/>
              </a:spcBef>
              <a:buFont typeface="Arial" panose="020B0604020202020204" pitchFamily="34" charset="0"/>
              <a:buChar char="•"/>
              <a:defRPr sz="1761" kern="1200">
                <a:solidFill>
                  <a:schemeClr val="tx1"/>
                </a:solidFill>
                <a:latin typeface="+mn-lt"/>
                <a:ea typeface="+mn-ea"/>
                <a:cs typeface="+mn-cs"/>
              </a:defRPr>
            </a:lvl8pPr>
            <a:lvl9pPr marL="3802647" indent="-223685" algn="l" defTabSz="894740" rtl="0" eaLnBrk="1" latinLnBrk="0" hangingPunct="1">
              <a:lnSpc>
                <a:spcPct val="90000"/>
              </a:lnSpc>
              <a:spcBef>
                <a:spcPts val="489"/>
              </a:spcBef>
              <a:buFont typeface="Arial" panose="020B0604020202020204" pitchFamily="34" charset="0"/>
              <a:buChar char="•"/>
              <a:defRPr sz="1761" kern="1200">
                <a:solidFill>
                  <a:schemeClr val="tx1"/>
                </a:solidFill>
                <a:latin typeface="+mn-lt"/>
                <a:ea typeface="+mn-ea"/>
                <a:cs typeface="+mn-cs"/>
              </a:defRPr>
            </a:lvl9pPr>
          </a:lstStyle>
          <a:p>
            <a:pPr>
              <a:spcBef>
                <a:spcPts val="300"/>
              </a:spcBef>
            </a:pPr>
            <a:endParaRPr lang="en-US" sz="800" dirty="0"/>
          </a:p>
        </p:txBody>
      </p:sp>
    </p:spTree>
    <p:extLst>
      <p:ext uri="{BB962C8B-B14F-4D97-AF65-F5344CB8AC3E}">
        <p14:creationId xmlns:p14="http://schemas.microsoft.com/office/powerpoint/2010/main" val="159929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65DE62-E258-4056-9306-18F71ADE91A8}"/>
              </a:ext>
            </a:extLst>
          </p:cNvPr>
          <p:cNvSpPr>
            <a:spLocks noGrp="1"/>
          </p:cNvSpPr>
          <p:nvPr>
            <p:ph type="title"/>
          </p:nvPr>
        </p:nvSpPr>
        <p:spPr>
          <a:xfrm>
            <a:off x="626982" y="816980"/>
            <a:ext cx="7935991" cy="443198"/>
          </a:xfrm>
        </p:spPr>
        <p:txBody>
          <a:bodyPr/>
          <a:lstStyle/>
          <a:p>
            <a:pPr>
              <a:lnSpc>
                <a:spcPct val="110000"/>
              </a:lnSpc>
              <a:spcAft>
                <a:spcPts val="600"/>
              </a:spcAft>
            </a:pPr>
            <a:r>
              <a:rPr lang="en-US" sz="1200" b="1" cap="all" dirty="0"/>
              <a:t>Chapter 1</a:t>
            </a:r>
            <a:br>
              <a:rPr lang="en-US" dirty="0">
                <a:solidFill>
                  <a:schemeClr val="bg1">
                    <a:lumMod val="50000"/>
                  </a:schemeClr>
                </a:solidFill>
              </a:rPr>
            </a:br>
            <a:r>
              <a:rPr lang="en-US" dirty="0"/>
              <a:t>Introduction to AML</a:t>
            </a:r>
          </a:p>
        </p:txBody>
      </p:sp>
      <p:sp>
        <p:nvSpPr>
          <p:cNvPr id="7" name="Content Placeholder 6">
            <a:extLst>
              <a:ext uri="{FF2B5EF4-FFF2-40B4-BE49-F238E27FC236}">
                <a16:creationId xmlns:a16="http://schemas.microsoft.com/office/drawing/2014/main" id="{CE6587E5-DC54-45F1-ACF7-2A2EEB2860D2}"/>
              </a:ext>
            </a:extLst>
          </p:cNvPr>
          <p:cNvSpPr>
            <a:spLocks noGrp="1"/>
          </p:cNvSpPr>
          <p:nvPr>
            <p:ph idx="1"/>
          </p:nvPr>
        </p:nvSpPr>
        <p:spPr>
          <a:xfrm>
            <a:off x="626982" y="1463040"/>
            <a:ext cx="3840480" cy="1093902"/>
          </a:xfrm>
        </p:spPr>
        <p:txBody>
          <a:bodyPr/>
          <a:lstStyle/>
          <a:p>
            <a:r>
              <a:rPr lang="en-US" dirty="0"/>
              <a:t>AML is the most common acute leukemia in adults. This chapter introduces the AML disease state and describes who is affected by this disease. Over the course of this module, we’ll dive deeper into the development of AML and investigate how it’s diagnosed and classified.</a:t>
            </a:r>
          </a:p>
          <a:p>
            <a:endParaRPr lang="en-US" dirty="0"/>
          </a:p>
          <a:p>
            <a:pPr lvl="0" defTabSz="914400">
              <a:lnSpc>
                <a:spcPct val="110000"/>
              </a:lnSpc>
              <a:spcBef>
                <a:spcPts val="300"/>
              </a:spcBef>
              <a:spcAft>
                <a:spcPts val="600"/>
              </a:spcAft>
            </a:pPr>
            <a:r>
              <a:rPr lang="en-US" b="1" dirty="0">
                <a:solidFill>
                  <a:srgbClr val="001B6C"/>
                </a:solidFill>
              </a:rPr>
              <a:t>After completing this chapter, you will be able to:</a:t>
            </a:r>
          </a:p>
          <a:p>
            <a:pPr marL="170263" lvl="0" indent="-170263" defTabSz="888546">
              <a:spcBef>
                <a:spcPts val="0"/>
              </a:spcBef>
              <a:spcAft>
                <a:spcPts val="600"/>
              </a:spcAft>
              <a:buClr>
                <a:schemeClr val="tx1"/>
              </a:buClr>
              <a:buFont typeface="Arial" panose="020B0604020202020204" pitchFamily="34" charset="0"/>
              <a:buChar char="•"/>
            </a:pPr>
            <a:r>
              <a:rPr lang="en-US" dirty="0">
                <a:solidFill>
                  <a:srgbClr val="000000"/>
                </a:solidFill>
              </a:rPr>
              <a:t>Define AML</a:t>
            </a:r>
          </a:p>
          <a:p>
            <a:pPr marL="170263" indent="-170263" defTabSz="888546">
              <a:spcBef>
                <a:spcPts val="0"/>
              </a:spcBef>
              <a:spcAft>
                <a:spcPts val="600"/>
              </a:spcAft>
              <a:buClr>
                <a:schemeClr val="tx1"/>
              </a:buClr>
              <a:buFont typeface="Arial" panose="020B0604020202020204" pitchFamily="34" charset="0"/>
              <a:buChar char="•"/>
            </a:pPr>
            <a:r>
              <a:rPr lang="en-US" dirty="0">
                <a:solidFill>
                  <a:srgbClr val="000000"/>
                </a:solidFill>
              </a:rPr>
              <a:t>Identify the cell type affected by AML</a:t>
            </a:r>
          </a:p>
          <a:p>
            <a:pPr marL="170263" lvl="0" indent="-170263" defTabSz="888546">
              <a:spcBef>
                <a:spcPts val="0"/>
              </a:spcBef>
              <a:spcAft>
                <a:spcPts val="600"/>
              </a:spcAft>
              <a:buClr>
                <a:schemeClr val="tx1"/>
              </a:buClr>
              <a:buFont typeface="Arial" panose="020B0604020202020204" pitchFamily="34" charset="0"/>
              <a:buChar char="•"/>
            </a:pPr>
            <a:r>
              <a:rPr lang="en-US" dirty="0">
                <a:solidFill>
                  <a:srgbClr val="000000"/>
                </a:solidFill>
              </a:rPr>
              <a:t>List risk factors associated with AML</a:t>
            </a:r>
          </a:p>
          <a:p>
            <a:pPr marL="170263" lvl="0" indent="-170263" defTabSz="888546">
              <a:spcBef>
                <a:spcPts val="0"/>
              </a:spcBef>
              <a:spcAft>
                <a:spcPts val="600"/>
              </a:spcAft>
              <a:buClr>
                <a:schemeClr val="tx1"/>
              </a:buClr>
              <a:buFont typeface="Arial" panose="020B0604020202020204" pitchFamily="34" charset="0"/>
              <a:buChar char="•"/>
            </a:pPr>
            <a:r>
              <a:rPr lang="en-US" dirty="0"/>
              <a:t>Describe the typical patients who may be diagnosed with AML</a:t>
            </a:r>
          </a:p>
        </p:txBody>
      </p:sp>
      <p:pic>
        <p:nvPicPr>
          <p:cNvPr id="9" name="Picture 8">
            <a:extLst>
              <a:ext uri="{FF2B5EF4-FFF2-40B4-BE49-F238E27FC236}">
                <a16:creationId xmlns:a16="http://schemas.microsoft.com/office/drawing/2014/main" id="{64CA58F2-42BA-467C-9F32-DFC0AD856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282" y="2772908"/>
            <a:ext cx="2032575" cy="1837236"/>
          </a:xfrm>
          <a:prstGeom prst="rect">
            <a:avLst/>
          </a:prstGeom>
        </p:spPr>
      </p:pic>
      <p:sp>
        <p:nvSpPr>
          <p:cNvPr id="13" name="TextBox 12">
            <a:extLst>
              <a:ext uri="{FF2B5EF4-FFF2-40B4-BE49-F238E27FC236}">
                <a16:creationId xmlns:a16="http://schemas.microsoft.com/office/drawing/2014/main" id="{5F959067-1336-4595-A396-C73C0C2AEE0A}"/>
              </a:ext>
            </a:extLst>
          </p:cNvPr>
          <p:cNvSpPr txBox="1"/>
          <p:nvPr/>
        </p:nvSpPr>
        <p:spPr>
          <a:xfrm>
            <a:off x="5276894" y="3592151"/>
            <a:ext cx="1098317" cy="246221"/>
          </a:xfrm>
          <a:prstGeom prst="rect">
            <a:avLst/>
          </a:prstGeom>
          <a:noFill/>
        </p:spPr>
        <p:txBody>
          <a:bodyPr wrap="square" rtlCol="0">
            <a:spAutoFit/>
          </a:body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Epidemiology</a:t>
            </a:r>
          </a:p>
        </p:txBody>
      </p:sp>
      <p:pic>
        <p:nvPicPr>
          <p:cNvPr id="17" name="Picture 16">
            <a:extLst>
              <a:ext uri="{FF2B5EF4-FFF2-40B4-BE49-F238E27FC236}">
                <a16:creationId xmlns:a16="http://schemas.microsoft.com/office/drawing/2014/main" id="{9BE1B455-E12A-47C4-B6AD-DF43FBFE7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203" y="1854289"/>
            <a:ext cx="2032575" cy="1837236"/>
          </a:xfrm>
          <a:prstGeom prst="rect">
            <a:avLst/>
          </a:prstGeom>
        </p:spPr>
      </p:pic>
      <p:sp>
        <p:nvSpPr>
          <p:cNvPr id="18" name="TextBox 17">
            <a:extLst>
              <a:ext uri="{FF2B5EF4-FFF2-40B4-BE49-F238E27FC236}">
                <a16:creationId xmlns:a16="http://schemas.microsoft.com/office/drawing/2014/main" id="{052FC3AA-21C7-443F-A5C7-FC341BFEAA66}"/>
              </a:ext>
            </a:extLst>
          </p:cNvPr>
          <p:cNvSpPr txBox="1"/>
          <p:nvPr/>
        </p:nvSpPr>
        <p:spPr>
          <a:xfrm>
            <a:off x="6747264" y="2673117"/>
            <a:ext cx="1098317" cy="246221"/>
          </a:xfrm>
          <a:prstGeom prst="rect">
            <a:avLst/>
          </a:prstGeom>
          <a:noFill/>
        </p:spPr>
        <p:txBody>
          <a:bodyPr wrap="square" rtlCol="0">
            <a:spAutoFit/>
          </a:bodyPr>
          <a:lstStyle/>
          <a:p>
            <a:pPr algn="ctr"/>
            <a:r>
              <a:rPr lang="en-US" sz="1000" dirty="0">
                <a:solidFill>
                  <a:srgbClr val="001B6C"/>
                </a:solidFill>
                <a:latin typeface="Open Sans" panose="020B0606030504020204" pitchFamily="34" charset="0"/>
                <a:ea typeface="Open Sans" panose="020B0606030504020204" pitchFamily="34" charset="0"/>
                <a:cs typeface="Open Sans" panose="020B0606030504020204" pitchFamily="34" charset="0"/>
              </a:rPr>
              <a:t>What is AML?</a:t>
            </a:r>
          </a:p>
        </p:txBody>
      </p:sp>
      <p:pic>
        <p:nvPicPr>
          <p:cNvPr id="21" name="Picture 20">
            <a:extLst>
              <a:ext uri="{FF2B5EF4-FFF2-40B4-BE49-F238E27FC236}">
                <a16:creationId xmlns:a16="http://schemas.microsoft.com/office/drawing/2014/main" id="{BEF82A8D-143B-493D-BE3E-23CB2B4CFD70}"/>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5038358" y="1151395"/>
            <a:ext cx="1708906" cy="1544673"/>
          </a:xfrm>
          <a:prstGeom prst="rect">
            <a:avLst/>
          </a:prstGeom>
        </p:spPr>
      </p:pic>
      <p:pic>
        <p:nvPicPr>
          <p:cNvPr id="22" name="Picture 21">
            <a:extLst>
              <a:ext uri="{FF2B5EF4-FFF2-40B4-BE49-F238E27FC236}">
                <a16:creationId xmlns:a16="http://schemas.microsoft.com/office/drawing/2014/main" id="{A901F0F6-E89D-4FAA-A6CC-28646F0F97DE}"/>
              </a:ext>
            </a:extLst>
          </p:cNvPr>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6685823" y="3828136"/>
            <a:ext cx="1336286" cy="1207864"/>
          </a:xfrm>
          <a:prstGeom prst="rect">
            <a:avLst/>
          </a:prstGeom>
        </p:spPr>
      </p:pic>
      <p:pic>
        <p:nvPicPr>
          <p:cNvPr id="23" name="Picture 22">
            <a:extLst>
              <a:ext uri="{FF2B5EF4-FFF2-40B4-BE49-F238E27FC236}">
                <a16:creationId xmlns:a16="http://schemas.microsoft.com/office/drawing/2014/main" id="{2AF80E43-EDA9-45A1-9E0F-F3902BF12E69}"/>
              </a:ext>
            </a:extLst>
          </p:cNvPr>
          <p:cNvPicPr>
            <a:picLocks noChangeAspect="1"/>
          </p:cNvPicPr>
          <p:nvPr/>
        </p:nvPicPr>
        <p:blipFill>
          <a:blip r:embed="rId3">
            <a:alphaModFix amt="41000"/>
            <a:extLst>
              <a:ext uri="{28A0092B-C50C-407E-A947-70E740481C1C}">
                <a14:useLocalDpi xmlns:a14="http://schemas.microsoft.com/office/drawing/2010/main" val="0"/>
              </a:ext>
            </a:extLst>
          </a:blip>
          <a:stretch>
            <a:fillRect/>
          </a:stretch>
        </p:blipFill>
        <p:spPr>
          <a:xfrm>
            <a:off x="7656707" y="1032775"/>
            <a:ext cx="853686" cy="771644"/>
          </a:xfrm>
          <a:prstGeom prst="rect">
            <a:avLst/>
          </a:prstGeom>
        </p:spPr>
      </p:pic>
      <p:grpSp>
        <p:nvGrpSpPr>
          <p:cNvPr id="138" name="Graphic 135">
            <a:extLst>
              <a:ext uri="{FF2B5EF4-FFF2-40B4-BE49-F238E27FC236}">
                <a16:creationId xmlns:a16="http://schemas.microsoft.com/office/drawing/2014/main" id="{B123CB70-2F3D-4617-B8CD-F3C33B62AF80}"/>
              </a:ext>
            </a:extLst>
          </p:cNvPr>
          <p:cNvGrpSpPr/>
          <p:nvPr/>
        </p:nvGrpSpPr>
        <p:grpSpPr>
          <a:xfrm>
            <a:off x="7118135" y="2195087"/>
            <a:ext cx="400050" cy="361950"/>
            <a:chOff x="4400550" y="3171825"/>
            <a:chExt cx="400050" cy="361950"/>
          </a:xfrm>
          <a:noFill/>
        </p:grpSpPr>
        <p:sp>
          <p:nvSpPr>
            <p:cNvPr id="139" name="Freeform: Shape 138">
              <a:extLst>
                <a:ext uri="{FF2B5EF4-FFF2-40B4-BE49-F238E27FC236}">
                  <a16:creationId xmlns:a16="http://schemas.microsoft.com/office/drawing/2014/main" id="{CD9BB969-993C-45C2-8324-FA495D3BCF85}"/>
                </a:ext>
              </a:extLst>
            </p:cNvPr>
            <p:cNvSpPr/>
            <p:nvPr/>
          </p:nvSpPr>
          <p:spPr>
            <a:xfrm>
              <a:off x="4599432" y="3352705"/>
              <a:ext cx="200025" cy="180975"/>
            </a:xfrm>
            <a:custGeom>
              <a:avLst/>
              <a:gdLst>
                <a:gd name="connsiteX0" fmla="*/ 0 w 200025"/>
                <a:gd name="connsiteY0" fmla="*/ 109919 h 180975"/>
                <a:gd name="connsiteX1" fmla="*/ 96393 w 200025"/>
                <a:gd name="connsiteY1" fmla="*/ 162020 h 180975"/>
                <a:gd name="connsiteX2" fmla="*/ 118491 w 200025"/>
                <a:gd name="connsiteY2" fmla="*/ 160115 h 180975"/>
                <a:gd name="connsiteX3" fmla="*/ 191643 w 200025"/>
                <a:gd name="connsiteY3" fmla="*/ 181070 h 180975"/>
                <a:gd name="connsiteX4" fmla="*/ 175451 w 200025"/>
                <a:gd name="connsiteY4" fmla="*/ 132398 h 180975"/>
                <a:gd name="connsiteX5" fmla="*/ 201168 w 200025"/>
                <a:gd name="connsiteY5" fmla="*/ 76295 h 180975"/>
                <a:gd name="connsiteX6" fmla="*/ 144209 w 200025"/>
                <a:gd name="connsiteY6"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180975">
                  <a:moveTo>
                    <a:pt x="0" y="109919"/>
                  </a:moveTo>
                  <a:cubicBezTo>
                    <a:pt x="16002" y="140589"/>
                    <a:pt x="53150" y="162020"/>
                    <a:pt x="96393" y="162020"/>
                  </a:cubicBezTo>
                  <a:cubicBezTo>
                    <a:pt x="103918" y="162020"/>
                    <a:pt x="111347" y="161354"/>
                    <a:pt x="118491" y="160115"/>
                  </a:cubicBezTo>
                  <a:cubicBezTo>
                    <a:pt x="153257" y="181070"/>
                    <a:pt x="191643" y="181070"/>
                    <a:pt x="191643" y="181070"/>
                  </a:cubicBezTo>
                  <a:cubicBezTo>
                    <a:pt x="191643" y="181070"/>
                    <a:pt x="180785" y="159353"/>
                    <a:pt x="175451" y="132398"/>
                  </a:cubicBezTo>
                  <a:cubicBezTo>
                    <a:pt x="191453" y="117348"/>
                    <a:pt x="201168" y="97822"/>
                    <a:pt x="201168" y="76295"/>
                  </a:cubicBezTo>
                  <a:cubicBezTo>
                    <a:pt x="201168" y="43053"/>
                    <a:pt x="178022" y="14192"/>
                    <a:pt x="144209" y="0"/>
                  </a:cubicBezTo>
                </a:path>
              </a:pathLst>
            </a:custGeom>
            <a:noFill/>
            <a:ln w="19050" cap="flat">
              <a:solidFill>
                <a:schemeClr val="accent2"/>
              </a:solid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75F9B02-8C17-4C87-BD84-BA930451AB5A}"/>
                </a:ext>
              </a:extLst>
            </p:cNvPr>
            <p:cNvSpPr/>
            <p:nvPr/>
          </p:nvSpPr>
          <p:spPr>
            <a:xfrm>
              <a:off x="4400550" y="3171825"/>
              <a:ext cx="323850" cy="304800"/>
            </a:xfrm>
            <a:custGeom>
              <a:avLst/>
              <a:gdLst>
                <a:gd name="connsiteX0" fmla="*/ 161925 w 323850"/>
                <a:gd name="connsiteY0" fmla="*/ 0 h 304800"/>
                <a:gd name="connsiteX1" fmla="*/ 0 w 323850"/>
                <a:gd name="connsiteY1" fmla="*/ 133350 h 304800"/>
                <a:gd name="connsiteX2" fmla="*/ 37719 w 323850"/>
                <a:gd name="connsiteY2" fmla="*/ 218885 h 304800"/>
                <a:gd name="connsiteX3" fmla="*/ 9525 w 323850"/>
                <a:gd name="connsiteY3" fmla="*/ 304800 h 304800"/>
                <a:gd name="connsiteX4" fmla="*/ 118777 w 323850"/>
                <a:gd name="connsiteY4" fmla="*/ 261747 h 304800"/>
                <a:gd name="connsiteX5" fmla="*/ 161925 w 323850"/>
                <a:gd name="connsiteY5" fmla="*/ 266700 h 304800"/>
                <a:gd name="connsiteX6" fmla="*/ 323850 w 323850"/>
                <a:gd name="connsiteY6" fmla="*/ 133350 h 304800"/>
                <a:gd name="connsiteX7" fmla="*/ 161925 w 323850"/>
                <a:gd name="connsiteY7"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0" h="304800">
                  <a:moveTo>
                    <a:pt x="161925" y="0"/>
                  </a:moveTo>
                  <a:cubicBezTo>
                    <a:pt x="72485" y="0"/>
                    <a:pt x="0" y="59722"/>
                    <a:pt x="0" y="133350"/>
                  </a:cubicBezTo>
                  <a:cubicBezTo>
                    <a:pt x="0" y="165926"/>
                    <a:pt x="14192" y="195739"/>
                    <a:pt x="37719" y="218885"/>
                  </a:cubicBezTo>
                  <a:cubicBezTo>
                    <a:pt x="34481" y="263176"/>
                    <a:pt x="9525" y="304800"/>
                    <a:pt x="9525" y="304800"/>
                  </a:cubicBezTo>
                  <a:cubicBezTo>
                    <a:pt x="9525" y="304800"/>
                    <a:pt x="71628" y="304705"/>
                    <a:pt x="118777" y="261747"/>
                  </a:cubicBezTo>
                  <a:cubicBezTo>
                    <a:pt x="132588" y="264890"/>
                    <a:pt x="146971" y="266700"/>
                    <a:pt x="161925" y="266700"/>
                  </a:cubicBezTo>
                  <a:cubicBezTo>
                    <a:pt x="251365" y="266700"/>
                    <a:pt x="323850" y="206978"/>
                    <a:pt x="323850" y="133350"/>
                  </a:cubicBezTo>
                  <a:cubicBezTo>
                    <a:pt x="323850" y="59722"/>
                    <a:pt x="251365" y="0"/>
                    <a:pt x="161925" y="0"/>
                  </a:cubicBezTo>
                  <a:close/>
                </a:path>
              </a:pathLst>
            </a:custGeom>
            <a:noFill/>
            <a:ln w="19050" cap="flat">
              <a:solidFill>
                <a:schemeClr val="accent2"/>
              </a:solidFill>
              <a:prstDash val="solid"/>
              <a:miter/>
            </a:ln>
          </p:spPr>
          <p:txBody>
            <a:bodyPr rtlCol="0" anchor="ctr"/>
            <a:lstStyle/>
            <a:p>
              <a:endParaRPr lang="en-US" dirty="0"/>
            </a:p>
          </p:txBody>
        </p:sp>
      </p:grpSp>
      <p:grpSp>
        <p:nvGrpSpPr>
          <p:cNvPr id="141" name="Graphic 135">
            <a:extLst>
              <a:ext uri="{FF2B5EF4-FFF2-40B4-BE49-F238E27FC236}">
                <a16:creationId xmlns:a16="http://schemas.microsoft.com/office/drawing/2014/main" id="{B123CB70-2F3D-4617-B8CD-F3C33B62AF80}"/>
              </a:ext>
            </a:extLst>
          </p:cNvPr>
          <p:cNvGrpSpPr/>
          <p:nvPr/>
        </p:nvGrpSpPr>
        <p:grpSpPr>
          <a:xfrm>
            <a:off x="7239198" y="2260619"/>
            <a:ext cx="76200" cy="133350"/>
            <a:chOff x="4521613" y="3237357"/>
            <a:chExt cx="76200" cy="133350"/>
          </a:xfrm>
          <a:noFill/>
        </p:grpSpPr>
        <p:sp>
          <p:nvSpPr>
            <p:cNvPr id="142" name="Freeform: Shape 141">
              <a:extLst>
                <a:ext uri="{FF2B5EF4-FFF2-40B4-BE49-F238E27FC236}">
                  <a16:creationId xmlns:a16="http://schemas.microsoft.com/office/drawing/2014/main" id="{D02D4C8D-2CA3-445B-A83F-7CAE675250DD}"/>
                </a:ext>
              </a:extLst>
            </p:cNvPr>
            <p:cNvSpPr/>
            <p:nvPr/>
          </p:nvSpPr>
          <p:spPr>
            <a:xfrm>
              <a:off x="4521613" y="3237357"/>
              <a:ext cx="76200" cy="95250"/>
            </a:xfrm>
            <a:custGeom>
              <a:avLst/>
              <a:gdLst>
                <a:gd name="connsiteX0" fmla="*/ 0 w 76200"/>
                <a:gd name="connsiteY0" fmla="*/ 26003 h 95250"/>
                <a:gd name="connsiteX1" fmla="*/ 38957 w 76200"/>
                <a:gd name="connsiteY1" fmla="*/ 0 h 95250"/>
                <a:gd name="connsiteX2" fmla="*/ 77914 w 76200"/>
                <a:gd name="connsiteY2" fmla="*/ 32861 h 95250"/>
                <a:gd name="connsiteX3" fmla="*/ 38957 w 76200"/>
                <a:gd name="connsiteY3" fmla="*/ 103918 h 95250"/>
              </a:gdLst>
              <a:ahLst/>
              <a:cxnLst>
                <a:cxn ang="0">
                  <a:pos x="connsiteX0" y="connsiteY0"/>
                </a:cxn>
                <a:cxn ang="0">
                  <a:pos x="connsiteX1" y="connsiteY1"/>
                </a:cxn>
                <a:cxn ang="0">
                  <a:pos x="connsiteX2" y="connsiteY2"/>
                </a:cxn>
                <a:cxn ang="0">
                  <a:pos x="connsiteX3" y="connsiteY3"/>
                </a:cxn>
              </a:cxnLst>
              <a:rect l="l" t="t" r="r" b="b"/>
              <a:pathLst>
                <a:path w="76200" h="95250">
                  <a:moveTo>
                    <a:pt x="0" y="26003"/>
                  </a:moveTo>
                  <a:cubicBezTo>
                    <a:pt x="0" y="26003"/>
                    <a:pt x="12954" y="0"/>
                    <a:pt x="38957" y="0"/>
                  </a:cubicBezTo>
                  <a:cubicBezTo>
                    <a:pt x="64961" y="0"/>
                    <a:pt x="77914" y="12954"/>
                    <a:pt x="77914" y="32861"/>
                  </a:cubicBezTo>
                  <a:cubicBezTo>
                    <a:pt x="77914" y="71819"/>
                    <a:pt x="38957" y="60103"/>
                    <a:pt x="38957" y="103918"/>
                  </a:cubicBezTo>
                </a:path>
              </a:pathLst>
            </a:custGeom>
            <a:noFill/>
            <a:ln w="19050" cap="flat">
              <a:solidFill>
                <a:schemeClr val="accent2"/>
              </a:solid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D754957E-2AD8-40FA-A089-AF7E00703BF4}"/>
                </a:ext>
              </a:extLst>
            </p:cNvPr>
            <p:cNvSpPr/>
            <p:nvPr/>
          </p:nvSpPr>
          <p:spPr>
            <a:xfrm>
              <a:off x="4560570" y="3354324"/>
              <a:ext cx="9525" cy="19050"/>
            </a:xfrm>
            <a:custGeom>
              <a:avLst/>
              <a:gdLst>
                <a:gd name="connsiteX0" fmla="*/ 0 w 0"/>
                <a:gd name="connsiteY0" fmla="*/ 0 h 19050"/>
                <a:gd name="connsiteX1" fmla="*/ 0 w 0"/>
                <a:gd name="connsiteY1" fmla="*/ 25908 h 19050"/>
              </a:gdLst>
              <a:ahLst/>
              <a:cxnLst>
                <a:cxn ang="0">
                  <a:pos x="connsiteX0" y="connsiteY0"/>
                </a:cxn>
                <a:cxn ang="0">
                  <a:pos x="connsiteX1" y="connsiteY1"/>
                </a:cxn>
              </a:cxnLst>
              <a:rect l="l" t="t" r="r" b="b"/>
              <a:pathLst>
                <a:path h="19050">
                  <a:moveTo>
                    <a:pt x="0" y="0"/>
                  </a:moveTo>
                  <a:lnTo>
                    <a:pt x="0" y="25908"/>
                  </a:lnTo>
                </a:path>
              </a:pathLst>
            </a:custGeom>
            <a:ln w="19050" cap="flat">
              <a:solidFill>
                <a:schemeClr val="accent2"/>
              </a:solidFill>
              <a:prstDash val="solid"/>
              <a:miter/>
            </a:ln>
          </p:spPr>
          <p:txBody>
            <a:bodyPr rtlCol="0" anchor="ctr"/>
            <a:lstStyle/>
            <a:p>
              <a:endParaRPr lang="en-US" dirty="0"/>
            </a:p>
          </p:txBody>
        </p:sp>
      </p:grpSp>
      <p:pic>
        <p:nvPicPr>
          <p:cNvPr id="24" name="Graphic 23">
            <a:extLst>
              <a:ext uri="{FF2B5EF4-FFF2-40B4-BE49-F238E27FC236}">
                <a16:creationId xmlns:a16="http://schemas.microsoft.com/office/drawing/2014/main" id="{BD4B76F5-E1E3-48D8-A333-F02846FB6F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6339" y="3030483"/>
            <a:ext cx="479425" cy="479425"/>
          </a:xfrm>
          <a:prstGeom prst="rect">
            <a:avLst/>
          </a:prstGeom>
        </p:spPr>
      </p:pic>
    </p:spTree>
    <p:extLst>
      <p:ext uri="{BB962C8B-B14F-4D97-AF65-F5344CB8AC3E}">
        <p14:creationId xmlns:p14="http://schemas.microsoft.com/office/powerpoint/2010/main" val="3981485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D18749-4D96-4EFC-943A-BA39DFA0FF61}"/>
              </a:ext>
            </a:extLst>
          </p:cNvPr>
          <p:cNvSpPr>
            <a:spLocks noGrp="1"/>
          </p:cNvSpPr>
          <p:nvPr>
            <p:ph type="title"/>
          </p:nvPr>
        </p:nvSpPr>
        <p:spPr/>
        <p:txBody>
          <a:bodyPr/>
          <a:lstStyle/>
          <a:p>
            <a:r>
              <a:rPr lang="en-US" dirty="0"/>
              <a:t>What is AML?</a:t>
            </a:r>
          </a:p>
        </p:txBody>
      </p:sp>
      <p:sp>
        <p:nvSpPr>
          <p:cNvPr id="5" name="Text Placeholder 4">
            <a:extLst>
              <a:ext uri="{FF2B5EF4-FFF2-40B4-BE49-F238E27FC236}">
                <a16:creationId xmlns:a16="http://schemas.microsoft.com/office/drawing/2014/main" id="{D635251D-333E-444B-99F2-EFE17F0EE359}"/>
              </a:ext>
            </a:extLst>
          </p:cNvPr>
          <p:cNvSpPr>
            <a:spLocks noGrp="1"/>
          </p:cNvSpPr>
          <p:nvPr>
            <p:ph type="body" sz="quarter" idx="13"/>
          </p:nvPr>
        </p:nvSpPr>
        <p:spPr>
          <a:xfrm>
            <a:off x="632143" y="1466203"/>
            <a:ext cx="7930832" cy="4166111"/>
          </a:xfrm>
        </p:spPr>
        <p:txBody>
          <a:bodyPr numCol="2" spcCol="274320"/>
          <a:lstStyle/>
          <a:p>
            <a:r>
              <a:rPr lang="en-US" dirty="0"/>
              <a:t>AML is a rapidly growing and aggressive cancer that starts in immature myeloid blood cells in the bone marrow. Normally, myeloid stem cells differentiate and mature to become functional blood cells—including red blood cells (RBCs), white blood cells (WBCs), and platelets—that support the body.</a:t>
            </a:r>
          </a:p>
          <a:p>
            <a:r>
              <a:rPr lang="en-US" dirty="0"/>
              <a:t>In AML, the rapid proliferation and build up of clonal myeloid blasts in the bone marrow, peripheral blood, and/or other tissues prevents the normal production of RBCs, WBCs, and platelets. </a:t>
            </a:r>
          </a:p>
          <a:p>
            <a:endParaRPr lang="en-US" dirty="0"/>
          </a:p>
        </p:txBody>
      </p:sp>
      <p:sp>
        <p:nvSpPr>
          <p:cNvPr id="33" name="TextBox 32">
            <a:extLst>
              <a:ext uri="{FF2B5EF4-FFF2-40B4-BE49-F238E27FC236}">
                <a16:creationId xmlns:a16="http://schemas.microsoft.com/office/drawing/2014/main" id="{F31BC723-82A9-4D01-8F33-C022C0E685E6}"/>
              </a:ext>
            </a:extLst>
          </p:cNvPr>
          <p:cNvSpPr txBox="1"/>
          <p:nvPr/>
        </p:nvSpPr>
        <p:spPr>
          <a:xfrm>
            <a:off x="644117" y="4652060"/>
            <a:ext cx="2416086" cy="442370"/>
          </a:xfrm>
          <a:prstGeom prst="roundRect">
            <a:avLst>
              <a:gd name="adj" fmla="val 46196"/>
            </a:avLst>
          </a:prstGeom>
          <a:solidFill>
            <a:srgbClr val="286A9B"/>
          </a:solidFill>
          <a:ln>
            <a:noFill/>
          </a:ln>
          <a:effectLst>
            <a:outerShdw blurRad="25400" dist="25400" dir="2700000" algn="tl" rotWithShape="0">
              <a:prstClr val="black">
                <a:alpha val="30000"/>
              </a:prstClr>
            </a:outerShdw>
          </a:effectLst>
          <a:scene3d>
            <a:camera prst="orthographicFront"/>
            <a:lightRig rig="threePt" dir="t"/>
          </a:scene3d>
          <a:sp3d extrusionH="12700" prstMaterial="matte">
            <a:bevelT w="31750" h="31750"/>
          </a:sp3d>
        </p:spPr>
        <p:txBody>
          <a:bodyPr wrap="square" lIns="317833" tIns="0" rIns="0" bIns="0" rtlCol="0" anchor="ctr" anchorCtr="0">
            <a:noAutofit/>
          </a:bodyPr>
          <a:lstStyle/>
          <a:p>
            <a:pPr marL="113511"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4FCF9"/>
                </a:solidFill>
                <a:latin typeface="Open Sans"/>
                <a:ea typeface="Open Sans" panose="020B0606030504020204" pitchFamily="34" charset="0"/>
                <a:cs typeface="Open Sans" panose="020B0606030504020204" pitchFamily="34" charset="0"/>
              </a:rPr>
              <a:t>Types of Leukemia</a:t>
            </a:r>
            <a:endParaRPr kumimoji="0" lang="en-US" sz="1200" b="0" i="0" u="none" strike="noStrike" kern="0" cap="none" spc="0" normalizeH="0" baseline="0" noProof="0" dirty="0">
              <a:ln>
                <a:noFill/>
              </a:ln>
              <a:solidFill>
                <a:srgbClr val="F4FCF9"/>
              </a:solidFill>
              <a:effectLst/>
              <a:uLnTx/>
              <a:uFillTx/>
              <a:latin typeface="Open Sans"/>
              <a:ea typeface="Open Sans" panose="020B0606030504020204" pitchFamily="34" charset="0"/>
              <a:cs typeface="Open Sans" panose="020B0606030504020204" pitchFamily="34" charset="0"/>
            </a:endParaRPr>
          </a:p>
        </p:txBody>
      </p:sp>
      <p:grpSp>
        <p:nvGrpSpPr>
          <p:cNvPr id="34" name="Group 33">
            <a:extLst>
              <a:ext uri="{FF2B5EF4-FFF2-40B4-BE49-F238E27FC236}">
                <a16:creationId xmlns:a16="http://schemas.microsoft.com/office/drawing/2014/main" id="{06D8D4FA-8092-4F12-8108-24F951227857}"/>
              </a:ext>
            </a:extLst>
          </p:cNvPr>
          <p:cNvGrpSpPr/>
          <p:nvPr/>
        </p:nvGrpSpPr>
        <p:grpSpPr>
          <a:xfrm>
            <a:off x="728509" y="4704640"/>
            <a:ext cx="337211" cy="337211"/>
            <a:chOff x="728509" y="5147012"/>
            <a:chExt cx="337211" cy="337211"/>
          </a:xfrm>
        </p:grpSpPr>
        <p:sp>
          <p:nvSpPr>
            <p:cNvPr id="35" name="Oval 34">
              <a:extLst>
                <a:ext uri="{FF2B5EF4-FFF2-40B4-BE49-F238E27FC236}">
                  <a16:creationId xmlns:a16="http://schemas.microsoft.com/office/drawing/2014/main" id="{48BB94ED-B74B-4099-9ABA-03192C50AB70}"/>
                </a:ext>
              </a:extLst>
            </p:cNvPr>
            <p:cNvSpPr/>
            <p:nvPr/>
          </p:nvSpPr>
          <p:spPr>
            <a:xfrm>
              <a:off x="728509" y="5147012"/>
              <a:ext cx="337211" cy="337211"/>
            </a:xfrm>
            <a:prstGeom prst="ellipse">
              <a:avLst/>
            </a:prstGeom>
            <a:solidFill>
              <a:schemeClr val="accent4"/>
            </a:solidFill>
            <a:ln>
              <a:noFill/>
            </a:ln>
            <a:effectLst>
              <a:innerShdw blurRad="25400" dist="25400" dir="135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mj-lt"/>
              </a:endParaRPr>
            </a:p>
          </p:txBody>
        </p:sp>
        <p:sp>
          <p:nvSpPr>
            <p:cNvPr id="36" name="Graphic 30">
              <a:extLst>
                <a:ext uri="{FF2B5EF4-FFF2-40B4-BE49-F238E27FC236}">
                  <a16:creationId xmlns:a16="http://schemas.microsoft.com/office/drawing/2014/main" id="{722C0D74-A8A5-4E6F-AD99-B828A9D7775A}"/>
                </a:ext>
              </a:extLst>
            </p:cNvPr>
            <p:cNvSpPr/>
            <p:nvPr/>
          </p:nvSpPr>
          <p:spPr>
            <a:xfrm>
              <a:off x="813143" y="5178557"/>
              <a:ext cx="167943" cy="273119"/>
            </a:xfrm>
            <a:custGeom>
              <a:avLst/>
              <a:gdLst>
                <a:gd name="connsiteX0" fmla="*/ 948785 w 942975"/>
                <a:gd name="connsiteY0" fmla="*/ 474440 h 1533525"/>
                <a:gd name="connsiteX1" fmla="*/ 809815 w 942975"/>
                <a:gd name="connsiteY1" fmla="*/ 809911 h 1533525"/>
                <a:gd name="connsiteX2" fmla="*/ 663512 w 942975"/>
                <a:gd name="connsiteY2" fmla="*/ 1063657 h 1533525"/>
                <a:gd name="connsiteX3" fmla="*/ 591979 w 942975"/>
                <a:gd name="connsiteY3" fmla="*/ 1063657 h 1533525"/>
                <a:gd name="connsiteX4" fmla="*/ 759905 w 942975"/>
                <a:gd name="connsiteY4" fmla="*/ 760000 h 1533525"/>
                <a:gd name="connsiteX5" fmla="*/ 878205 w 942975"/>
                <a:gd name="connsiteY5" fmla="*/ 474440 h 1533525"/>
                <a:gd name="connsiteX6" fmla="*/ 474345 w 942975"/>
                <a:gd name="connsiteY6" fmla="*/ 70580 h 1533525"/>
                <a:gd name="connsiteX7" fmla="*/ 70485 w 942975"/>
                <a:gd name="connsiteY7" fmla="*/ 474440 h 1533525"/>
                <a:gd name="connsiteX8" fmla="*/ 188786 w 942975"/>
                <a:gd name="connsiteY8" fmla="*/ 760000 h 1533525"/>
                <a:gd name="connsiteX9" fmla="*/ 356711 w 942975"/>
                <a:gd name="connsiteY9" fmla="*/ 1063657 h 1533525"/>
                <a:gd name="connsiteX10" fmla="*/ 285179 w 942975"/>
                <a:gd name="connsiteY10" fmla="*/ 1063657 h 1533525"/>
                <a:gd name="connsiteX11" fmla="*/ 138779 w 942975"/>
                <a:gd name="connsiteY11" fmla="*/ 809911 h 1533525"/>
                <a:gd name="connsiteX12" fmla="*/ 0 w 942975"/>
                <a:gd name="connsiteY12" fmla="*/ 474440 h 1533525"/>
                <a:gd name="connsiteX13" fmla="*/ 474440 w 942975"/>
                <a:gd name="connsiteY13" fmla="*/ 0 h 1533525"/>
                <a:gd name="connsiteX14" fmla="*/ 948785 w 942975"/>
                <a:gd name="connsiteY14" fmla="*/ 474440 h 1533525"/>
                <a:gd name="connsiteX15" fmla="*/ 553212 w 942975"/>
                <a:gd name="connsiteY15" fmla="*/ 1503426 h 1533525"/>
                <a:gd name="connsiteX16" fmla="*/ 594170 w 942975"/>
                <a:gd name="connsiteY16" fmla="*/ 1462468 h 1533525"/>
                <a:gd name="connsiteX17" fmla="*/ 705803 w 942975"/>
                <a:gd name="connsiteY17" fmla="*/ 1462468 h 1533525"/>
                <a:gd name="connsiteX18" fmla="*/ 705803 w 942975"/>
                <a:gd name="connsiteY18" fmla="*/ 1121950 h 1533525"/>
                <a:gd name="connsiteX19" fmla="*/ 245174 w 942975"/>
                <a:gd name="connsiteY19" fmla="*/ 1121950 h 1533525"/>
                <a:gd name="connsiteX20" fmla="*/ 245174 w 942975"/>
                <a:gd name="connsiteY20" fmla="*/ 1462468 h 1533525"/>
                <a:gd name="connsiteX21" fmla="*/ 356711 w 942975"/>
                <a:gd name="connsiteY21" fmla="*/ 1462468 h 1533525"/>
                <a:gd name="connsiteX22" fmla="*/ 397669 w 942975"/>
                <a:gd name="connsiteY22" fmla="*/ 1503426 h 1533525"/>
                <a:gd name="connsiteX23" fmla="*/ 475393 w 942975"/>
                <a:gd name="connsiteY23" fmla="*/ 1535621 h 1533525"/>
                <a:gd name="connsiteX24" fmla="*/ 553212 w 942975"/>
                <a:gd name="connsiteY24" fmla="*/ 1503426 h 1533525"/>
                <a:gd name="connsiteX25" fmla="*/ 321374 w 942975"/>
                <a:gd name="connsiteY25" fmla="*/ 1198150 h 1533525"/>
                <a:gd name="connsiteX26" fmla="*/ 629603 w 942975"/>
                <a:gd name="connsiteY26" fmla="*/ 1198150 h 1533525"/>
                <a:gd name="connsiteX27" fmla="*/ 629603 w 942975"/>
                <a:gd name="connsiteY27" fmla="*/ 1386268 h 1533525"/>
                <a:gd name="connsiteX28" fmla="*/ 562642 w 942975"/>
                <a:gd name="connsiteY28" fmla="*/ 1386268 h 1533525"/>
                <a:gd name="connsiteX29" fmla="*/ 499300 w 942975"/>
                <a:gd name="connsiteY29" fmla="*/ 1449610 h 1533525"/>
                <a:gd name="connsiteX30" fmla="*/ 451580 w 942975"/>
                <a:gd name="connsiteY30" fmla="*/ 1449610 h 1533525"/>
                <a:gd name="connsiteX31" fmla="*/ 388239 w 942975"/>
                <a:gd name="connsiteY31" fmla="*/ 1386268 h 1533525"/>
                <a:gd name="connsiteX32" fmla="*/ 321278 w 942975"/>
                <a:gd name="connsiteY32" fmla="*/ 1386268 h 1533525"/>
                <a:gd name="connsiteX33" fmla="*/ 321278 w 942975"/>
                <a:gd name="connsiteY33" fmla="*/ 1198150 h 1533525"/>
                <a:gd name="connsiteX34" fmla="*/ 423958 w 942975"/>
                <a:gd name="connsiteY34" fmla="*/ 658082 h 1533525"/>
                <a:gd name="connsiteX35" fmla="*/ 461867 w 942975"/>
                <a:gd name="connsiteY35" fmla="*/ 671608 h 1533525"/>
                <a:gd name="connsiteX36" fmla="*/ 478346 w 942975"/>
                <a:gd name="connsiteY36" fmla="*/ 706755 h 1533525"/>
                <a:gd name="connsiteX37" fmla="*/ 449961 w 942975"/>
                <a:gd name="connsiteY37" fmla="*/ 1063657 h 1533525"/>
                <a:gd name="connsiteX38" fmla="*/ 520732 w 942975"/>
                <a:gd name="connsiteY38" fmla="*/ 1063657 h 1533525"/>
                <a:gd name="connsiteX39" fmla="*/ 548926 w 942975"/>
                <a:gd name="connsiteY39" fmla="*/ 708660 h 1533525"/>
                <a:gd name="connsiteX40" fmla="*/ 548926 w 942975"/>
                <a:gd name="connsiteY40" fmla="*/ 706946 h 1533525"/>
                <a:gd name="connsiteX41" fmla="*/ 509778 w 942975"/>
                <a:gd name="connsiteY41" fmla="*/ 619792 h 1533525"/>
                <a:gd name="connsiteX42" fmla="*/ 419767 w 942975"/>
                <a:gd name="connsiteY42" fmla="*/ 587693 h 1533525"/>
                <a:gd name="connsiteX43" fmla="*/ 290036 w 942975"/>
                <a:gd name="connsiteY43" fmla="*/ 595408 h 1533525"/>
                <a:gd name="connsiteX44" fmla="*/ 294227 w 942975"/>
                <a:gd name="connsiteY44" fmla="*/ 665893 h 1533525"/>
                <a:gd name="connsiteX45" fmla="*/ 423958 w 942975"/>
                <a:gd name="connsiteY45" fmla="*/ 65808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42975" h="1533525">
                  <a:moveTo>
                    <a:pt x="948785" y="474440"/>
                  </a:moveTo>
                  <a:cubicBezTo>
                    <a:pt x="948785" y="601123"/>
                    <a:pt x="899446" y="720281"/>
                    <a:pt x="809815" y="809911"/>
                  </a:cubicBezTo>
                  <a:cubicBezTo>
                    <a:pt x="741236" y="878491"/>
                    <a:pt x="682752" y="946023"/>
                    <a:pt x="663512" y="1063657"/>
                  </a:cubicBezTo>
                  <a:lnTo>
                    <a:pt x="591979" y="1063657"/>
                  </a:lnTo>
                  <a:cubicBezTo>
                    <a:pt x="612362" y="918686"/>
                    <a:pt x="682943" y="836962"/>
                    <a:pt x="759905" y="760000"/>
                  </a:cubicBezTo>
                  <a:cubicBezTo>
                    <a:pt x="836200" y="683705"/>
                    <a:pt x="878205" y="582359"/>
                    <a:pt x="878205" y="474440"/>
                  </a:cubicBezTo>
                  <a:cubicBezTo>
                    <a:pt x="878205" y="251746"/>
                    <a:pt x="697040" y="70580"/>
                    <a:pt x="474345" y="70580"/>
                  </a:cubicBezTo>
                  <a:cubicBezTo>
                    <a:pt x="251651" y="70580"/>
                    <a:pt x="70485" y="251746"/>
                    <a:pt x="70485" y="474440"/>
                  </a:cubicBezTo>
                  <a:cubicBezTo>
                    <a:pt x="70485" y="582263"/>
                    <a:pt x="112490" y="683705"/>
                    <a:pt x="188786" y="760000"/>
                  </a:cubicBezTo>
                  <a:cubicBezTo>
                    <a:pt x="265748" y="836962"/>
                    <a:pt x="336328" y="918591"/>
                    <a:pt x="356711" y="1063657"/>
                  </a:cubicBezTo>
                  <a:lnTo>
                    <a:pt x="285179" y="1063657"/>
                  </a:lnTo>
                  <a:cubicBezTo>
                    <a:pt x="265938" y="946023"/>
                    <a:pt x="207359" y="878491"/>
                    <a:pt x="138779" y="809911"/>
                  </a:cubicBezTo>
                  <a:cubicBezTo>
                    <a:pt x="49340" y="720281"/>
                    <a:pt x="0" y="601123"/>
                    <a:pt x="0" y="474440"/>
                  </a:cubicBezTo>
                  <a:cubicBezTo>
                    <a:pt x="0" y="212789"/>
                    <a:pt x="212789" y="0"/>
                    <a:pt x="474440" y="0"/>
                  </a:cubicBezTo>
                  <a:cubicBezTo>
                    <a:pt x="736092" y="0"/>
                    <a:pt x="948785" y="212789"/>
                    <a:pt x="948785" y="474440"/>
                  </a:cubicBezTo>
                  <a:close/>
                  <a:moveTo>
                    <a:pt x="553212" y="1503426"/>
                  </a:moveTo>
                  <a:lnTo>
                    <a:pt x="594170" y="1462468"/>
                  </a:lnTo>
                  <a:lnTo>
                    <a:pt x="705803" y="1462468"/>
                  </a:lnTo>
                  <a:lnTo>
                    <a:pt x="705803" y="1121950"/>
                  </a:lnTo>
                  <a:lnTo>
                    <a:pt x="245174" y="1121950"/>
                  </a:lnTo>
                  <a:lnTo>
                    <a:pt x="245174" y="1462468"/>
                  </a:lnTo>
                  <a:lnTo>
                    <a:pt x="356711" y="1462468"/>
                  </a:lnTo>
                  <a:lnTo>
                    <a:pt x="397669" y="1503426"/>
                  </a:lnTo>
                  <a:cubicBezTo>
                    <a:pt x="418433" y="1524191"/>
                    <a:pt x="446056" y="1535621"/>
                    <a:pt x="475393" y="1535621"/>
                  </a:cubicBezTo>
                  <a:cubicBezTo>
                    <a:pt x="504730" y="1535621"/>
                    <a:pt x="532448" y="1524191"/>
                    <a:pt x="553212" y="1503426"/>
                  </a:cubicBezTo>
                  <a:close/>
                  <a:moveTo>
                    <a:pt x="321374" y="1198150"/>
                  </a:moveTo>
                  <a:lnTo>
                    <a:pt x="629603" y="1198150"/>
                  </a:lnTo>
                  <a:lnTo>
                    <a:pt x="629603" y="1386268"/>
                  </a:lnTo>
                  <a:lnTo>
                    <a:pt x="562642" y="1386268"/>
                  </a:lnTo>
                  <a:lnTo>
                    <a:pt x="499300" y="1449610"/>
                  </a:lnTo>
                  <a:cubicBezTo>
                    <a:pt x="486537" y="1462373"/>
                    <a:pt x="464344" y="1462373"/>
                    <a:pt x="451580" y="1449610"/>
                  </a:cubicBezTo>
                  <a:lnTo>
                    <a:pt x="388239" y="1386268"/>
                  </a:lnTo>
                  <a:lnTo>
                    <a:pt x="321278" y="1386268"/>
                  </a:lnTo>
                  <a:lnTo>
                    <a:pt x="321278" y="1198150"/>
                  </a:lnTo>
                  <a:close/>
                  <a:moveTo>
                    <a:pt x="423958" y="658082"/>
                  </a:moveTo>
                  <a:cubicBezTo>
                    <a:pt x="438055" y="657130"/>
                    <a:pt x="451485" y="662083"/>
                    <a:pt x="461867" y="671608"/>
                  </a:cubicBezTo>
                  <a:cubicBezTo>
                    <a:pt x="471869" y="680847"/>
                    <a:pt x="477679" y="693230"/>
                    <a:pt x="478346" y="706755"/>
                  </a:cubicBezTo>
                  <a:lnTo>
                    <a:pt x="449961" y="1063657"/>
                  </a:lnTo>
                  <a:lnTo>
                    <a:pt x="520732" y="1063657"/>
                  </a:lnTo>
                  <a:lnTo>
                    <a:pt x="548926" y="708660"/>
                  </a:lnTo>
                  <a:lnTo>
                    <a:pt x="548926" y="706946"/>
                  </a:lnTo>
                  <a:cubicBezTo>
                    <a:pt x="548259" y="673513"/>
                    <a:pt x="534353" y="642557"/>
                    <a:pt x="509778" y="619792"/>
                  </a:cubicBezTo>
                  <a:cubicBezTo>
                    <a:pt x="485204" y="597122"/>
                    <a:pt x="453295" y="585597"/>
                    <a:pt x="419767" y="587693"/>
                  </a:cubicBezTo>
                  <a:lnTo>
                    <a:pt x="290036" y="595408"/>
                  </a:lnTo>
                  <a:lnTo>
                    <a:pt x="294227" y="665893"/>
                  </a:lnTo>
                  <a:lnTo>
                    <a:pt x="423958" y="658082"/>
                  </a:lnTo>
                  <a:close/>
                </a:path>
              </a:pathLst>
            </a:custGeom>
            <a:solidFill>
              <a:schemeClr val="accent2"/>
            </a:solidFill>
            <a:ln w="9525" cap="flat">
              <a:noFill/>
              <a:prstDash val="solid"/>
              <a:miter/>
            </a:ln>
          </p:spPr>
          <p:txBody>
            <a:bodyPr rtlCol="0" anchor="ctr"/>
            <a:lstStyle/>
            <a:p>
              <a:endParaRPr lang="en-US" dirty="0"/>
            </a:p>
          </p:txBody>
        </p:sp>
      </p:grpSp>
      <p:sp>
        <p:nvSpPr>
          <p:cNvPr id="21" name="Rounded Rectangle 16">
            <a:extLst>
              <a:ext uri="{FF2B5EF4-FFF2-40B4-BE49-F238E27FC236}">
                <a16:creationId xmlns:a16="http://schemas.microsoft.com/office/drawing/2014/main" id="{191F9801-5A2D-4E0C-A0C5-357F0B1AAE82}"/>
              </a:ext>
            </a:extLst>
          </p:cNvPr>
          <p:cNvSpPr/>
          <p:nvPr/>
        </p:nvSpPr>
        <p:spPr>
          <a:xfrm>
            <a:off x="644117" y="5633309"/>
            <a:ext cx="7918857" cy="655886"/>
          </a:xfrm>
          <a:prstGeom prst="roundRect">
            <a:avLst>
              <a:gd name="adj" fmla="val 10471"/>
            </a:avLst>
          </a:prstGeom>
          <a:solidFill>
            <a:srgbClr val="FFF9DD"/>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822960" tIns="91440" rIns="182880" bIns="91440" rtlCol="0" anchor="ctr" anchorCtr="0"/>
          <a:lstStyle/>
          <a:p>
            <a:r>
              <a:rPr lang="en-US" sz="1000" b="1" cap="all" dirty="0">
                <a:solidFill>
                  <a:srgbClr val="071D49"/>
                </a:solidFill>
                <a:latin typeface="+mj-lt"/>
                <a:ea typeface="Open Sans" panose="020B0606030504020204" pitchFamily="34" charset="0"/>
                <a:cs typeface="Open Sans" panose="020B0606030504020204" pitchFamily="34" charset="0"/>
              </a:rPr>
              <a:t>Look AHEAD</a:t>
            </a:r>
          </a:p>
          <a:p>
            <a:r>
              <a:rPr lang="en-US" sz="1000" dirty="0">
                <a:solidFill>
                  <a:srgbClr val="081C4A"/>
                </a:solidFill>
                <a:latin typeface="+mj-lt"/>
              </a:rPr>
              <a:t>Since AML limits the production of mature, functional blood cells (RBCs, WBCs, and platelets), symptoms of AML are generally a result of low blood counts. Chapter 3 will discuss this in more detail.</a:t>
            </a:r>
            <a:endParaRPr lang="en-US" sz="1000" dirty="0">
              <a:solidFill>
                <a:srgbClr val="FF0000"/>
              </a:solidFill>
              <a:latin typeface="+mj-lt"/>
            </a:endParaRPr>
          </a:p>
        </p:txBody>
      </p:sp>
      <p:sp>
        <p:nvSpPr>
          <p:cNvPr id="49" name="Rectangle: Top Corners Rounded 27">
            <a:extLst>
              <a:ext uri="{FF2B5EF4-FFF2-40B4-BE49-F238E27FC236}">
                <a16:creationId xmlns:a16="http://schemas.microsoft.com/office/drawing/2014/main" id="{6FCE30AD-A260-43CE-B451-F711C1F8FF0C}"/>
              </a:ext>
            </a:extLst>
          </p:cNvPr>
          <p:cNvSpPr/>
          <p:nvPr/>
        </p:nvSpPr>
        <p:spPr>
          <a:xfrm>
            <a:off x="4840605" y="1466203"/>
            <a:ext cx="3728402" cy="3628227"/>
          </a:xfrm>
          <a:prstGeom prst="round2SameRect">
            <a:avLst>
              <a:gd name="adj1" fmla="val 1400"/>
              <a:gd name="adj2" fmla="val 1548"/>
            </a:avLst>
          </a:prstGeom>
          <a:solidFill>
            <a:srgbClr val="FAFAFA"/>
          </a:solidFill>
          <a:ln w="12700" cap="flat" cmpd="sng" algn="ctr">
            <a:noFill/>
            <a:prstDash val="solid"/>
            <a:miter lim="800000"/>
          </a:ln>
          <a:effectLst>
            <a:innerShdw blurRad="25400" dist="12700" dir="13500000">
              <a:prstClr val="black">
                <a:alpha val="20000"/>
              </a:prstClr>
            </a:innerShdw>
          </a:effectLst>
        </p:spPr>
        <p:txBody>
          <a:bodyPr lIns="548640" tIns="640080" rIns="1737360" numCol="1" spcCol="548640" rtlCol="0" anchor="t"/>
          <a:lstStyle/>
          <a:p>
            <a:pPr lvl="0" defTabSz="894740">
              <a:lnSpc>
                <a:spcPct val="110000"/>
              </a:lnSpc>
              <a:spcBef>
                <a:spcPts val="400"/>
              </a:spcBef>
              <a:buClr>
                <a:schemeClr val="accent1"/>
              </a:buClr>
              <a:defRPr/>
            </a:pPr>
            <a:endParaRPr lang="en-US" sz="1000" kern="0" dirty="0">
              <a:solidFill>
                <a:prstClr val="black"/>
              </a:solidFill>
              <a:latin typeface="+mj-lt"/>
              <a:ea typeface="Open Sans" panose="020B0606030504020204" pitchFamily="34" charset="0"/>
              <a:cs typeface="Open Sans" panose="020B0606030504020204" pitchFamily="34" charset="0"/>
            </a:endParaRPr>
          </a:p>
        </p:txBody>
      </p:sp>
      <p:pic>
        <p:nvPicPr>
          <p:cNvPr id="93" name="Picture 92">
            <a:extLst>
              <a:ext uri="{FF2B5EF4-FFF2-40B4-BE49-F238E27FC236}">
                <a16:creationId xmlns:a16="http://schemas.microsoft.com/office/drawing/2014/main" id="{94650D04-2947-4D92-9E5B-01C602C935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543" y="5803899"/>
            <a:ext cx="469582" cy="314706"/>
          </a:xfrm>
          <a:prstGeom prst="rect">
            <a:avLst/>
          </a:prstGeom>
        </p:spPr>
      </p:pic>
      <p:sp>
        <p:nvSpPr>
          <p:cNvPr id="20" name="Trapezoid 19">
            <a:extLst>
              <a:ext uri="{FF2B5EF4-FFF2-40B4-BE49-F238E27FC236}">
                <a16:creationId xmlns:a16="http://schemas.microsoft.com/office/drawing/2014/main" id="{3F00487E-EE1F-46A1-BDBE-216554D65356}"/>
              </a:ext>
            </a:extLst>
          </p:cNvPr>
          <p:cNvSpPr/>
          <p:nvPr/>
        </p:nvSpPr>
        <p:spPr>
          <a:xfrm rot="16200000" flipH="1">
            <a:off x="4990526" y="1773966"/>
            <a:ext cx="3564877" cy="2938671"/>
          </a:xfrm>
          <a:prstGeom prst="trapezoid">
            <a:avLst>
              <a:gd name="adj" fmla="val 22408"/>
            </a:avLst>
          </a:prstGeom>
          <a:gradFill>
            <a:gsLst>
              <a:gs pos="100000">
                <a:srgbClr val="FFFFFF">
                  <a:lumMod val="76000"/>
                  <a:alpha val="0"/>
                </a:srgbClr>
              </a:gs>
              <a:gs pos="62000">
                <a:srgbClr val="FFFFFF">
                  <a:lumMod val="76000"/>
                  <a:alpha val="22000"/>
                </a:srgbClr>
              </a:gs>
              <a:gs pos="2000">
                <a:srgbClr val="FFFFFF">
                  <a:lumMod val="92000"/>
                  <a:alpha val="0"/>
                </a:srgbClr>
              </a:gs>
              <a:gs pos="18000">
                <a:srgbClr val="FFFFFF">
                  <a:lumMod val="92000"/>
                  <a:alpha val="30000"/>
                </a:srgbClr>
              </a:gs>
            </a:gsLst>
            <a:lin ang="5400000" scaled="0"/>
          </a:gradFill>
          <a:ln w="12700" cap="flat">
            <a:gradFill>
              <a:gsLst>
                <a:gs pos="0">
                  <a:srgbClr val="70AB49">
                    <a:lumMod val="5000"/>
                    <a:lumOff val="95000"/>
                    <a:alpha val="0"/>
                  </a:srgbClr>
                </a:gs>
                <a:gs pos="14000">
                  <a:srgbClr val="FFFFFF">
                    <a:lumMod val="95000"/>
                  </a:srgbClr>
                </a:gs>
                <a:gs pos="53000">
                  <a:srgbClr val="FFFFFF">
                    <a:lumMod val="85000"/>
                  </a:srgbClr>
                </a:gs>
                <a:gs pos="100000">
                  <a:srgbClr val="FFFFFF">
                    <a:lumMod val="85000"/>
                    <a:alpha val="0"/>
                  </a:srgbClr>
                </a:gs>
              </a:gsLst>
              <a:lin ang="5400000" scaled="0"/>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pic>
        <p:nvPicPr>
          <p:cNvPr id="23" name="Picture 22">
            <a:extLst>
              <a:ext uri="{FF2B5EF4-FFF2-40B4-BE49-F238E27FC236}">
                <a16:creationId xmlns:a16="http://schemas.microsoft.com/office/drawing/2014/main" id="{530E7941-F814-4E6A-91FB-023E85814800}"/>
              </a:ext>
            </a:extLst>
          </p:cNvPr>
          <p:cNvPicPr>
            <a:picLocks noChangeAspect="1"/>
          </p:cNvPicPr>
          <p:nvPr/>
        </p:nvPicPr>
        <p:blipFill rotWithShape="1">
          <a:blip r:embed="rId4">
            <a:extLst>
              <a:ext uri="{28A0092B-C50C-407E-A947-70E740481C1C}">
                <a14:useLocalDpi xmlns:a14="http://schemas.microsoft.com/office/drawing/2010/main" val="0"/>
              </a:ext>
            </a:extLst>
          </a:blip>
          <a:srcRect l="37595" r="35501"/>
          <a:stretch/>
        </p:blipFill>
        <p:spPr>
          <a:xfrm rot="367031">
            <a:off x="4996304" y="1874915"/>
            <a:ext cx="796017" cy="2807201"/>
          </a:xfrm>
          <a:prstGeom prst="rect">
            <a:avLst/>
          </a:prstGeom>
        </p:spPr>
      </p:pic>
      <p:sp>
        <p:nvSpPr>
          <p:cNvPr id="24" name="TextBox 23">
            <a:extLst>
              <a:ext uri="{FF2B5EF4-FFF2-40B4-BE49-F238E27FC236}">
                <a16:creationId xmlns:a16="http://schemas.microsoft.com/office/drawing/2014/main" id="{1C448701-91FE-466C-940E-73013A92914F}"/>
              </a:ext>
            </a:extLst>
          </p:cNvPr>
          <p:cNvSpPr txBox="1"/>
          <p:nvPr/>
        </p:nvSpPr>
        <p:spPr>
          <a:xfrm>
            <a:off x="6912592" y="3104983"/>
            <a:ext cx="1290487" cy="138499"/>
          </a:xfrm>
          <a:prstGeom prst="rect">
            <a:avLst/>
          </a:prstGeom>
          <a:noFill/>
        </p:spPr>
        <p:txBody>
          <a:bodyPr wrap="square" lIns="0" tIns="0" rIns="0" bIns="0" rtlCol="0">
            <a:spAutoFit/>
          </a:bodyPr>
          <a:lstStyle/>
          <a:p>
            <a:pPr algn="ctr"/>
            <a:r>
              <a:rPr lang="en-US" sz="900" dirty="0">
                <a:solidFill>
                  <a:schemeClr val="accent1"/>
                </a:solidFill>
                <a:latin typeface="+mj-lt"/>
              </a:rPr>
              <a:t>Normal bone marrow</a:t>
            </a:r>
          </a:p>
        </p:txBody>
      </p:sp>
      <p:sp>
        <p:nvSpPr>
          <p:cNvPr id="25" name="TextBox 24">
            <a:extLst>
              <a:ext uri="{FF2B5EF4-FFF2-40B4-BE49-F238E27FC236}">
                <a16:creationId xmlns:a16="http://schemas.microsoft.com/office/drawing/2014/main" id="{25C4871D-6BE3-487A-8143-2A52AF375BE5}"/>
              </a:ext>
            </a:extLst>
          </p:cNvPr>
          <p:cNvSpPr txBox="1"/>
          <p:nvPr/>
        </p:nvSpPr>
        <p:spPr>
          <a:xfrm>
            <a:off x="6971357" y="4490872"/>
            <a:ext cx="1172959" cy="138499"/>
          </a:xfrm>
          <a:prstGeom prst="rect">
            <a:avLst/>
          </a:prstGeom>
          <a:noFill/>
        </p:spPr>
        <p:txBody>
          <a:bodyPr wrap="square" lIns="0" tIns="0" rIns="0" bIns="0" rtlCol="0">
            <a:spAutoFit/>
          </a:bodyPr>
          <a:lstStyle/>
          <a:p>
            <a:pPr algn="ctr"/>
            <a:r>
              <a:rPr lang="en-US" sz="900" dirty="0">
                <a:solidFill>
                  <a:schemeClr val="accent1"/>
                </a:solidFill>
                <a:latin typeface="+mj-lt"/>
              </a:rPr>
              <a:t>AML bone marrow</a:t>
            </a:r>
          </a:p>
        </p:txBody>
      </p:sp>
      <p:sp>
        <p:nvSpPr>
          <p:cNvPr id="26" name="Rectangle: Rounded Corners 25">
            <a:extLst>
              <a:ext uri="{FF2B5EF4-FFF2-40B4-BE49-F238E27FC236}">
                <a16:creationId xmlns:a16="http://schemas.microsoft.com/office/drawing/2014/main" id="{28EF094A-E04F-474D-BFC0-2EFDA81C2FF2}"/>
              </a:ext>
            </a:extLst>
          </p:cNvPr>
          <p:cNvSpPr>
            <a:spLocks noChangeAspect="1"/>
          </p:cNvSpPr>
          <p:nvPr/>
        </p:nvSpPr>
        <p:spPr>
          <a:xfrm>
            <a:off x="6817470" y="1967465"/>
            <a:ext cx="1480733" cy="1088468"/>
          </a:xfrm>
          <a:prstGeom prst="roundRect">
            <a:avLst>
              <a:gd name="adj" fmla="val 8209"/>
            </a:avLst>
          </a:prstGeom>
          <a:blipFill>
            <a:blip r:embed="rId5"/>
            <a:srcRect/>
            <a:stretch>
              <a:fillRect l="-1709" t="-2400" r="-536" b="-2400"/>
            </a:stretch>
          </a:bli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34BB2CF-FF40-465A-B7ED-62F25B56FED3}"/>
              </a:ext>
            </a:extLst>
          </p:cNvPr>
          <p:cNvSpPr>
            <a:spLocks noChangeAspect="1"/>
          </p:cNvSpPr>
          <p:nvPr/>
        </p:nvSpPr>
        <p:spPr>
          <a:xfrm>
            <a:off x="6817470" y="3355387"/>
            <a:ext cx="1480733" cy="1088468"/>
          </a:xfrm>
          <a:prstGeom prst="roundRect">
            <a:avLst>
              <a:gd name="adj" fmla="val 8209"/>
            </a:avLst>
          </a:prstGeom>
          <a:blipFill>
            <a:blip r:embed="rId6"/>
            <a:srcRect/>
            <a:stretch>
              <a:fillRect l="-1709" t="-2400" r="-536" b="-2400"/>
            </a:stretch>
          </a:bli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02E63AD-90ED-4E25-B97F-021BA4CB6F56}"/>
              </a:ext>
            </a:extLst>
          </p:cNvPr>
          <p:cNvSpPr txBox="1"/>
          <p:nvPr/>
        </p:nvSpPr>
        <p:spPr>
          <a:xfrm>
            <a:off x="4840605" y="5115169"/>
            <a:ext cx="3722369" cy="338554"/>
          </a:xfrm>
          <a:prstGeom prst="rect">
            <a:avLst/>
          </a:prstGeom>
          <a:noFill/>
        </p:spPr>
        <p:txBody>
          <a:bodyPr wrap="square" rtlCol="0">
            <a:spAutoFit/>
          </a:bodyPr>
          <a:lstStyle/>
          <a:p>
            <a:r>
              <a:rPr lang="en-US" sz="800" i="1" dirty="0">
                <a:latin typeface="+mj-lt"/>
              </a:rPr>
              <a:t>Genetic mutations in the DNA of blasts causes them to overcrowd the marrow, which decreases the growth of mature, functional blood cells.</a:t>
            </a:r>
          </a:p>
        </p:txBody>
      </p:sp>
      <p:sp>
        <p:nvSpPr>
          <p:cNvPr id="18" name="TextBox 17">
            <a:extLst>
              <a:ext uri="{FF2B5EF4-FFF2-40B4-BE49-F238E27FC236}">
                <a16:creationId xmlns:a16="http://schemas.microsoft.com/office/drawing/2014/main" id="{6D4F44A5-510E-4CEE-A77F-A44B0CE48264}"/>
              </a:ext>
            </a:extLst>
          </p:cNvPr>
          <p:cNvSpPr txBox="1"/>
          <p:nvPr/>
        </p:nvSpPr>
        <p:spPr>
          <a:xfrm>
            <a:off x="5774920" y="2327033"/>
            <a:ext cx="1291721" cy="369332"/>
          </a:xfrm>
          <a:prstGeom prst="rect">
            <a:avLst/>
          </a:prstGeom>
          <a:noFill/>
        </p:spPr>
        <p:txBody>
          <a:bodyPr wrap="square" rtlCol="0">
            <a:spAutoFit/>
          </a:bodyPr>
          <a:lstStyle/>
          <a:p>
            <a:r>
              <a:rPr lang="en-US" sz="900" b="1" dirty="0">
                <a:latin typeface="+mj-lt"/>
              </a:rPr>
              <a:t>Minimal</a:t>
            </a:r>
            <a:br>
              <a:rPr lang="en-US" sz="900" b="1" dirty="0">
                <a:latin typeface="+mj-lt"/>
              </a:rPr>
            </a:br>
            <a:r>
              <a:rPr lang="en-US" sz="900" b="1" dirty="0">
                <a:latin typeface="+mj-lt"/>
              </a:rPr>
              <a:t>myeloid blasts</a:t>
            </a:r>
          </a:p>
        </p:txBody>
      </p:sp>
      <p:sp>
        <p:nvSpPr>
          <p:cNvPr id="19" name="TextBox 18">
            <a:extLst>
              <a:ext uri="{FF2B5EF4-FFF2-40B4-BE49-F238E27FC236}">
                <a16:creationId xmlns:a16="http://schemas.microsoft.com/office/drawing/2014/main" id="{61A82779-FE73-48E6-A616-C13BCB54D30C}"/>
              </a:ext>
            </a:extLst>
          </p:cNvPr>
          <p:cNvSpPr txBox="1"/>
          <p:nvPr/>
        </p:nvSpPr>
        <p:spPr>
          <a:xfrm>
            <a:off x="5774921" y="3714955"/>
            <a:ext cx="1090627" cy="369332"/>
          </a:xfrm>
          <a:prstGeom prst="rect">
            <a:avLst/>
          </a:prstGeom>
          <a:noFill/>
        </p:spPr>
        <p:txBody>
          <a:bodyPr wrap="square" rtlCol="0">
            <a:spAutoFit/>
          </a:bodyPr>
          <a:lstStyle/>
          <a:p>
            <a:r>
              <a:rPr lang="en-US" sz="900" b="1" dirty="0">
                <a:latin typeface="+mj-lt"/>
              </a:rPr>
              <a:t>Buildup of</a:t>
            </a:r>
            <a:br>
              <a:rPr lang="en-US" sz="900" b="1" dirty="0">
                <a:latin typeface="+mj-lt"/>
              </a:rPr>
            </a:br>
            <a:r>
              <a:rPr lang="en-US" sz="900" b="1" dirty="0">
                <a:latin typeface="+mj-lt"/>
              </a:rPr>
              <a:t>myeloid blasts</a:t>
            </a:r>
          </a:p>
        </p:txBody>
      </p:sp>
    </p:spTree>
    <p:extLst>
      <p:ext uri="{BB962C8B-B14F-4D97-AF65-F5344CB8AC3E}">
        <p14:creationId xmlns:p14="http://schemas.microsoft.com/office/powerpoint/2010/main" val="4092289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F608CD8-2670-4AAC-8E65-2BBD6429D484}"/>
              </a:ext>
            </a:extLst>
          </p:cNvPr>
          <p:cNvSpPr>
            <a:spLocks noGrp="1"/>
          </p:cNvSpPr>
          <p:nvPr>
            <p:ph type="title"/>
          </p:nvPr>
        </p:nvSpPr>
        <p:spPr/>
        <p:txBody>
          <a:bodyPr/>
          <a:lstStyle/>
          <a:p>
            <a:r>
              <a:rPr lang="en-US" dirty="0"/>
              <a:t>Types of Leukemia</a:t>
            </a:r>
            <a:br>
              <a:rPr lang="en-US" dirty="0"/>
            </a:br>
            <a:endParaRPr lang="en-US" dirty="0"/>
          </a:p>
        </p:txBody>
      </p:sp>
      <p:sp>
        <p:nvSpPr>
          <p:cNvPr id="34" name="Content Placeholder 22">
            <a:extLst>
              <a:ext uri="{FF2B5EF4-FFF2-40B4-BE49-F238E27FC236}">
                <a16:creationId xmlns:a16="http://schemas.microsoft.com/office/drawing/2014/main" id="{149397BF-4A3F-4D87-A66E-B3139330406E}"/>
              </a:ext>
            </a:extLst>
          </p:cNvPr>
          <p:cNvSpPr txBox="1">
            <a:spLocks/>
          </p:cNvSpPr>
          <p:nvPr/>
        </p:nvSpPr>
        <p:spPr>
          <a:xfrm>
            <a:off x="995363" y="2413686"/>
            <a:ext cx="7262812" cy="2402928"/>
          </a:xfrm>
          <a:prstGeom prst="rect">
            <a:avLst/>
          </a:prstGeom>
        </p:spPr>
        <p:txBody>
          <a:bodyPr lIns="0" tIns="0" rIns="0" bIns="0" numCol="2" spcCol="457200"/>
          <a:lstStyle>
            <a:lvl1pPr marL="114300" indent="-114300" algn="l" defTabSz="894100" rtl="0" eaLnBrk="1" latinLnBrk="0" hangingPunct="1">
              <a:lnSpc>
                <a:spcPct val="90000"/>
              </a:lnSpc>
              <a:spcBef>
                <a:spcPts val="978"/>
              </a:spcBef>
              <a:buFont typeface="Arial" panose="020B0604020202020204" pitchFamily="34" charset="0"/>
              <a:buChar char="•"/>
              <a:defRPr sz="1100" kern="1200">
                <a:solidFill>
                  <a:schemeClr val="tx1"/>
                </a:solidFill>
                <a:latin typeface="+mj-lt"/>
                <a:ea typeface="+mn-ea"/>
                <a:cs typeface="+mn-cs"/>
              </a:defRPr>
            </a:lvl1pPr>
            <a:lvl2pPr marL="342900" indent="-123825"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2pPr>
            <a:lvl3pPr marL="571500" indent="-133350"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3pPr>
            <a:lvl4pPr marL="914400" indent="-144463"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4pPr>
            <a:lvl5pPr marL="1201738" indent="-166688"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a:lstStyle>
          <a:p>
            <a:pPr marL="0" indent="0">
              <a:lnSpc>
                <a:spcPct val="120000"/>
              </a:lnSpc>
              <a:spcBef>
                <a:spcPts val="0"/>
              </a:spcBef>
              <a:spcAft>
                <a:spcPts val="600"/>
              </a:spcAft>
              <a:buNone/>
            </a:pPr>
            <a:r>
              <a:rPr lang="en-US" sz="10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Progression</a:t>
            </a:r>
          </a:p>
          <a:p>
            <a:pPr>
              <a:lnSpc>
                <a:spcPct val="120000"/>
              </a:lnSpc>
              <a:spcBef>
                <a:spcPts val="0"/>
              </a:spcBef>
              <a:spcAft>
                <a:spcPts val="600"/>
              </a:spcAft>
            </a:pPr>
            <a:r>
              <a:rPr lang="en-US" sz="1000" dirty="0">
                <a:latin typeface="Open Sans" panose="020B0606030504020204" pitchFamily="34" charset="0"/>
                <a:ea typeface="Open Sans" panose="020B0606030504020204" pitchFamily="34" charset="0"/>
                <a:cs typeface="Open Sans" panose="020B0606030504020204" pitchFamily="34" charset="0"/>
              </a:rPr>
              <a:t>Acute—A</a:t>
            </a:r>
            <a:r>
              <a:rPr lang="en-GB" sz="1000" dirty="0"/>
              <a:t>cute leukemias progress at a rapid rate. They are caused by mutations in immature blast cells, which multiply rapidly, causing the accelerated progression of the disease</a:t>
            </a:r>
          </a:p>
          <a:p>
            <a:pPr>
              <a:lnSpc>
                <a:spcPct val="120000"/>
              </a:lnSpc>
              <a:spcBef>
                <a:spcPts val="0"/>
              </a:spcBef>
              <a:spcAft>
                <a:spcPts val="600"/>
              </a:spcAft>
            </a:pPr>
            <a:r>
              <a:rPr lang="en-US" sz="1000" dirty="0">
                <a:latin typeface="Open Sans" panose="020B0606030504020204" pitchFamily="34" charset="0"/>
                <a:ea typeface="Open Sans" panose="020B0606030504020204" pitchFamily="34" charset="0"/>
                <a:cs typeface="Open Sans" panose="020B0606030504020204" pitchFamily="34" charset="0"/>
              </a:rPr>
              <a:t>Chronic—</a:t>
            </a:r>
            <a:r>
              <a:rPr lang="en-GB" sz="1000" dirty="0"/>
              <a:t>Chronic leukemias generally progress slowly. They are caused by mutations in more mature WBCs that divide and accumulate at a slower rate compared to acute leukemias. These cells may also be able to function normally for a period of time, which may allow chronic leukemias to go unnoticed for years</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20000"/>
              </a:lnSpc>
              <a:spcBef>
                <a:spcPts val="0"/>
              </a:spcBef>
              <a:spcAft>
                <a:spcPts val="600"/>
              </a:spcAft>
              <a:buNone/>
            </a:pPr>
            <a:r>
              <a:rPr lang="en-US" sz="1000" b="1" dirty="0">
                <a:solidFill>
                  <a:schemeClr val="accent2"/>
                </a:solidFill>
                <a:latin typeface="Open Sans" panose="020B0606030504020204" pitchFamily="34" charset="0"/>
              </a:rPr>
              <a:t>Cell Origin</a:t>
            </a:r>
          </a:p>
          <a:p>
            <a:pPr>
              <a:lnSpc>
                <a:spcPct val="120000"/>
              </a:lnSpc>
              <a:spcBef>
                <a:spcPts val="0"/>
              </a:spcBef>
              <a:spcAft>
                <a:spcPts val="600"/>
              </a:spcAft>
            </a:pPr>
            <a:r>
              <a:rPr lang="en-US" sz="1000" dirty="0">
                <a:latin typeface="Open Sans" panose="020B0606030504020204" pitchFamily="34" charset="0"/>
              </a:rPr>
              <a:t>Lymphocytic—</a:t>
            </a:r>
            <a:r>
              <a:rPr lang="en-GB" sz="1000" dirty="0"/>
              <a:t>Lymphocytic leukemias involve the lymphoid cells, or lymphocytes (</a:t>
            </a:r>
            <a:r>
              <a:rPr lang="en-GB" sz="1000" dirty="0" err="1"/>
              <a:t>eg</a:t>
            </a:r>
            <a:r>
              <a:rPr lang="en-GB" sz="1000" dirty="0"/>
              <a:t>, B cells, T cells, natural killer cells)</a:t>
            </a:r>
          </a:p>
          <a:p>
            <a:pPr>
              <a:lnSpc>
                <a:spcPct val="120000"/>
              </a:lnSpc>
              <a:spcBef>
                <a:spcPts val="0"/>
              </a:spcBef>
              <a:spcAft>
                <a:spcPts val="600"/>
              </a:spcAft>
            </a:pPr>
            <a:r>
              <a:rPr lang="en-US" sz="1000" dirty="0">
                <a:latin typeface="Open Sans" panose="020B0606030504020204" pitchFamily="34" charset="0"/>
              </a:rPr>
              <a:t>Myelogenous—</a:t>
            </a:r>
            <a:r>
              <a:rPr lang="en-GB" sz="1000" dirty="0"/>
              <a:t>Myelogenous leukemias affect the myeloid cells, which give rise to RBCs, WBCs, and platelets</a:t>
            </a:r>
            <a:endParaRPr lang="en-US" sz="1000" dirty="0">
              <a:latin typeface="Open Sans" panose="020B0606030504020204" pitchFamily="34" charset="0"/>
            </a:endParaRPr>
          </a:p>
        </p:txBody>
      </p:sp>
      <p:sp>
        <p:nvSpPr>
          <p:cNvPr id="38" name="Content Placeholder 22">
            <a:extLst>
              <a:ext uri="{FF2B5EF4-FFF2-40B4-BE49-F238E27FC236}">
                <a16:creationId xmlns:a16="http://schemas.microsoft.com/office/drawing/2014/main" id="{9673E507-F393-4F85-ABB9-695CC3834AD9}"/>
              </a:ext>
            </a:extLst>
          </p:cNvPr>
          <p:cNvSpPr txBox="1">
            <a:spLocks/>
          </p:cNvSpPr>
          <p:nvPr/>
        </p:nvSpPr>
        <p:spPr>
          <a:xfrm>
            <a:off x="995363" y="1543512"/>
            <a:ext cx="7262812" cy="721544"/>
          </a:xfrm>
          <a:prstGeom prst="rect">
            <a:avLst/>
          </a:prstGeom>
        </p:spPr>
        <p:txBody>
          <a:bodyPr lIns="0" tIns="0" rIns="0" bIns="0" numCol="1" spcCol="457200">
            <a:spAutoFit/>
          </a:bodyPr>
          <a:lstStyle>
            <a:lvl1pPr marL="114300" indent="-114300" algn="l" defTabSz="894100" rtl="0" eaLnBrk="1" latinLnBrk="0" hangingPunct="1">
              <a:lnSpc>
                <a:spcPct val="90000"/>
              </a:lnSpc>
              <a:spcBef>
                <a:spcPts val="978"/>
              </a:spcBef>
              <a:buFont typeface="Arial" panose="020B0604020202020204" pitchFamily="34" charset="0"/>
              <a:buChar char="•"/>
              <a:defRPr sz="1100" kern="1200">
                <a:solidFill>
                  <a:schemeClr val="tx1"/>
                </a:solidFill>
                <a:latin typeface="+mj-lt"/>
                <a:ea typeface="+mn-ea"/>
                <a:cs typeface="+mn-cs"/>
              </a:defRPr>
            </a:lvl1pPr>
            <a:lvl2pPr marL="342900" indent="-123825"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2pPr>
            <a:lvl3pPr marL="571500" indent="-133350"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3pPr>
            <a:lvl4pPr marL="914400" indent="-144463"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4pPr>
            <a:lvl5pPr marL="1201738" indent="-166688" algn="l" defTabSz="894100" rtl="0" eaLnBrk="1" latinLnBrk="0" hangingPunct="1">
              <a:lnSpc>
                <a:spcPct val="90000"/>
              </a:lnSpc>
              <a:spcBef>
                <a:spcPts val="489"/>
              </a:spcBef>
              <a:buFont typeface="Arial" panose="020B0604020202020204" pitchFamily="34" charset="0"/>
              <a:buChar char="•"/>
              <a:defRPr sz="1100" kern="1200">
                <a:solidFill>
                  <a:schemeClr val="tx1"/>
                </a:solidFill>
                <a:latin typeface="+mn-lt"/>
                <a:ea typeface="+mn-ea"/>
                <a:cs typeface="+mn-cs"/>
              </a:defRPr>
            </a:lvl5pPr>
            <a:lvl6pPr marL="24587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6pPr>
            <a:lvl7pPr marL="29058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7pPr>
            <a:lvl8pPr marL="335287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8pPr>
            <a:lvl9pPr marL="3799926" indent="-223525" algn="l" defTabSz="894100" rtl="0" eaLnBrk="1" latinLnBrk="0" hangingPunct="1">
              <a:lnSpc>
                <a:spcPct val="90000"/>
              </a:lnSpc>
              <a:spcBef>
                <a:spcPts val="489"/>
              </a:spcBef>
              <a:buFont typeface="Arial" panose="020B0604020202020204" pitchFamily="34" charset="0"/>
              <a:buChar char="•"/>
              <a:defRPr sz="1760" kern="1200">
                <a:solidFill>
                  <a:schemeClr val="tx1"/>
                </a:solidFill>
                <a:latin typeface="+mn-lt"/>
                <a:ea typeface="+mn-ea"/>
                <a:cs typeface="+mn-cs"/>
              </a:defRPr>
            </a:lvl9pPr>
          </a:lstStyle>
          <a:p>
            <a:pPr marL="0" indent="0">
              <a:lnSpc>
                <a:spcPct val="120000"/>
              </a:lnSpc>
              <a:spcBef>
                <a:spcPts val="0"/>
              </a:spcBef>
              <a:spcAft>
                <a:spcPts val="600"/>
              </a:spcAft>
              <a:buNone/>
            </a:pPr>
            <a:r>
              <a:rPr lang="en-US" sz="1000" spc="-10" dirty="0">
                <a:latin typeface="Open Sans" panose="020B0606030504020204" pitchFamily="34" charset="0"/>
                <a:ea typeface="Open Sans" panose="020B0606030504020204" pitchFamily="34" charset="0"/>
                <a:cs typeface="Open Sans" panose="020B0606030504020204" pitchFamily="34" charset="0"/>
              </a:rPr>
              <a:t>Leukemia can be subdivided into 4 main types: acute myelogenous leukemia (AML), acute lymphocytic leukemia (ALL), chronic myelogenous leukemia (CML), and chronic lymphocytic leukemia (CLL). While these names may seem overwhelming at first glance, each type of leukemia is classified based on the speed of its progression and the origin of the WBC it affects. For instance, leukemias can be classified as either acute or chronic, as well as lymphocytic or myelogenous.</a:t>
            </a:r>
          </a:p>
        </p:txBody>
      </p:sp>
      <p:sp>
        <p:nvSpPr>
          <p:cNvPr id="45" name="Rounded Rectangle 16">
            <a:extLst>
              <a:ext uri="{FF2B5EF4-FFF2-40B4-BE49-F238E27FC236}">
                <a16:creationId xmlns:a16="http://schemas.microsoft.com/office/drawing/2014/main" id="{3CC010D2-212A-46AE-9F58-9F65306E94FB}"/>
              </a:ext>
            </a:extLst>
          </p:cNvPr>
          <p:cNvSpPr/>
          <p:nvPr/>
        </p:nvSpPr>
        <p:spPr>
          <a:xfrm>
            <a:off x="995363" y="4957719"/>
            <a:ext cx="7262812" cy="665083"/>
          </a:xfrm>
          <a:prstGeom prst="roundRect">
            <a:avLst>
              <a:gd name="adj" fmla="val 4941"/>
            </a:avLst>
          </a:prstGeom>
          <a:solidFill>
            <a:srgbClr val="FFF9DD"/>
          </a:solidFill>
          <a:ln w="6350" cap="flat" cmpd="sng" algn="ctr">
            <a:noFill/>
            <a:prstDash val="solid"/>
            <a:miter lim="800000"/>
          </a:ln>
          <a:effectLst/>
        </p:spPr>
        <p:txBody>
          <a:bodyPr wrap="square" lIns="822960" tIns="91440" rIns="91440" bIns="91440" rtlCol="0" anchor="ctr" anchorCtr="0">
            <a:spAutoFit/>
          </a:bodyPr>
          <a:lstStyle/>
          <a:p>
            <a:pPr lvl="0" defTabSz="914400"/>
            <a:r>
              <a:rPr lang="en-US" sz="1000" b="1" kern="0" cap="all" dirty="0">
                <a:solidFill>
                  <a:srgbClr val="071D49"/>
                </a:solidFill>
                <a:latin typeface="Open Sans"/>
                <a:ea typeface="Open Sans" panose="020B0606030504020204" pitchFamily="34" charset="0"/>
                <a:cs typeface="Open Sans" panose="020B0606030504020204" pitchFamily="34" charset="0"/>
              </a:rPr>
              <a:t>Look Back</a:t>
            </a:r>
            <a:endParaRPr kumimoji="0" lang="en-US" sz="1000" b="1" i="0" u="none" strike="noStrike" kern="0" cap="all" spc="0" normalizeH="0" baseline="0" noProof="0" dirty="0">
              <a:ln>
                <a:noFill/>
              </a:ln>
              <a:solidFill>
                <a:srgbClr val="071D49"/>
              </a:solidFill>
              <a:effectLst/>
              <a:uLnTx/>
              <a:uFillTx/>
              <a:latin typeface="Open Sans"/>
              <a:ea typeface="Open Sans" panose="020B0606030504020204" pitchFamily="34" charset="0"/>
              <a:cs typeface="Open Sans" panose="020B0606030504020204" pitchFamily="34" charset="0"/>
            </a:endParaRPr>
          </a:p>
          <a:p>
            <a:pPr lvl="0" defTabSz="914400"/>
            <a:r>
              <a:rPr lang="en-US" sz="1000" i="1" kern="0" dirty="0">
                <a:solidFill>
                  <a:srgbClr val="081C4A"/>
                </a:solidFill>
                <a:latin typeface="Open Sans"/>
              </a:rPr>
              <a:t>The Introduction to Oncology and Cancer Cell Biology </a:t>
            </a:r>
            <a:r>
              <a:rPr lang="en-US" sz="1000" kern="0" dirty="0">
                <a:solidFill>
                  <a:srgbClr val="081C4A"/>
                </a:solidFill>
                <a:latin typeface="Open Sans"/>
              </a:rPr>
              <a:t>module provides an overview of the differences between lymphoma, leukemia, and other types of cancer. </a:t>
            </a:r>
          </a:p>
        </p:txBody>
      </p:sp>
      <p:pic>
        <p:nvPicPr>
          <p:cNvPr id="46" name="Picture 45">
            <a:extLst>
              <a:ext uri="{FF2B5EF4-FFF2-40B4-BE49-F238E27FC236}">
                <a16:creationId xmlns:a16="http://schemas.microsoft.com/office/drawing/2014/main" id="{D27FFA65-E3EF-4A11-912B-92484D650E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85554" y="5132907"/>
            <a:ext cx="469582" cy="314706"/>
          </a:xfrm>
          <a:prstGeom prst="rect">
            <a:avLst/>
          </a:prstGeom>
        </p:spPr>
      </p:pic>
    </p:spTree>
    <p:extLst>
      <p:ext uri="{BB962C8B-B14F-4D97-AF65-F5344CB8AC3E}">
        <p14:creationId xmlns:p14="http://schemas.microsoft.com/office/powerpoint/2010/main" val="1220489451"/>
      </p:ext>
    </p:extLst>
  </p:cSld>
  <p:clrMapOvr>
    <a:masterClrMapping/>
  </p:clrMapOvr>
</p:sld>
</file>

<file path=ppt/theme/theme1.xml><?xml version="1.0" encoding="utf-8"?>
<a:theme xmlns:a="http://schemas.openxmlformats.org/drawingml/2006/main" name="INTRODUCTION CLL">
  <a:themeElements>
    <a:clrScheme name="VENCLEXTA 1L CLL Training">
      <a:dk1>
        <a:sysClr val="windowText" lastClr="000000"/>
      </a:dk1>
      <a:lt1>
        <a:sysClr val="window" lastClr="FFFFFF"/>
      </a:lt1>
      <a:dk2>
        <a:srgbClr val="44546A"/>
      </a:dk2>
      <a:lt2>
        <a:srgbClr val="E7E6E6"/>
      </a:lt2>
      <a:accent1>
        <a:srgbClr val="0098FF"/>
      </a:accent1>
      <a:accent2>
        <a:srgbClr val="002060"/>
      </a:accent2>
      <a:accent3>
        <a:srgbClr val="00758D"/>
      </a:accent3>
      <a:accent4>
        <a:srgbClr val="FFD000"/>
      </a:accent4>
      <a:accent5>
        <a:srgbClr val="005470"/>
      </a:accent5>
      <a:accent6>
        <a:srgbClr val="3688C8"/>
      </a:accent6>
      <a:hlink>
        <a:srgbClr val="0563C1"/>
      </a:hlink>
      <a:folHlink>
        <a:srgbClr val="954F72"/>
      </a:folHlink>
    </a:clrScheme>
    <a:fontScheme name="Custom 2">
      <a:majorFont>
        <a:latin typeface="Open Sans"/>
        <a:ea typeface=""/>
        <a:cs typeface=""/>
      </a:majorFont>
      <a:minorFont>
        <a:latin typeface="Open Sans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3467_VENCLEXTA 1L CLL Training_R1v18" id="{8D95FFDA-1997-46C4-B701-97227975A27F}" vid="{B708901A-6201-4485-8BE3-6F220B7AF996}"/>
    </a:ext>
  </a:extLst>
</a:theme>
</file>

<file path=ppt/theme/theme2.xml><?xml version="1.0" encoding="utf-8"?>
<a:theme xmlns:a="http://schemas.openxmlformats.org/drawingml/2006/main" name="FUNDAMENTALS OF CLL">
  <a:themeElements>
    <a:clrScheme name="VENCLEXTA 1L CLL Training">
      <a:dk1>
        <a:sysClr val="windowText" lastClr="000000"/>
      </a:dk1>
      <a:lt1>
        <a:sysClr val="window" lastClr="FFFFFF"/>
      </a:lt1>
      <a:dk2>
        <a:srgbClr val="44546A"/>
      </a:dk2>
      <a:lt2>
        <a:srgbClr val="E7E6E6"/>
      </a:lt2>
      <a:accent1>
        <a:srgbClr val="0098FF"/>
      </a:accent1>
      <a:accent2>
        <a:srgbClr val="002060"/>
      </a:accent2>
      <a:accent3>
        <a:srgbClr val="00758D"/>
      </a:accent3>
      <a:accent4>
        <a:srgbClr val="FFD000"/>
      </a:accent4>
      <a:accent5>
        <a:srgbClr val="005470"/>
      </a:accent5>
      <a:accent6>
        <a:srgbClr val="3688C8"/>
      </a:accent6>
      <a:hlink>
        <a:srgbClr val="0563C1"/>
      </a:hlink>
      <a:folHlink>
        <a:srgbClr val="954F72"/>
      </a:folHlink>
    </a:clrScheme>
    <a:fontScheme name="Custom 2">
      <a:majorFont>
        <a:latin typeface="Open Sans"/>
        <a:ea typeface=""/>
        <a:cs typeface=""/>
      </a:majorFont>
      <a:minorFont>
        <a:latin typeface="Open Sans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3467_VENCLEXTA 1L CLL Training_R1v18" id="{8D95FFDA-1997-46C4-B701-97227975A27F}" vid="{B708901A-6201-4485-8BE3-6F220B7AF996}"/>
    </a:ext>
  </a:extLst>
</a:theme>
</file>

<file path=ppt/theme/theme3.xml><?xml version="1.0" encoding="utf-8"?>
<a:theme xmlns:a="http://schemas.openxmlformats.org/drawingml/2006/main" name="DIAGNOSIS, STAGING">
  <a:themeElements>
    <a:clrScheme name="VENCLEXTA 1L CLL Training">
      <a:dk1>
        <a:sysClr val="windowText" lastClr="000000"/>
      </a:dk1>
      <a:lt1>
        <a:sysClr val="window" lastClr="FFFFFF"/>
      </a:lt1>
      <a:dk2>
        <a:srgbClr val="44546A"/>
      </a:dk2>
      <a:lt2>
        <a:srgbClr val="E7E6E6"/>
      </a:lt2>
      <a:accent1>
        <a:srgbClr val="0098FF"/>
      </a:accent1>
      <a:accent2>
        <a:srgbClr val="002060"/>
      </a:accent2>
      <a:accent3>
        <a:srgbClr val="00758D"/>
      </a:accent3>
      <a:accent4>
        <a:srgbClr val="FFD000"/>
      </a:accent4>
      <a:accent5>
        <a:srgbClr val="005470"/>
      </a:accent5>
      <a:accent6>
        <a:srgbClr val="3688C8"/>
      </a:accent6>
      <a:hlink>
        <a:srgbClr val="0563C1"/>
      </a:hlink>
      <a:folHlink>
        <a:srgbClr val="954F72"/>
      </a:folHlink>
    </a:clrScheme>
    <a:fontScheme name="Open Sans">
      <a:majorFont>
        <a:latin typeface="Open Sans"/>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3467_VENCLEXTA 1L CLL Training_R1v18" id="{8D95FFDA-1997-46C4-B701-97227975A27F}" vid="{B708901A-6201-4485-8BE3-6F220B7AF996}"/>
    </a:ext>
  </a:extLst>
</a:theme>
</file>

<file path=ppt/theme/theme4.xml><?xml version="1.0" encoding="utf-8"?>
<a:theme xmlns:a="http://schemas.openxmlformats.org/drawingml/2006/main" name="TREATMENT MODALITIES">
  <a:themeElements>
    <a:clrScheme name="VENCLEXTA 1L CLL Training">
      <a:dk1>
        <a:sysClr val="windowText" lastClr="000000"/>
      </a:dk1>
      <a:lt1>
        <a:sysClr val="window" lastClr="FFFFFF"/>
      </a:lt1>
      <a:dk2>
        <a:srgbClr val="44546A"/>
      </a:dk2>
      <a:lt2>
        <a:srgbClr val="E7E6E6"/>
      </a:lt2>
      <a:accent1>
        <a:srgbClr val="0098FF"/>
      </a:accent1>
      <a:accent2>
        <a:srgbClr val="002060"/>
      </a:accent2>
      <a:accent3>
        <a:srgbClr val="00758D"/>
      </a:accent3>
      <a:accent4>
        <a:srgbClr val="FFD000"/>
      </a:accent4>
      <a:accent5>
        <a:srgbClr val="005470"/>
      </a:accent5>
      <a:accent6>
        <a:srgbClr val="3688C8"/>
      </a:accent6>
      <a:hlink>
        <a:srgbClr val="0563C1"/>
      </a:hlink>
      <a:folHlink>
        <a:srgbClr val="954F72"/>
      </a:folHlink>
    </a:clrScheme>
    <a:fontScheme name="Custom 2">
      <a:majorFont>
        <a:latin typeface="Open Sans"/>
        <a:ea typeface=""/>
        <a:cs typeface=""/>
      </a:majorFont>
      <a:minorFont>
        <a:latin typeface="Open Sans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3467_VENCLEXTA 1L CLL Training_R1v18" id="{8D95FFDA-1997-46C4-B701-97227975A27F}" vid="{B708901A-6201-4485-8BE3-6F220B7AF996}"/>
    </a:ext>
  </a:extLst>
</a:theme>
</file>

<file path=ppt/theme/theme5.xml><?xml version="1.0" encoding="utf-8"?>
<a:theme xmlns:a="http://schemas.openxmlformats.org/drawingml/2006/main" name="TREATMENT GUIDELINES">
  <a:themeElements>
    <a:clrScheme name="VENCLEXTA 1L CLL Training">
      <a:dk1>
        <a:sysClr val="windowText" lastClr="000000"/>
      </a:dk1>
      <a:lt1>
        <a:sysClr val="window" lastClr="FFFFFF"/>
      </a:lt1>
      <a:dk2>
        <a:srgbClr val="44546A"/>
      </a:dk2>
      <a:lt2>
        <a:srgbClr val="E7E6E6"/>
      </a:lt2>
      <a:accent1>
        <a:srgbClr val="0098FF"/>
      </a:accent1>
      <a:accent2>
        <a:srgbClr val="002060"/>
      </a:accent2>
      <a:accent3>
        <a:srgbClr val="00758D"/>
      </a:accent3>
      <a:accent4>
        <a:srgbClr val="FFD000"/>
      </a:accent4>
      <a:accent5>
        <a:srgbClr val="005470"/>
      </a:accent5>
      <a:accent6>
        <a:srgbClr val="3688C8"/>
      </a:accent6>
      <a:hlink>
        <a:srgbClr val="0563C1"/>
      </a:hlink>
      <a:folHlink>
        <a:srgbClr val="954F72"/>
      </a:folHlink>
    </a:clrScheme>
    <a:fontScheme name="Custom 2">
      <a:majorFont>
        <a:latin typeface="Open Sans"/>
        <a:ea typeface=""/>
        <a:cs typeface=""/>
      </a:majorFont>
      <a:minorFont>
        <a:latin typeface="Open Sans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3467_VENCLEXTA 1L CLL Training_R1v18" id="{8D95FFDA-1997-46C4-B701-97227975A27F}" vid="{B708901A-6201-4485-8BE3-6F220B7AF99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12253</Words>
  <Application>Microsoft Office PowerPoint</Application>
  <PresentationFormat>Custom</PresentationFormat>
  <Paragraphs>1029</Paragraphs>
  <Slides>69</Slides>
  <Notes>69</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69</vt:i4>
      </vt:variant>
    </vt:vector>
  </HeadingPairs>
  <TitlesOfParts>
    <vt:vector size="84" baseType="lpstr">
      <vt:lpstr>Antenna</vt:lpstr>
      <vt:lpstr>Apple Symbols</vt:lpstr>
      <vt:lpstr>Arial</vt:lpstr>
      <vt:lpstr>Calibri</vt:lpstr>
      <vt:lpstr>Calibri Light</vt:lpstr>
      <vt:lpstr>Courier New</vt:lpstr>
      <vt:lpstr>Helvetica</vt:lpstr>
      <vt:lpstr>Open Sans</vt:lpstr>
      <vt:lpstr>Open Sans Condensed Light</vt:lpstr>
      <vt:lpstr>System Font Regular</vt:lpstr>
      <vt:lpstr>INTRODUCTION CLL</vt:lpstr>
      <vt:lpstr>FUNDAMENTALS OF CLL</vt:lpstr>
      <vt:lpstr>DIAGNOSIS, STAGING</vt:lpstr>
      <vt:lpstr>TREATMENT MODALITIES</vt:lpstr>
      <vt:lpstr>TREATMENT GUIDELINES</vt:lpstr>
      <vt:lpstr>PowerPoint Presentation</vt:lpstr>
      <vt:lpstr>PowerPoint Presentation</vt:lpstr>
      <vt:lpstr>At-a-glance Overview</vt:lpstr>
      <vt:lpstr>Meet Rodney </vt:lpstr>
      <vt:lpstr>Learning Objectives</vt:lpstr>
      <vt:lpstr>Navigation</vt:lpstr>
      <vt:lpstr>Chapter 1 Introduction to AML</vt:lpstr>
      <vt:lpstr>What is AML?</vt:lpstr>
      <vt:lpstr>Types of Leukemia </vt:lpstr>
      <vt:lpstr>AML Epidemiology</vt:lpstr>
      <vt:lpstr>Rodney the AML Patient </vt:lpstr>
      <vt:lpstr>Who Is Affected by AML?</vt:lpstr>
      <vt:lpstr>Who Is Affected by AML?</vt:lpstr>
      <vt:lpstr>AML Patient Journey</vt:lpstr>
      <vt:lpstr>Chapter Summary</vt:lpstr>
      <vt:lpstr>PowerPoint Presentation</vt:lpstr>
      <vt:lpstr>PowerPoint Presentation</vt:lpstr>
      <vt:lpstr>PowerPoint Presentation</vt:lpstr>
      <vt:lpstr>PowerPoint Presentation</vt:lpstr>
      <vt:lpstr>Hematopoiesis and Hematopoietic Stem Cells</vt:lpstr>
      <vt:lpstr>Myeloid Stem Cell Maturation and Lineage</vt:lpstr>
      <vt:lpstr>Pathogenesis of AML</vt:lpstr>
      <vt:lpstr>Development of AML—De Novo vs Secondary</vt:lpstr>
      <vt:lpstr>Development of AML—De Novo vs Secondary</vt:lpstr>
      <vt:lpstr>AML Genomic Landscape</vt:lpstr>
      <vt:lpstr>Cytogenetic Abnormalities in AML</vt:lpstr>
      <vt:lpstr>Understanding Cytogenetic Notation</vt:lpstr>
      <vt:lpstr>Molecular Genetic Abnormalities in AML</vt:lpstr>
      <vt:lpstr>Molecular Genetic Abnormalities in AML</vt:lpstr>
      <vt:lpstr>Molecular Genetic Abnormalities in AML</vt:lpstr>
      <vt:lpstr>Molecular Genetic Abnormalities in AML</vt:lpstr>
      <vt:lpstr>Additional Gene Mutations</vt:lpstr>
      <vt:lpstr>Chapter Summary</vt:lpstr>
      <vt:lpstr>PowerPoint Presentation</vt:lpstr>
      <vt:lpstr>PowerPoint Presentation</vt:lpstr>
      <vt:lpstr>PowerPoint Presentation</vt:lpstr>
      <vt:lpstr>Chapter 3 Diagnosis of AML</vt:lpstr>
      <vt:lpstr>Signs and Symptoms</vt:lpstr>
      <vt:lpstr>Signs and Symptoms</vt:lpstr>
      <vt:lpstr>Signs and Symptoms</vt:lpstr>
      <vt:lpstr>Evaluation of AML Patients</vt:lpstr>
      <vt:lpstr>Acute Promyelocytic Leukemia (APL)</vt:lpstr>
      <vt:lpstr>Diagnostic Testing</vt:lpstr>
      <vt:lpstr>Diagnostic Testing</vt:lpstr>
      <vt:lpstr>Diagnostic Testing</vt:lpstr>
      <vt:lpstr>Diagnostic Testing</vt:lpstr>
      <vt:lpstr>Diagnostic Testing</vt:lpstr>
      <vt:lpstr>Diagnostic Testing Deep Dive</vt:lpstr>
      <vt:lpstr>Chapter Summary</vt:lpstr>
      <vt:lpstr>Rodney’s Initial Symptoms </vt:lpstr>
      <vt:lpstr>PowerPoint Presentation</vt:lpstr>
      <vt:lpstr>PowerPoint Presentation</vt:lpstr>
      <vt:lpstr>PowerPoint Presentation</vt:lpstr>
      <vt:lpstr>Chapter 4 AML Classification and Prognosis</vt:lpstr>
      <vt:lpstr>AML Subtype Classification</vt:lpstr>
      <vt:lpstr>FAB Classification Subtypes</vt:lpstr>
      <vt:lpstr>WHO Classification Subtypes</vt:lpstr>
      <vt:lpstr>WHO Classification Subtypes</vt:lpstr>
      <vt:lpstr>Prognostic Risk Stratification</vt:lpstr>
      <vt:lpstr>AML Prognosis</vt:lpstr>
      <vt:lpstr>AML Prognosis</vt:lpstr>
      <vt:lpstr>Rodney’s Decision </vt:lpstr>
      <vt:lpstr>Chapter Summary</vt:lpstr>
      <vt:lpstr>PowerPoint Presentation</vt:lpstr>
      <vt:lpstr>PowerPoint Presentation</vt:lpstr>
      <vt:lpstr>Module Summary</vt:lpstr>
      <vt:lpstr>Glossary</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2019-06-24T18:48:39Z</dcterms:created>
  <dcterms:modified xsi:type="dcterms:W3CDTF">2020-05-22T18:01:29Z</dcterms:modified>
</cp:coreProperties>
</file>